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image/gif" Extension="gif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2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9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autoCompressPictures="0" embedTrueTypeFonts="1" strictFirstAndLastChars="0" saveSubsetFonts="1" showSpecialPlsOnTitleSld="0">
  <p:sldMasterIdLst>
    <p:sldMasterId id="2147483661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</p:sldIdLst>
  <p:sldSz cy="6858000" cx="12192000"/>
  <p:notesSz cx="6858000" cy="9144000"/>
  <p:embeddedFontLst>
    <p:embeddedFont>
      <p:font typeface="Century Gothic"/>
      <p:regular r:id="rId17"/>
      <p:bold r:id="rId18"/>
      <p:italic r:id="rId19"/>
      <p:boldItalic r:id="rId20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/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CenturyGothic-boldItalic.fntdata"/><Relationship Id="rId1" Type="http://schemas.openxmlformats.org/officeDocument/2006/relationships/theme" Target="theme/theme1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slide" Target="slides/slide5.xml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7" Type="http://schemas.openxmlformats.org/officeDocument/2006/relationships/slide" Target="slides/slide3.xml"/><Relationship Id="rId8" Type="http://schemas.openxmlformats.org/officeDocument/2006/relationships/slide" Target="slides/slide4.xml"/><Relationship Id="rId11" Type="http://schemas.openxmlformats.org/officeDocument/2006/relationships/slide" Target="slides/slide7.xml"/><Relationship Id="rId10" Type="http://schemas.openxmlformats.org/officeDocument/2006/relationships/slide" Target="slides/slide6.xml"/><Relationship Id="rId13" Type="http://schemas.openxmlformats.org/officeDocument/2006/relationships/slide" Target="slides/slide9.xml"/><Relationship Id="rId12" Type="http://schemas.openxmlformats.org/officeDocument/2006/relationships/slide" Target="slides/slide8.xml"/><Relationship Id="rId15" Type="http://schemas.openxmlformats.org/officeDocument/2006/relationships/slide" Target="slides/slide11.xml"/><Relationship Id="rId14" Type="http://schemas.openxmlformats.org/officeDocument/2006/relationships/slide" Target="slides/slide10.xml"/><Relationship Id="rId17" Type="http://schemas.openxmlformats.org/officeDocument/2006/relationships/font" Target="fonts/CenturyGothic-regular.fntdata"/><Relationship Id="rId16" Type="http://schemas.openxmlformats.org/officeDocument/2006/relationships/slide" Target="slides/slide12.xml"/><Relationship Id="rId19" Type="http://schemas.openxmlformats.org/officeDocument/2006/relationships/font" Target="fonts/CenturyGothic-italic.fntdata"/><Relationship Id="rId18" Type="http://schemas.openxmlformats.org/officeDocument/2006/relationships/font" Target="fonts/CenturyGothic-bold.fntdata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idx="2" type="hdr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" name="Google Shape;4;n"/>
          <p:cNvSpPr txBox="1"/>
          <p:nvPr>
            <p:ph idx="10" type="dt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" name="Google Shape;5;n"/>
          <p:cNvSpPr/>
          <p:nvPr>
            <p:ph idx="3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" name="Google Shape;6;n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" name="Google Shape;7;n"/>
          <p:cNvSpPr txBox="1"/>
          <p:nvPr>
            <p:ph idx="11" type="ftr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n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b="0" i="0" lang="it-IT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94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1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96" name="Google Shape;96;p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66" name="Shape 3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7" name="Google Shape;367;p10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368" name="Google Shape;368;p1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75" name="Shape 3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6" name="Google Shape;376;p11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it-IT"/>
              <a:t>INSERIRE DUE FILE PUMS nazionali e locali</a:t>
            </a:r>
            <a:endParaRPr/>
          </a:p>
        </p:txBody>
      </p:sp>
      <p:sp>
        <p:nvSpPr>
          <p:cNvPr id="377" name="Google Shape;377;p1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88" name="Shape 3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" name="Google Shape;389;p12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390" name="Google Shape;390;p1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00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2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02" name="Google Shape;102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29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3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31" name="Google Shape;131;p3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32" name="Google Shape;132;p3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it-IT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82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p4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84" name="Google Shape;184;p4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85" name="Google Shape;185;p4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it-IT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23" name="Shape 2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Google Shape;224;p5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25" name="Google Shape;225;p5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26" name="Google Shape;226;p5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it-IT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96" name="Shape 2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" name="Google Shape;297;p6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98" name="Google Shape;298;p6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38" name="Shape 3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9" name="Google Shape;339;p7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340" name="Google Shape;340;p7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46" name="Shape 3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7" name="Google Shape;347;p8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48" name="Google Shape;348;p8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56" name="Shape 3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7" name="Google Shape;357;p9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358" name="Google Shape;358;p9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2.png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Relationship Id="rId3" Type="http://schemas.openxmlformats.org/officeDocument/2006/relationships/image" Target="../media/image1.png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Diapositiva titolo" type="title">
  <p:cSld name="TITLE"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2"/>
          <p:cNvSpPr txBox="1"/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" name="Google Shape;17;p2"/>
          <p:cNvSpPr txBox="1"/>
          <p:nvPr>
            <p:ph idx="1" type="subTitle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/>
        </p:txBody>
      </p:sp>
      <p:sp>
        <p:nvSpPr>
          <p:cNvPr id="18" name="Google Shape;18;p2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" name="Google Shape;19;p2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" name="Google Shape;20;p2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ontenuto con didascalia" type="objTx">
  <p:cSld name="OBJECT_WITH_CAPTION_TEXT"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1"/>
          <p:cNvSpPr txBox="1"/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0" name="Google Shape;70;p11"/>
          <p:cNvSpPr txBox="1"/>
          <p:nvPr>
            <p:ph idx="1" type="body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318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indent="-4064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indent="-3810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indent="-355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indent="-355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indent="-355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indent="-355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indent="-355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indent="-355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/>
        </p:txBody>
      </p:sp>
      <p:sp>
        <p:nvSpPr>
          <p:cNvPr id="71" name="Google Shape;71;p11"/>
          <p:cNvSpPr txBox="1"/>
          <p:nvPr>
            <p:ph idx="2" type="body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72" name="Google Shape;72;p11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3" name="Google Shape;73;p11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4" name="Google Shape;74;p11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Immagine con didascalia" type="picTx">
  <p:cSld name="PICTURE_WITH_CAPTION_TEXT">
    <p:spTree>
      <p:nvGrpSpPr>
        <p:cNvPr id="75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12"/>
          <p:cNvSpPr txBox="1"/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7" name="Google Shape;77;p12"/>
          <p:cNvSpPr/>
          <p:nvPr>
            <p:ph idx="2" type="pic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8" name="Google Shape;78;p12"/>
          <p:cNvSpPr txBox="1"/>
          <p:nvPr>
            <p:ph idx="1" type="body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79" name="Google Shape;79;p12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0" name="Google Shape;80;p12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1" name="Google Shape;81;p12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olo e testo verticale" type="vertTx">
  <p:cSld name="VERTICAL_TEXT">
    <p:spTree>
      <p:nvGrpSpPr>
        <p:cNvPr id="82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13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4" name="Google Shape;84;p13"/>
          <p:cNvSpPr txBox="1"/>
          <p:nvPr>
            <p:ph idx="1" type="body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5" name="Google Shape;85;p13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6" name="Google Shape;86;p13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7" name="Google Shape;87;p13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olo e testo verticale" type="vertTitleAndTx">
  <p:cSld name="VERTICAL_TITLE_AND_VERTICAL_TEXT">
    <p:spTree>
      <p:nvGrpSpPr>
        <p:cNvPr id="88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14"/>
          <p:cNvSpPr txBox="1"/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0" name="Google Shape;90;p14"/>
          <p:cNvSpPr txBox="1"/>
          <p:nvPr>
            <p:ph idx="1" type="body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91" name="Google Shape;91;p14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2" name="Google Shape;92;p14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3" name="Google Shape;93;p14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DESIGN 1">
  <p:cSld name="TITLE DESIGN 1"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Google Shape;22;p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0125427" y="339843"/>
            <a:ext cx="1556986" cy="427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3" name="Google Shape;23;p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39567" y="321746"/>
            <a:ext cx="211222" cy="504344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4" name="Google Shape;24;p3"/>
          <p:cNvCxnSpPr/>
          <p:nvPr/>
        </p:nvCxnSpPr>
        <p:spPr>
          <a:xfrm>
            <a:off x="778987" y="349316"/>
            <a:ext cx="0" cy="431349"/>
          </a:xfrm>
          <a:prstGeom prst="straightConnector1">
            <a:avLst/>
          </a:prstGeom>
          <a:noFill/>
          <a:ln cap="flat" cmpd="sng" w="12700">
            <a:solidFill>
              <a:schemeClr val="accent1"/>
            </a:solidFill>
            <a:prstDash val="solid"/>
            <a:miter lim="800000"/>
            <a:headEnd len="sm" w="sm" type="none"/>
            <a:tailEnd len="sm" w="sm" type="none"/>
          </a:ln>
        </p:spPr>
      </p:cxn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1_Titolo e testo verticale">
  <p:cSld name="1_Titolo e testo verticale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Google Shape;26;p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3433617" y="1318196"/>
            <a:ext cx="4069361" cy="4347816"/>
          </a:xfrm>
          <a:prstGeom prst="rect">
            <a:avLst/>
          </a:prstGeom>
          <a:noFill/>
          <a:ln>
            <a:noFill/>
          </a:ln>
        </p:spPr>
      </p:pic>
      <p:pic>
        <p:nvPicPr>
          <p:cNvPr id="27" name="Google Shape;27;p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0125427" y="339843"/>
            <a:ext cx="1556986" cy="427600"/>
          </a:xfrm>
          <a:prstGeom prst="rect">
            <a:avLst/>
          </a:prstGeom>
          <a:noFill/>
          <a:ln>
            <a:noFill/>
          </a:ln>
        </p:spPr>
      </p:pic>
      <p:sp>
        <p:nvSpPr>
          <p:cNvPr id="28" name="Google Shape;28;p4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9" name="Google Shape;29;p4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0" name="Google Shape;30;p4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olo e contenuto" type="obj">
  <p:cSld name="OBJECT">
    <p:spTree>
      <p:nvGrpSpPr>
        <p:cNvPr id="3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5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3" name="Google Shape;33;p5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4" name="Google Shape;34;p5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5" name="Google Shape;35;p5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6" name="Google Shape;36;p5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Intestazione sezione" type="secHead">
  <p:cSld name="SECTION_HEADER">
    <p:spTree>
      <p:nvGrpSpPr>
        <p:cNvPr id="37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6"/>
          <p:cNvSpPr txBox="1"/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9" name="Google Shape;39;p6"/>
          <p:cNvSpPr txBox="1"/>
          <p:nvPr>
            <p:ph idx="1" type="body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40" name="Google Shape;40;p6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1" name="Google Shape;41;p6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2" name="Google Shape;42;p6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Due contenuti" type="twoObj">
  <p:cSld name="TWO_OBJECTS">
    <p:spTree>
      <p:nvGrpSpPr>
        <p:cNvPr id="43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7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5" name="Google Shape;45;p7"/>
          <p:cNvSpPr txBox="1"/>
          <p:nvPr>
            <p:ph idx="1" type="body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6" name="Google Shape;46;p7"/>
          <p:cNvSpPr txBox="1"/>
          <p:nvPr>
            <p:ph idx="2" type="body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7" name="Google Shape;47;p7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8" name="Google Shape;48;p7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9" name="Google Shape;49;p7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onfronto" type="twoTxTwoObj">
  <p:cSld name="TWO_OBJECTS_WITH_TEXT"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8"/>
          <p:cNvSpPr txBox="1"/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2" name="Google Shape;52;p8"/>
          <p:cNvSpPr txBox="1"/>
          <p:nvPr>
            <p:ph idx="1" type="body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53" name="Google Shape;53;p8"/>
          <p:cNvSpPr txBox="1"/>
          <p:nvPr>
            <p:ph idx="2" type="body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54" name="Google Shape;54;p8"/>
          <p:cNvSpPr txBox="1"/>
          <p:nvPr>
            <p:ph idx="3" type="body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55" name="Google Shape;55;p8"/>
          <p:cNvSpPr txBox="1"/>
          <p:nvPr>
            <p:ph idx="4" type="body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56" name="Google Shape;56;p8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7" name="Google Shape;57;p8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8" name="Google Shape;58;p8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olo titolo" type="titleOnly">
  <p:cSld name="TITLE_ONLY">
    <p:spTree>
      <p:nvGrpSpPr>
        <p:cNvPr id="59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9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1" name="Google Shape;61;p9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2" name="Google Shape;62;p9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3" name="Google Shape;63;p9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Vuota" type="blank">
  <p:cSld name="BLANK">
    <p:spTree>
      <p:nvGrpSpPr>
        <p:cNvPr id="64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10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6" name="Google Shape;66;p10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7" name="Google Shape;67;p10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chemeClr val="lt1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1" name="Google Shape;11;p1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" name="Google Shape;12;p1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" name="Google Shape;13;p1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4" name="Google Shape;14;p1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</p:sldLayoutIdLst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8.jpg"/><Relationship Id="rId4" Type="http://schemas.openxmlformats.org/officeDocument/2006/relationships/image" Target="../media/image9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2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2.png"/><Relationship Id="rId4" Type="http://schemas.openxmlformats.org/officeDocument/2006/relationships/image" Target="../media/image78.png"/><Relationship Id="rId5" Type="http://schemas.openxmlformats.org/officeDocument/2006/relationships/image" Target="../media/image75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2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20" Type="http://schemas.openxmlformats.org/officeDocument/2006/relationships/image" Target="../media/image17.jpg"/><Relationship Id="rId22" Type="http://schemas.openxmlformats.org/officeDocument/2006/relationships/image" Target="../media/image24.jpg"/><Relationship Id="rId21" Type="http://schemas.openxmlformats.org/officeDocument/2006/relationships/image" Target="../media/image6.png"/><Relationship Id="rId24" Type="http://schemas.openxmlformats.org/officeDocument/2006/relationships/image" Target="../media/image37.jpg"/><Relationship Id="rId23" Type="http://schemas.openxmlformats.org/officeDocument/2006/relationships/image" Target="../media/image30.jpg"/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77.png"/><Relationship Id="rId4" Type="http://schemas.openxmlformats.org/officeDocument/2006/relationships/image" Target="../media/image2.png"/><Relationship Id="rId9" Type="http://schemas.openxmlformats.org/officeDocument/2006/relationships/image" Target="../media/image13.png"/><Relationship Id="rId26" Type="http://schemas.openxmlformats.org/officeDocument/2006/relationships/image" Target="../media/image32.png"/><Relationship Id="rId25" Type="http://schemas.openxmlformats.org/officeDocument/2006/relationships/image" Target="../media/image23.jpg"/><Relationship Id="rId28" Type="http://schemas.openxmlformats.org/officeDocument/2006/relationships/image" Target="../media/image39.jpg"/><Relationship Id="rId27" Type="http://schemas.openxmlformats.org/officeDocument/2006/relationships/image" Target="../media/image29.gif"/><Relationship Id="rId5" Type="http://schemas.openxmlformats.org/officeDocument/2006/relationships/image" Target="../media/image19.png"/><Relationship Id="rId6" Type="http://schemas.openxmlformats.org/officeDocument/2006/relationships/image" Target="../media/image4.png"/><Relationship Id="rId29" Type="http://schemas.openxmlformats.org/officeDocument/2006/relationships/image" Target="../media/image25.jpg"/><Relationship Id="rId7" Type="http://schemas.openxmlformats.org/officeDocument/2006/relationships/image" Target="../media/image8.png"/><Relationship Id="rId8" Type="http://schemas.openxmlformats.org/officeDocument/2006/relationships/image" Target="../media/image21.png"/><Relationship Id="rId31" Type="http://schemas.openxmlformats.org/officeDocument/2006/relationships/image" Target="../media/image38.png"/><Relationship Id="rId30" Type="http://schemas.openxmlformats.org/officeDocument/2006/relationships/image" Target="../media/image33.png"/><Relationship Id="rId11" Type="http://schemas.openxmlformats.org/officeDocument/2006/relationships/image" Target="../media/image7.jpg"/><Relationship Id="rId10" Type="http://schemas.openxmlformats.org/officeDocument/2006/relationships/image" Target="../media/image20.png"/><Relationship Id="rId32" Type="http://schemas.openxmlformats.org/officeDocument/2006/relationships/image" Target="../media/image41.jpg"/><Relationship Id="rId13" Type="http://schemas.openxmlformats.org/officeDocument/2006/relationships/image" Target="../media/image10.png"/><Relationship Id="rId12" Type="http://schemas.openxmlformats.org/officeDocument/2006/relationships/image" Target="../media/image11.png"/><Relationship Id="rId15" Type="http://schemas.openxmlformats.org/officeDocument/2006/relationships/image" Target="../media/image5.jpg"/><Relationship Id="rId14" Type="http://schemas.openxmlformats.org/officeDocument/2006/relationships/image" Target="../media/image14.png"/><Relationship Id="rId17" Type="http://schemas.openxmlformats.org/officeDocument/2006/relationships/image" Target="../media/image15.png"/><Relationship Id="rId16" Type="http://schemas.openxmlformats.org/officeDocument/2006/relationships/image" Target="../media/image16.png"/><Relationship Id="rId19" Type="http://schemas.openxmlformats.org/officeDocument/2006/relationships/image" Target="../media/image22.png"/><Relationship Id="rId18" Type="http://schemas.openxmlformats.org/officeDocument/2006/relationships/image" Target="../media/image12.png"/></Relationships>
</file>

<file path=ppt/slides/_rels/slide4.xml.rels><?xml version="1.0" encoding="UTF-8" standalone="yes"?><Relationships xmlns="http://schemas.openxmlformats.org/package/2006/relationships"><Relationship Id="rId20" Type="http://schemas.openxmlformats.org/officeDocument/2006/relationships/image" Target="../media/image46.png"/><Relationship Id="rId22" Type="http://schemas.openxmlformats.org/officeDocument/2006/relationships/image" Target="../media/image50.png"/><Relationship Id="rId21" Type="http://schemas.openxmlformats.org/officeDocument/2006/relationships/image" Target="../media/image59.png"/><Relationship Id="rId24" Type="http://schemas.openxmlformats.org/officeDocument/2006/relationships/image" Target="../media/image51.png"/><Relationship Id="rId23" Type="http://schemas.openxmlformats.org/officeDocument/2006/relationships/image" Target="../media/image48.png"/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2.png"/><Relationship Id="rId4" Type="http://schemas.openxmlformats.org/officeDocument/2006/relationships/image" Target="../media/image31.png"/><Relationship Id="rId9" Type="http://schemas.openxmlformats.org/officeDocument/2006/relationships/image" Target="../media/image36.png"/><Relationship Id="rId26" Type="http://schemas.openxmlformats.org/officeDocument/2006/relationships/image" Target="../media/image57.jpg"/><Relationship Id="rId25" Type="http://schemas.openxmlformats.org/officeDocument/2006/relationships/image" Target="../media/image56.jpg"/><Relationship Id="rId28" Type="http://schemas.openxmlformats.org/officeDocument/2006/relationships/image" Target="../media/image58.png"/><Relationship Id="rId27" Type="http://schemas.openxmlformats.org/officeDocument/2006/relationships/image" Target="../media/image53.png"/><Relationship Id="rId5" Type="http://schemas.openxmlformats.org/officeDocument/2006/relationships/image" Target="../media/image34.png"/><Relationship Id="rId6" Type="http://schemas.openxmlformats.org/officeDocument/2006/relationships/image" Target="../media/image26.png"/><Relationship Id="rId29" Type="http://schemas.openxmlformats.org/officeDocument/2006/relationships/image" Target="../media/image61.jpg"/><Relationship Id="rId7" Type="http://schemas.openxmlformats.org/officeDocument/2006/relationships/image" Target="../media/image28.png"/><Relationship Id="rId8" Type="http://schemas.openxmlformats.org/officeDocument/2006/relationships/image" Target="../media/image35.jpg"/><Relationship Id="rId31" Type="http://schemas.openxmlformats.org/officeDocument/2006/relationships/image" Target="../media/image62.png"/><Relationship Id="rId30" Type="http://schemas.openxmlformats.org/officeDocument/2006/relationships/image" Target="../media/image54.jpg"/><Relationship Id="rId11" Type="http://schemas.openxmlformats.org/officeDocument/2006/relationships/image" Target="../media/image40.jpg"/><Relationship Id="rId33" Type="http://schemas.openxmlformats.org/officeDocument/2006/relationships/image" Target="../media/image76.gif"/><Relationship Id="rId10" Type="http://schemas.openxmlformats.org/officeDocument/2006/relationships/image" Target="../media/image27.jpg"/><Relationship Id="rId32" Type="http://schemas.openxmlformats.org/officeDocument/2006/relationships/image" Target="../media/image65.jpg"/><Relationship Id="rId13" Type="http://schemas.openxmlformats.org/officeDocument/2006/relationships/image" Target="../media/image44.png"/><Relationship Id="rId35" Type="http://schemas.openxmlformats.org/officeDocument/2006/relationships/image" Target="../media/image66.jpg"/><Relationship Id="rId12" Type="http://schemas.openxmlformats.org/officeDocument/2006/relationships/image" Target="../media/image43.png"/><Relationship Id="rId34" Type="http://schemas.openxmlformats.org/officeDocument/2006/relationships/image" Target="../media/image63.jpg"/><Relationship Id="rId15" Type="http://schemas.openxmlformats.org/officeDocument/2006/relationships/image" Target="../media/image49.png"/><Relationship Id="rId14" Type="http://schemas.openxmlformats.org/officeDocument/2006/relationships/image" Target="../media/image42.png"/><Relationship Id="rId17" Type="http://schemas.openxmlformats.org/officeDocument/2006/relationships/image" Target="../media/image45.png"/><Relationship Id="rId16" Type="http://schemas.openxmlformats.org/officeDocument/2006/relationships/image" Target="../media/image52.jpg"/><Relationship Id="rId19" Type="http://schemas.openxmlformats.org/officeDocument/2006/relationships/image" Target="../media/image55.png"/><Relationship Id="rId18" Type="http://schemas.openxmlformats.org/officeDocument/2006/relationships/image" Target="../media/image47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2.png"/><Relationship Id="rId4" Type="http://schemas.openxmlformats.org/officeDocument/2006/relationships/image" Target="../media/image73.png"/><Relationship Id="rId9" Type="http://schemas.openxmlformats.org/officeDocument/2006/relationships/image" Target="../media/image71.png"/><Relationship Id="rId5" Type="http://schemas.openxmlformats.org/officeDocument/2006/relationships/image" Target="../media/image69.png"/><Relationship Id="rId6" Type="http://schemas.openxmlformats.org/officeDocument/2006/relationships/image" Target="../media/image60.png"/><Relationship Id="rId7" Type="http://schemas.openxmlformats.org/officeDocument/2006/relationships/image" Target="../media/image64.png"/><Relationship Id="rId8" Type="http://schemas.openxmlformats.org/officeDocument/2006/relationships/image" Target="../media/image70.png"/><Relationship Id="rId10" Type="http://schemas.openxmlformats.org/officeDocument/2006/relationships/image" Target="../media/image72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2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2.png"/><Relationship Id="rId4" Type="http://schemas.openxmlformats.org/officeDocument/2006/relationships/image" Target="../media/image68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2.png"/><Relationship Id="rId4" Type="http://schemas.openxmlformats.org/officeDocument/2006/relationships/image" Target="../media/image67.png"/><Relationship Id="rId5" Type="http://schemas.openxmlformats.org/officeDocument/2006/relationships/image" Target="../media/image74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97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15"/>
          <p:cNvSpPr txBox="1"/>
          <p:nvPr/>
        </p:nvSpPr>
        <p:spPr>
          <a:xfrm>
            <a:off x="530942" y="1413660"/>
            <a:ext cx="10970458" cy="76944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</a:pPr>
            <a:r>
              <a:rPr b="1" i="0" lang="it-IT" sz="44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Sintesi posizionamenti Tavolo Automotive: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</a:pPr>
            <a:r>
              <a:rPr b="1" i="0" lang="it-IT" sz="44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Tavolo tecnico Domanda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99" name="Google Shape;99;p1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8648225" y="104886"/>
            <a:ext cx="2853175" cy="78035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69" name="Shape 3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0" name="Google Shape;370;p24"/>
          <p:cNvSpPr txBox="1"/>
          <p:nvPr>
            <p:ph idx="12" type="sldNum"/>
          </p:nvPr>
        </p:nvSpPr>
        <p:spPr>
          <a:xfrm>
            <a:off x="9956321" y="6356349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it-IT"/>
              <a:t>‹#›</a:t>
            </a:fld>
            <a:endParaRPr/>
          </a:p>
        </p:txBody>
      </p:sp>
      <p:sp>
        <p:nvSpPr>
          <p:cNvPr id="371" name="Google Shape;371;p24"/>
          <p:cNvSpPr txBox="1"/>
          <p:nvPr>
            <p:ph idx="4294967295" type="body"/>
          </p:nvPr>
        </p:nvSpPr>
        <p:spPr>
          <a:xfrm>
            <a:off x="650789" y="1322711"/>
            <a:ext cx="10196512" cy="455771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rtl="0" algn="just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600"/>
              <a:buFont typeface="Century Gothic"/>
              <a:buAutoNum type="arabicPeriod"/>
            </a:pPr>
            <a:r>
              <a:rPr b="1" lang="it-IT" sz="2000"/>
              <a:t>Riduzione del parco circolante M1 </a:t>
            </a:r>
            <a:r>
              <a:rPr lang="it-IT" sz="2000"/>
              <a:t>al di sotto dei 34 milioni di veicoli al 2030 attraverso l’annuncio di un blocco di circolazione delle classi di veicoli più inquinanti graduale dal 2025 su tutto il territorio nazionale; al contempo sostenere la rottamazione delle stesse categorie prima del blocco sia per la sostituzione dei mezzi sia per l’acquisto di abbonamenti dei mezzi pubblici.  </a:t>
            </a:r>
            <a:endParaRPr sz="3600"/>
          </a:p>
          <a:p>
            <a:pPr indent="-342900" lvl="0" marL="342900" rtl="0" algn="just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600"/>
              <a:buFont typeface="Century Gothic"/>
              <a:buAutoNum type="arabicPeriod"/>
            </a:pPr>
            <a:r>
              <a:rPr b="1" lang="it-IT" sz="2000"/>
              <a:t>Fissare target sfidanti di elettrificazione</a:t>
            </a:r>
            <a:r>
              <a:rPr lang="it-IT" sz="2000"/>
              <a:t>. Riteniamo utile puntare, al 2030, ad almeno 5 milioni di veicoli privati elettrificati di cui 4,1 milioni BEV. Questo aiuterebbe molto il Paese a raggiungere l'obiettivo della percentuale di energia rinnovabile nei trasporti. </a:t>
            </a:r>
            <a:endParaRPr sz="3600"/>
          </a:p>
          <a:p>
            <a:pPr indent="-342900" lvl="0" marL="342900" rtl="0" algn="just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600"/>
              <a:buFont typeface="Century Gothic"/>
              <a:buAutoNum type="arabicPeriod"/>
            </a:pPr>
            <a:r>
              <a:rPr b="1" lang="it-IT" sz="2000"/>
              <a:t>Piano di phase-out dai combustibili fossili </a:t>
            </a:r>
            <a:r>
              <a:rPr lang="it-IT" sz="2000"/>
              <a:t>che accompagni una revisione profonda, condivisa e pubblicamente trasparente dei Sussidi Ambientalmente Dannosi.</a:t>
            </a:r>
            <a:endParaRPr sz="3600"/>
          </a:p>
        </p:txBody>
      </p:sp>
      <p:sp>
        <p:nvSpPr>
          <p:cNvPr id="372" name="Google Shape;372;p24"/>
          <p:cNvSpPr txBox="1"/>
          <p:nvPr/>
        </p:nvSpPr>
        <p:spPr>
          <a:xfrm>
            <a:off x="1679372" y="470951"/>
            <a:ext cx="1337226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1" i="0" lang="it-IT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Domanda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73" name="Google Shape;373;p2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39567" y="321746"/>
            <a:ext cx="211222" cy="504344"/>
          </a:xfrm>
          <a:prstGeom prst="rect">
            <a:avLst/>
          </a:prstGeom>
          <a:noFill/>
          <a:ln>
            <a:noFill/>
          </a:ln>
        </p:spPr>
      </p:pic>
      <p:sp>
        <p:nvSpPr>
          <p:cNvPr id="374" name="Google Shape;374;p24"/>
          <p:cNvSpPr txBox="1"/>
          <p:nvPr/>
        </p:nvSpPr>
        <p:spPr>
          <a:xfrm>
            <a:off x="809442" y="262011"/>
            <a:ext cx="8761413" cy="5847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it-IT" sz="3200" u="none" cap="none" strike="noStrike">
                <a:solidFill>
                  <a:srgbClr val="036FB8"/>
                </a:solidFill>
                <a:latin typeface="Arial"/>
                <a:ea typeface="Arial"/>
                <a:cs typeface="Arial"/>
                <a:sym typeface="Arial"/>
              </a:rPr>
              <a:t>2. Parco veicolare</a:t>
            </a:r>
            <a:endParaRPr b="1" i="0" sz="3200" u="none" cap="none" strike="noStrike">
              <a:solidFill>
                <a:srgbClr val="036FB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78" name="Shape 3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9" name="Google Shape;379;p25"/>
          <p:cNvSpPr txBox="1"/>
          <p:nvPr>
            <p:ph idx="12" type="sldNum"/>
          </p:nvPr>
        </p:nvSpPr>
        <p:spPr>
          <a:xfrm>
            <a:off x="1019786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it-IT"/>
              <a:t>‹#›</a:t>
            </a:fld>
            <a:endParaRPr/>
          </a:p>
        </p:txBody>
      </p:sp>
      <p:sp>
        <p:nvSpPr>
          <p:cNvPr id="380" name="Google Shape;380;p25"/>
          <p:cNvSpPr txBox="1"/>
          <p:nvPr>
            <p:ph idx="4294967295" type="body"/>
          </p:nvPr>
        </p:nvSpPr>
        <p:spPr>
          <a:xfrm>
            <a:off x="232353" y="1794713"/>
            <a:ext cx="5547165" cy="3784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E75B5"/>
              </a:buClr>
              <a:buSzPts val="1500"/>
              <a:buChar char="►"/>
            </a:pPr>
            <a:r>
              <a:rPr b="1" lang="it-IT" sz="1800"/>
              <a:t>Introdurre nei PUMS gli obiettivi del Piano di azione per il clima</a:t>
            </a:r>
            <a:r>
              <a:rPr lang="it-IT" sz="1800"/>
              <a:t>: -33% al 2030 di gas serra.</a:t>
            </a:r>
            <a:endParaRPr sz="1800"/>
          </a:p>
          <a:p>
            <a:pPr indent="-342900" lvl="0" marL="3429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2E75B5"/>
              </a:buClr>
              <a:buSzPts val="1500"/>
              <a:buChar char="►"/>
            </a:pPr>
            <a:r>
              <a:rPr b="1" lang="it-IT" sz="1800"/>
              <a:t>Includere la mobilità elettrica e favorirne la diffusione </a:t>
            </a:r>
            <a:r>
              <a:rPr lang="it-IT" sz="1800"/>
              <a:t>tra i veicoli pubblici e privati. </a:t>
            </a:r>
            <a:endParaRPr sz="1800"/>
          </a:p>
          <a:p>
            <a:pPr indent="-342900" lvl="0" marL="3429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2E75B5"/>
              </a:buClr>
              <a:buSzPts val="1500"/>
              <a:buChar char="►"/>
            </a:pPr>
            <a:r>
              <a:rPr b="1" lang="it-IT" sz="1800"/>
              <a:t>Sostituire il parco mezzi esistente con EV </a:t>
            </a:r>
            <a:r>
              <a:rPr lang="it-IT" sz="1800"/>
              <a:t>in coerenza con gli incentivi alla mobilità puramente elettrica</a:t>
            </a:r>
            <a:endParaRPr sz="1800"/>
          </a:p>
          <a:p>
            <a:pPr indent="-342900" lvl="0" marL="3429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2E75B5"/>
              </a:buClr>
              <a:buSzPts val="1500"/>
              <a:buChar char="►"/>
            </a:pPr>
            <a:r>
              <a:rPr b="1" lang="it-IT" sz="1800"/>
              <a:t>Introdurre degli obiettivi di creazione di Zone a Zero Emissioni e di divieto di accesso progressivo agli ICE </a:t>
            </a:r>
            <a:r>
              <a:rPr lang="it-IT" sz="1800"/>
              <a:t>in tutti i Comuni o aree vaste con minimo 100.000 abitanti</a:t>
            </a:r>
            <a:endParaRPr sz="1800"/>
          </a:p>
          <a:p>
            <a:pPr indent="-342900" lvl="0" marL="3429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2E75B5"/>
              </a:buClr>
              <a:buSzPts val="1500"/>
              <a:buChar char="►"/>
            </a:pPr>
            <a:r>
              <a:rPr b="1" lang="it-IT" sz="1800"/>
              <a:t>Adeguamento normativo organico e omogeneo dei provvedimenti nazionali nei regolamenti comunali </a:t>
            </a:r>
            <a:r>
              <a:rPr lang="it-IT" sz="1800"/>
              <a:t>e locali più in generale.</a:t>
            </a:r>
            <a:endParaRPr sz="1800"/>
          </a:p>
        </p:txBody>
      </p:sp>
      <p:sp>
        <p:nvSpPr>
          <p:cNvPr id="381" name="Google Shape;381;p25"/>
          <p:cNvSpPr/>
          <p:nvPr/>
        </p:nvSpPr>
        <p:spPr>
          <a:xfrm>
            <a:off x="6332281" y="1794713"/>
            <a:ext cx="5584249" cy="350348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85750" lvl="0" marL="2857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E75B5"/>
              </a:buClr>
              <a:buSzPts val="1500"/>
              <a:buFont typeface="Noto Sans Symbols"/>
              <a:buChar char="►"/>
            </a:pPr>
            <a:r>
              <a:rPr b="1" i="0" lang="it-IT" sz="15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Declinare i target nazionali in obiettivi locali e uniformare i regolamenti </a:t>
            </a:r>
            <a:r>
              <a:rPr b="0" i="0" lang="it-IT" sz="15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su tutto il territorio nazionale. </a:t>
            </a:r>
            <a:endParaRPr b="0" i="0" sz="15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85750" lvl="0" marL="28575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2E75B5"/>
              </a:buClr>
              <a:buSzPts val="1500"/>
              <a:buFont typeface="Noto Sans Symbols"/>
              <a:buChar char="►"/>
            </a:pPr>
            <a:r>
              <a:rPr b="0" i="0" lang="it-IT" sz="15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Indicare dei limiti temporali per la creazione di </a:t>
            </a:r>
            <a:r>
              <a:rPr b="1" i="0" lang="it-IT" sz="15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Zone a Zero Emissioni e Zone pedonali </a:t>
            </a:r>
            <a:r>
              <a:rPr b="0" i="0" lang="it-IT" sz="15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con obiettivi di crescita.</a:t>
            </a:r>
            <a:endParaRPr b="0" i="0" sz="15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85750" lvl="0" marL="28575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2E75B5"/>
              </a:buClr>
              <a:buSzPts val="1500"/>
              <a:buFont typeface="Noto Sans Symbols"/>
              <a:buChar char="►"/>
            </a:pPr>
            <a:r>
              <a:rPr b="1" i="0" lang="it-IT" sz="15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Uniformare gli incentivi indiretti </a:t>
            </a:r>
            <a:r>
              <a:rPr b="0" i="0" lang="it-IT" sz="15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in tutti i Comuni. </a:t>
            </a:r>
            <a:endParaRPr b="0" i="0" sz="15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85750" lvl="0" marL="28575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2E75B5"/>
              </a:buClr>
              <a:buSzPts val="1500"/>
              <a:buFont typeface="Noto Sans Symbols"/>
              <a:buChar char="►"/>
            </a:pPr>
            <a:r>
              <a:rPr b="1" i="0" lang="it-IT" sz="15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Introdurre progressivi divieti di circolazione </a:t>
            </a:r>
            <a:r>
              <a:rPr b="0" i="0" lang="it-IT" sz="15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ai mezzi di logistica di ultimo miglio non a zero emissioni.</a:t>
            </a:r>
            <a:endParaRPr b="0" i="0" sz="15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85750" lvl="0" marL="28575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2E75B5"/>
              </a:buClr>
              <a:buSzPts val="1500"/>
              <a:buFont typeface="Noto Sans Symbols"/>
              <a:buChar char="►"/>
            </a:pPr>
            <a:r>
              <a:rPr b="1" i="0" lang="it-IT" sz="15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Obbligo di elettrificazione progressiva delle linee di TPL</a:t>
            </a:r>
            <a:r>
              <a:rPr b="0" i="0" lang="it-IT" sz="15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</a:t>
            </a:r>
            <a:endParaRPr b="0" i="0" sz="15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85750" lvl="0" marL="28575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2E75B5"/>
              </a:buClr>
              <a:buSzPts val="1500"/>
              <a:buFont typeface="Noto Sans Symbols"/>
              <a:buChar char="►"/>
            </a:pPr>
            <a:r>
              <a:rPr b="1" i="0" lang="it-IT" sz="15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Obbligo di redazione di un Piano di elettrificazione completa </a:t>
            </a:r>
            <a:r>
              <a:rPr b="0" i="0" lang="it-IT" sz="15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dei veicoli in car sharing, taxi e altre forme di trasporto</a:t>
            </a:r>
            <a:endParaRPr b="0" i="0" sz="1500" u="none" cap="none" strike="noStrike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382" name="Google Shape;382;p25"/>
          <p:cNvSpPr/>
          <p:nvPr/>
        </p:nvSpPr>
        <p:spPr>
          <a:xfrm>
            <a:off x="439567" y="982081"/>
            <a:ext cx="5132739" cy="461191"/>
          </a:xfrm>
          <a:prstGeom prst="rect">
            <a:avLst/>
          </a:prstGeom>
          <a:solidFill>
            <a:schemeClr val="accent1"/>
          </a:solidFill>
          <a:ln cap="rnd" cmpd="sng" w="19050">
            <a:solidFill>
              <a:srgbClr val="7D9A2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1" i="0" lang="it-IT" sz="20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INTEGRARE LINEE GUIDA PUMS</a:t>
            </a:r>
            <a:endParaRPr b="1" i="0" sz="2000" u="none" cap="none" strike="noStrike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383" name="Google Shape;383;p25"/>
          <p:cNvSpPr/>
          <p:nvPr/>
        </p:nvSpPr>
        <p:spPr>
          <a:xfrm>
            <a:off x="6505303" y="982080"/>
            <a:ext cx="5238206" cy="461191"/>
          </a:xfrm>
          <a:prstGeom prst="rect">
            <a:avLst/>
          </a:prstGeom>
          <a:solidFill>
            <a:schemeClr val="accent1"/>
          </a:solidFill>
          <a:ln cap="rnd" cmpd="sng" w="19050">
            <a:solidFill>
              <a:srgbClr val="7D9A2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1" i="0" lang="it-IT" sz="20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UNIFORMARE LE NORMATIVE LOCALI</a:t>
            </a:r>
            <a:endParaRPr b="1" i="0" sz="2000" u="none" cap="none" strike="noStrike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384" name="Google Shape;384;p2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39567" y="321746"/>
            <a:ext cx="211222" cy="504344"/>
          </a:xfrm>
          <a:prstGeom prst="rect">
            <a:avLst/>
          </a:prstGeom>
          <a:noFill/>
          <a:ln>
            <a:noFill/>
          </a:ln>
        </p:spPr>
      </p:pic>
      <p:sp>
        <p:nvSpPr>
          <p:cNvPr id="385" name="Google Shape;385;p25"/>
          <p:cNvSpPr txBox="1"/>
          <p:nvPr/>
        </p:nvSpPr>
        <p:spPr>
          <a:xfrm>
            <a:off x="809442" y="262011"/>
            <a:ext cx="8761413" cy="5847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it-IT" sz="3200" u="none" cap="none" strike="noStrike">
                <a:solidFill>
                  <a:srgbClr val="036FB8"/>
                </a:solidFill>
                <a:latin typeface="Arial"/>
                <a:ea typeface="Arial"/>
                <a:cs typeface="Arial"/>
                <a:sym typeface="Arial"/>
              </a:rPr>
              <a:t>3. Linee guida nazionali e PUMS locali</a:t>
            </a:r>
            <a:endParaRPr b="1" i="0" sz="3200" u="none" cap="none" strike="noStrike">
              <a:solidFill>
                <a:srgbClr val="036FB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86" name="Google Shape;386;p2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153729" y="5703956"/>
            <a:ext cx="1348596" cy="1137878"/>
          </a:xfrm>
          <a:prstGeom prst="rect">
            <a:avLst/>
          </a:prstGeom>
          <a:noFill/>
          <a:ln>
            <a:noFill/>
          </a:ln>
        </p:spPr>
      </p:pic>
      <p:pic>
        <p:nvPicPr>
          <p:cNvPr id="387" name="Google Shape;387;p25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8289080" y="5579313"/>
            <a:ext cx="1908780" cy="132986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91" name="Shape 3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2" name="Google Shape;392;p26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it-IT"/>
              <a:t>‹#›</a:t>
            </a:fld>
            <a:endParaRPr/>
          </a:p>
        </p:txBody>
      </p:sp>
      <p:sp>
        <p:nvSpPr>
          <p:cNvPr id="393" name="Google Shape;393;p26"/>
          <p:cNvSpPr/>
          <p:nvPr/>
        </p:nvSpPr>
        <p:spPr>
          <a:xfrm>
            <a:off x="439568" y="903942"/>
            <a:ext cx="3534613" cy="461191"/>
          </a:xfrm>
          <a:prstGeom prst="rect">
            <a:avLst/>
          </a:prstGeom>
          <a:solidFill>
            <a:schemeClr val="accent1"/>
          </a:solidFill>
          <a:ln cap="rnd" cmpd="sng" w="19050">
            <a:solidFill>
              <a:srgbClr val="7D9A2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1" i="0" lang="it-IT" sz="20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TPL</a:t>
            </a:r>
            <a:endParaRPr b="1" i="0" sz="2000" u="none" cap="none" strike="noStrike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394" name="Google Shape;394;p26"/>
          <p:cNvSpPr/>
          <p:nvPr/>
        </p:nvSpPr>
        <p:spPr>
          <a:xfrm>
            <a:off x="4227795" y="903942"/>
            <a:ext cx="3534613" cy="461191"/>
          </a:xfrm>
          <a:prstGeom prst="rect">
            <a:avLst/>
          </a:prstGeom>
          <a:solidFill>
            <a:schemeClr val="accent1"/>
          </a:solidFill>
          <a:ln cap="rnd" cmpd="sng" w="19050">
            <a:solidFill>
              <a:srgbClr val="7D9A2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1" i="0" lang="it-IT" sz="20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CAR SHARING E TAXI</a:t>
            </a:r>
            <a:endParaRPr b="1" i="0" sz="2000" u="none" cap="none" strike="noStrike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395" name="Google Shape;395;p26"/>
          <p:cNvSpPr/>
          <p:nvPr/>
        </p:nvSpPr>
        <p:spPr>
          <a:xfrm>
            <a:off x="8016025" y="903942"/>
            <a:ext cx="3534613" cy="461191"/>
          </a:xfrm>
          <a:prstGeom prst="rect">
            <a:avLst/>
          </a:prstGeom>
          <a:solidFill>
            <a:schemeClr val="accent1"/>
          </a:solidFill>
          <a:ln cap="rnd" cmpd="sng" w="19050">
            <a:solidFill>
              <a:srgbClr val="7D9A2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1" i="0" lang="it-IT" sz="20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FLOTTE DELLA P.A.</a:t>
            </a:r>
            <a:endParaRPr b="1" i="0" sz="2000" u="none" cap="none" strike="noStrike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396" name="Google Shape;396;p26"/>
          <p:cNvSpPr/>
          <p:nvPr/>
        </p:nvSpPr>
        <p:spPr>
          <a:xfrm>
            <a:off x="387808" y="1434981"/>
            <a:ext cx="3666607" cy="515521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176213" lvl="0" marL="17621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20"/>
              <a:buFont typeface="Noto Sans Symbols"/>
              <a:buChar char="►"/>
            </a:pPr>
            <a:r>
              <a:rPr b="1" i="0" lang="it-IT" sz="16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Fissare una quota minima di linee elettriche</a:t>
            </a:r>
            <a:r>
              <a:rPr b="0" i="0" lang="it-IT" sz="16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rispetto ai fondi destinati ad autobus</a:t>
            </a:r>
            <a:endParaRPr b="0" i="0" sz="16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176213" lvl="0" marL="176213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120"/>
              <a:buFont typeface="Noto Sans Symbols"/>
              <a:buChar char="►"/>
            </a:pPr>
            <a:r>
              <a:rPr b="1" i="0" lang="it-IT" sz="16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Semplificazione e unificazione delle gare di rinnovo mezzi </a:t>
            </a:r>
            <a:r>
              <a:rPr b="0" i="0" lang="it-IT" sz="16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per favorire Capitolati che mettano a base d’asta il pacchetto fornitura integrata mezzi + infrastrutture sulla base dell’esercizio delle linee</a:t>
            </a:r>
            <a:endParaRPr/>
          </a:p>
          <a:p>
            <a:pPr indent="-176213" lvl="0" marL="176213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120"/>
              <a:buFont typeface="Noto Sans Symbols"/>
              <a:buChar char="►"/>
            </a:pPr>
            <a:r>
              <a:rPr b="1" i="0" lang="it-IT" sz="16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Dare indicazioni chiare sui soggetti coinvolti nella governance della decarbonizzazione </a:t>
            </a:r>
            <a:r>
              <a:rPr b="0" i="0" lang="it-IT" sz="16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dei mezzi di trasporto pubblico. </a:t>
            </a:r>
            <a:endParaRPr b="0" i="0" sz="16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176213" lvl="0" marL="176213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120"/>
              <a:buFont typeface="Noto Sans Symbols"/>
              <a:buChar char="►"/>
            </a:pPr>
            <a:r>
              <a:rPr b="1" i="0" lang="it-IT" sz="16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Inserire le tecnologie OPP e flash charging degli autobus elettrici </a:t>
            </a:r>
            <a:r>
              <a:rPr b="0" i="0" lang="it-IT" sz="16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fra le alternative finanziabili dai fondi urbani per tram e filobus. </a:t>
            </a:r>
            <a:endParaRPr b="0" i="0" sz="1600" u="none" cap="none" strike="noStrike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397" name="Google Shape;397;p26"/>
          <p:cNvSpPr/>
          <p:nvPr/>
        </p:nvSpPr>
        <p:spPr>
          <a:xfrm>
            <a:off x="4227794" y="1434981"/>
            <a:ext cx="3534613" cy="479101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166688" lvl="0" marL="17621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20"/>
              <a:buFont typeface="Noto Sans Symbols"/>
              <a:buChar char="►"/>
            </a:pPr>
            <a:r>
              <a:rPr b="1" i="0" lang="it-IT" sz="16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Definire linee strategiche </a:t>
            </a:r>
            <a:r>
              <a:rPr b="0" i="0" lang="it-IT" sz="16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chiare a livello di Governance;</a:t>
            </a:r>
            <a:endParaRPr b="0" i="0" sz="16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166688" lvl="0" marL="176213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120"/>
              <a:buFont typeface="Noto Sans Symbols"/>
              <a:buChar char="►"/>
            </a:pPr>
            <a:r>
              <a:rPr b="1" i="0" lang="it-IT" sz="16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Differenziare tra punti di ricarica pubblici e stalli dedicati alla ricarica </a:t>
            </a:r>
            <a:endParaRPr/>
          </a:p>
          <a:p>
            <a:pPr indent="-166688" lvl="0" marL="176213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120"/>
              <a:buFont typeface="Noto Sans Symbols"/>
              <a:buChar char="►"/>
            </a:pPr>
            <a:r>
              <a:rPr b="1" i="0" lang="it-IT" sz="16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Obbligo per i comuni sopra i 100.000 abitanti di lanciare bandi per servizi full electric entro il 2022 </a:t>
            </a:r>
            <a:r>
              <a:rPr b="0" i="0" lang="it-IT" sz="16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costo zero per lo Stato centrale (es. Bologna, Firenze);</a:t>
            </a:r>
            <a:endParaRPr b="0" i="0" sz="16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166688" lvl="0" marL="176213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120"/>
              <a:buFont typeface="Noto Sans Symbols"/>
              <a:buChar char="►"/>
            </a:pPr>
            <a:r>
              <a:rPr b="1" i="0" lang="it-IT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IVA al 10% per il solo car sharing elettrico</a:t>
            </a:r>
            <a:endParaRPr b="1" i="0" sz="16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166688" lvl="0" marL="176213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120"/>
              <a:buFont typeface="Noto Sans Symbols"/>
              <a:buChar char="►"/>
            </a:pPr>
            <a:r>
              <a:rPr b="1" i="0" lang="it-IT" sz="16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Riservare solo veicoli a zero emissioni per i servizi di car sharing e ride sharing</a:t>
            </a:r>
            <a:r>
              <a:rPr b="0" i="0" lang="it-IT" sz="16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entro il 2025.</a:t>
            </a:r>
            <a:endParaRPr b="0" i="0" sz="16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98" name="Google Shape;398;p26"/>
          <p:cNvSpPr/>
          <p:nvPr/>
        </p:nvSpPr>
        <p:spPr>
          <a:xfrm>
            <a:off x="8016025" y="1434981"/>
            <a:ext cx="3534613" cy="404209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176213" lvl="0" marL="17621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20"/>
              <a:buFont typeface="Noto Sans Symbols"/>
              <a:buChar char="►"/>
            </a:pPr>
            <a:r>
              <a:rPr b="1" i="0" lang="it-IT" sz="16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Rendere a zero emissioni almeno il 25% delle flotte della PA al 2022 e il 50% al 2025</a:t>
            </a:r>
            <a:r>
              <a:rPr b="0" i="0" lang="it-IT" sz="16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</a:t>
            </a:r>
            <a:r>
              <a:rPr b="0" i="0" lang="it-IT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e i</a:t>
            </a:r>
            <a:r>
              <a:rPr b="1" i="0" lang="it-IT" sz="16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ntrodurre un meccanismo di premi/penali </a:t>
            </a:r>
            <a:r>
              <a:rPr b="0" i="0" lang="it-IT" sz="16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applicato al Centro di costo della PA per il rispetto dell’obiettivo.</a:t>
            </a:r>
            <a:endParaRPr b="0" i="0" sz="16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176213" lvl="0" marL="176213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120"/>
              <a:buFont typeface="Noto Sans Symbols"/>
              <a:buChar char="►"/>
            </a:pPr>
            <a:r>
              <a:rPr b="0" i="0" lang="it-IT" sz="16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Sostituire il prezzo di acquisto / rata di noleggio con il </a:t>
            </a:r>
            <a:r>
              <a:rPr b="1" i="0" lang="it-IT" sz="16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costo a vita intera del bene</a:t>
            </a:r>
            <a:r>
              <a:rPr b="0" i="0" lang="it-IT" sz="16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</a:t>
            </a:r>
            <a:endParaRPr b="0" i="0" sz="16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176213" lvl="0" marL="176213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120"/>
              <a:buFont typeface="Noto Sans Symbols"/>
              <a:buChar char="►"/>
            </a:pPr>
            <a:r>
              <a:rPr b="1" i="0" lang="it-IT" sz="16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Utilizzare parte dei fondi del PNIRE  per sostenere l’installazione di infrastrutture dedicate alle flotte pubbliche</a:t>
            </a:r>
            <a:r>
              <a:rPr b="0" i="0" lang="it-IT" sz="16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M1 e N1 e per i veicoli speciali. </a:t>
            </a:r>
            <a:endParaRPr b="0" i="0" sz="1600" u="none" cap="none" strike="noStrike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399" name="Google Shape;399;p2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39567" y="321746"/>
            <a:ext cx="211222" cy="504344"/>
          </a:xfrm>
          <a:prstGeom prst="rect">
            <a:avLst/>
          </a:prstGeom>
          <a:noFill/>
          <a:ln>
            <a:noFill/>
          </a:ln>
        </p:spPr>
      </p:pic>
      <p:sp>
        <p:nvSpPr>
          <p:cNvPr id="400" name="Google Shape;400;p26"/>
          <p:cNvSpPr txBox="1"/>
          <p:nvPr/>
        </p:nvSpPr>
        <p:spPr>
          <a:xfrm>
            <a:off x="809442" y="262011"/>
            <a:ext cx="8761413" cy="5847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it-IT" sz="3200" u="none" cap="none" strike="noStrike">
                <a:solidFill>
                  <a:srgbClr val="036FB8"/>
                </a:solidFill>
                <a:latin typeface="Arial"/>
                <a:ea typeface="Arial"/>
                <a:cs typeface="Arial"/>
                <a:sym typeface="Arial"/>
              </a:rPr>
              <a:t>4. Mezzi di pubblica utilità</a:t>
            </a:r>
            <a:endParaRPr b="1" i="0" sz="3200" u="none" cap="none" strike="noStrike">
              <a:solidFill>
                <a:srgbClr val="036FB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03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16"/>
          <p:cNvSpPr/>
          <p:nvPr/>
        </p:nvSpPr>
        <p:spPr>
          <a:xfrm>
            <a:off x="2258465" y="2642899"/>
            <a:ext cx="1573736" cy="1572207"/>
          </a:xfrm>
          <a:custGeom>
            <a:rect b="b" l="l" r="r" t="t"/>
            <a:pathLst>
              <a:path extrusionOk="0" h="26717" w="26743">
                <a:moveTo>
                  <a:pt x="13384" y="0"/>
                </a:moveTo>
                <a:cubicBezTo>
                  <a:pt x="5966" y="0"/>
                  <a:pt x="1" y="5940"/>
                  <a:pt x="1" y="13359"/>
                </a:cubicBezTo>
                <a:cubicBezTo>
                  <a:pt x="1" y="20677"/>
                  <a:pt x="5966" y="26717"/>
                  <a:pt x="13384" y="26717"/>
                </a:cubicBezTo>
                <a:cubicBezTo>
                  <a:pt x="20778" y="26717"/>
                  <a:pt x="26743" y="20677"/>
                  <a:pt x="26743" y="13359"/>
                </a:cubicBezTo>
                <a:cubicBezTo>
                  <a:pt x="26743" y="5940"/>
                  <a:pt x="20778" y="0"/>
                  <a:pt x="13384" y="0"/>
                </a:cubicBezTo>
                <a:close/>
              </a:path>
            </a:pathLst>
          </a:custGeom>
          <a:solidFill>
            <a:srgbClr val="F54132"/>
          </a:solidFill>
          <a:ln>
            <a:noFill/>
          </a:ln>
          <a:effectLst>
            <a:outerShdw blurRad="57150" rotWithShape="0" algn="bl" dir="5400000" dist="19050">
              <a:srgbClr val="000000">
                <a:alpha val="49803"/>
              </a:srgbClr>
            </a:outerShdw>
          </a:effectLst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67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5" name="Google Shape;105;p16"/>
          <p:cNvSpPr/>
          <p:nvPr/>
        </p:nvSpPr>
        <p:spPr>
          <a:xfrm>
            <a:off x="4292263" y="2642899"/>
            <a:ext cx="1573736" cy="1572207"/>
          </a:xfrm>
          <a:custGeom>
            <a:rect b="b" l="l" r="r" t="t"/>
            <a:pathLst>
              <a:path extrusionOk="0" h="26717" w="26743">
                <a:moveTo>
                  <a:pt x="13384" y="0"/>
                </a:moveTo>
                <a:cubicBezTo>
                  <a:pt x="5965" y="0"/>
                  <a:pt x="0" y="5940"/>
                  <a:pt x="0" y="13359"/>
                </a:cubicBezTo>
                <a:cubicBezTo>
                  <a:pt x="0" y="20677"/>
                  <a:pt x="5965" y="26717"/>
                  <a:pt x="13384" y="26717"/>
                </a:cubicBezTo>
                <a:cubicBezTo>
                  <a:pt x="20803" y="26717"/>
                  <a:pt x="26742" y="20677"/>
                  <a:pt x="26742" y="13359"/>
                </a:cubicBezTo>
                <a:cubicBezTo>
                  <a:pt x="26742" y="5940"/>
                  <a:pt x="20803" y="0"/>
                  <a:pt x="13384" y="0"/>
                </a:cubicBezTo>
                <a:close/>
              </a:path>
            </a:pathLst>
          </a:custGeom>
          <a:solidFill>
            <a:srgbClr val="00A6A6"/>
          </a:solidFill>
          <a:ln>
            <a:noFill/>
          </a:ln>
          <a:effectLst>
            <a:outerShdw blurRad="57150" rotWithShape="0" algn="bl" dir="5400000" dist="19050">
              <a:srgbClr val="000000">
                <a:alpha val="49803"/>
              </a:srgbClr>
            </a:outerShdw>
          </a:effectLst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67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6" name="Google Shape;106;p16"/>
          <p:cNvSpPr/>
          <p:nvPr/>
        </p:nvSpPr>
        <p:spPr>
          <a:xfrm>
            <a:off x="4470739" y="2813960"/>
            <a:ext cx="1216772" cy="1224187"/>
          </a:xfrm>
          <a:custGeom>
            <a:rect b="b" l="l" r="r" t="t"/>
            <a:pathLst>
              <a:path extrusionOk="0" h="20803" w="20677">
                <a:moveTo>
                  <a:pt x="10351" y="0"/>
                </a:moveTo>
                <a:cubicBezTo>
                  <a:pt x="4612" y="0"/>
                  <a:pt x="0" y="4712"/>
                  <a:pt x="0" y="10452"/>
                </a:cubicBezTo>
                <a:cubicBezTo>
                  <a:pt x="0" y="16191"/>
                  <a:pt x="4612" y="20802"/>
                  <a:pt x="10351" y="20802"/>
                </a:cubicBezTo>
                <a:cubicBezTo>
                  <a:pt x="16090" y="20802"/>
                  <a:pt x="20677" y="16191"/>
                  <a:pt x="20677" y="10452"/>
                </a:cubicBezTo>
                <a:cubicBezTo>
                  <a:pt x="20677" y="4712"/>
                  <a:pt x="16090" y="0"/>
                  <a:pt x="10351" y="0"/>
                </a:cubicBezTo>
                <a:close/>
              </a:path>
            </a:pathLst>
          </a:custGeom>
          <a:solidFill>
            <a:srgbClr val="00A6A6"/>
          </a:solidFill>
          <a:ln>
            <a:noFill/>
          </a:ln>
          <a:effectLst>
            <a:outerShdw blurRad="57150" rotWithShape="0" algn="bl" dir="5400000" dist="19050">
              <a:srgbClr val="000000">
                <a:alpha val="49803"/>
              </a:srgbClr>
            </a:outerShdw>
          </a:effectLst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67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7" name="Google Shape;107;p16"/>
          <p:cNvSpPr/>
          <p:nvPr/>
        </p:nvSpPr>
        <p:spPr>
          <a:xfrm>
            <a:off x="6327530" y="2642899"/>
            <a:ext cx="1572265" cy="1572207"/>
          </a:xfrm>
          <a:custGeom>
            <a:rect b="b" l="l" r="r" t="t"/>
            <a:pathLst>
              <a:path extrusionOk="0" h="26717" w="26718">
                <a:moveTo>
                  <a:pt x="13359" y="0"/>
                </a:moveTo>
                <a:cubicBezTo>
                  <a:pt x="5940" y="0"/>
                  <a:pt x="0" y="5940"/>
                  <a:pt x="0" y="13359"/>
                </a:cubicBezTo>
                <a:cubicBezTo>
                  <a:pt x="0" y="20677"/>
                  <a:pt x="5940" y="26717"/>
                  <a:pt x="13359" y="26717"/>
                </a:cubicBezTo>
                <a:cubicBezTo>
                  <a:pt x="20777" y="26717"/>
                  <a:pt x="26717" y="20677"/>
                  <a:pt x="26717" y="13359"/>
                </a:cubicBezTo>
                <a:cubicBezTo>
                  <a:pt x="26717" y="5940"/>
                  <a:pt x="20777" y="0"/>
                  <a:pt x="13359" y="0"/>
                </a:cubicBezTo>
                <a:close/>
              </a:path>
            </a:pathLst>
          </a:custGeom>
          <a:solidFill>
            <a:srgbClr val="018790"/>
          </a:solidFill>
          <a:ln>
            <a:noFill/>
          </a:ln>
          <a:effectLst>
            <a:outerShdw blurRad="57150" rotWithShape="0" algn="bl" dir="5400000" dist="19050">
              <a:srgbClr val="000000">
                <a:alpha val="49803"/>
              </a:srgbClr>
            </a:outerShdw>
          </a:effectLst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67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8" name="Google Shape;108;p16"/>
          <p:cNvSpPr/>
          <p:nvPr/>
        </p:nvSpPr>
        <p:spPr>
          <a:xfrm>
            <a:off x="8361268" y="2642899"/>
            <a:ext cx="1572265" cy="1572207"/>
          </a:xfrm>
          <a:custGeom>
            <a:rect b="b" l="l" r="r" t="t"/>
            <a:pathLst>
              <a:path extrusionOk="0" h="26717" w="26718">
                <a:moveTo>
                  <a:pt x="13359" y="0"/>
                </a:moveTo>
                <a:cubicBezTo>
                  <a:pt x="5941" y="0"/>
                  <a:pt x="1" y="5940"/>
                  <a:pt x="1" y="13359"/>
                </a:cubicBezTo>
                <a:cubicBezTo>
                  <a:pt x="1" y="20677"/>
                  <a:pt x="5941" y="26717"/>
                  <a:pt x="13359" y="26717"/>
                </a:cubicBezTo>
                <a:cubicBezTo>
                  <a:pt x="20778" y="26717"/>
                  <a:pt x="26718" y="20677"/>
                  <a:pt x="26718" y="13359"/>
                </a:cubicBezTo>
                <a:cubicBezTo>
                  <a:pt x="26718" y="5940"/>
                  <a:pt x="20778" y="0"/>
                  <a:pt x="13359" y="0"/>
                </a:cubicBezTo>
                <a:close/>
              </a:path>
            </a:pathLst>
          </a:custGeom>
          <a:solidFill>
            <a:srgbClr val="FF7C4E"/>
          </a:solidFill>
          <a:ln>
            <a:noFill/>
          </a:ln>
          <a:effectLst>
            <a:outerShdw blurRad="57150" rotWithShape="0" algn="bl" dir="5400000" dist="19050">
              <a:srgbClr val="000000">
                <a:alpha val="49803"/>
              </a:srgbClr>
            </a:outerShdw>
          </a:effectLst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67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9" name="Google Shape;109;p16"/>
          <p:cNvSpPr/>
          <p:nvPr/>
        </p:nvSpPr>
        <p:spPr>
          <a:xfrm>
            <a:off x="2436943" y="2813960"/>
            <a:ext cx="1216772" cy="1224187"/>
          </a:xfrm>
          <a:custGeom>
            <a:rect b="b" l="l" r="r" t="t"/>
            <a:pathLst>
              <a:path extrusionOk="0" h="20803" w="20677">
                <a:moveTo>
                  <a:pt x="10351" y="0"/>
                </a:moveTo>
                <a:cubicBezTo>
                  <a:pt x="4612" y="0"/>
                  <a:pt x="0" y="4712"/>
                  <a:pt x="0" y="10452"/>
                </a:cubicBezTo>
                <a:cubicBezTo>
                  <a:pt x="0" y="16191"/>
                  <a:pt x="4612" y="20802"/>
                  <a:pt x="10351" y="20802"/>
                </a:cubicBezTo>
                <a:cubicBezTo>
                  <a:pt x="16090" y="20802"/>
                  <a:pt x="20677" y="16191"/>
                  <a:pt x="20677" y="10452"/>
                </a:cubicBezTo>
                <a:cubicBezTo>
                  <a:pt x="20677" y="4712"/>
                  <a:pt x="16090" y="0"/>
                  <a:pt x="10351" y="0"/>
                </a:cubicBezTo>
                <a:close/>
              </a:path>
            </a:pathLst>
          </a:custGeom>
          <a:solidFill>
            <a:srgbClr val="F54132"/>
          </a:solidFill>
          <a:ln>
            <a:noFill/>
          </a:ln>
          <a:effectLst>
            <a:outerShdw blurRad="57150" rotWithShape="0" algn="bl" dir="5400000" dist="19050">
              <a:srgbClr val="000000">
                <a:alpha val="49803"/>
              </a:srgbClr>
            </a:outerShdw>
          </a:effectLst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67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0" name="Google Shape;110;p16"/>
          <p:cNvSpPr/>
          <p:nvPr/>
        </p:nvSpPr>
        <p:spPr>
          <a:xfrm>
            <a:off x="6505242" y="2813960"/>
            <a:ext cx="1216772" cy="1224187"/>
          </a:xfrm>
          <a:custGeom>
            <a:rect b="b" l="l" r="r" t="t"/>
            <a:pathLst>
              <a:path extrusionOk="0" h="20803" w="20677">
                <a:moveTo>
                  <a:pt x="10351" y="0"/>
                </a:moveTo>
                <a:cubicBezTo>
                  <a:pt x="4612" y="0"/>
                  <a:pt x="0" y="4712"/>
                  <a:pt x="0" y="10452"/>
                </a:cubicBezTo>
                <a:cubicBezTo>
                  <a:pt x="0" y="16191"/>
                  <a:pt x="4612" y="20802"/>
                  <a:pt x="10351" y="20802"/>
                </a:cubicBezTo>
                <a:cubicBezTo>
                  <a:pt x="16090" y="20802"/>
                  <a:pt x="20677" y="16191"/>
                  <a:pt x="20677" y="10452"/>
                </a:cubicBezTo>
                <a:cubicBezTo>
                  <a:pt x="20677" y="4712"/>
                  <a:pt x="16090" y="0"/>
                  <a:pt x="10351" y="0"/>
                </a:cubicBezTo>
                <a:close/>
              </a:path>
            </a:pathLst>
          </a:custGeom>
          <a:solidFill>
            <a:srgbClr val="018790"/>
          </a:solidFill>
          <a:ln>
            <a:noFill/>
          </a:ln>
          <a:effectLst>
            <a:outerShdw blurRad="57150" rotWithShape="0" algn="bl" dir="5400000" dist="19050">
              <a:srgbClr val="000000">
                <a:alpha val="49803"/>
              </a:srgbClr>
            </a:outerShdw>
          </a:effectLst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67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1" name="Google Shape;111;p16"/>
          <p:cNvSpPr/>
          <p:nvPr/>
        </p:nvSpPr>
        <p:spPr>
          <a:xfrm>
            <a:off x="8538273" y="2813960"/>
            <a:ext cx="1216772" cy="1224187"/>
          </a:xfrm>
          <a:custGeom>
            <a:rect b="b" l="l" r="r" t="t"/>
            <a:pathLst>
              <a:path extrusionOk="0" h="20803" w="20677">
                <a:moveTo>
                  <a:pt x="10351" y="0"/>
                </a:moveTo>
                <a:cubicBezTo>
                  <a:pt x="4612" y="0"/>
                  <a:pt x="0" y="4712"/>
                  <a:pt x="0" y="10452"/>
                </a:cubicBezTo>
                <a:cubicBezTo>
                  <a:pt x="0" y="16191"/>
                  <a:pt x="4612" y="20802"/>
                  <a:pt x="10351" y="20802"/>
                </a:cubicBezTo>
                <a:cubicBezTo>
                  <a:pt x="16090" y="20802"/>
                  <a:pt x="20677" y="16191"/>
                  <a:pt x="20677" y="10452"/>
                </a:cubicBezTo>
                <a:cubicBezTo>
                  <a:pt x="20677" y="4712"/>
                  <a:pt x="16090" y="0"/>
                  <a:pt x="10351" y="0"/>
                </a:cubicBezTo>
                <a:close/>
              </a:path>
            </a:pathLst>
          </a:custGeom>
          <a:solidFill>
            <a:srgbClr val="FF7C4E"/>
          </a:solidFill>
          <a:ln>
            <a:noFill/>
          </a:ln>
          <a:effectLst>
            <a:outerShdw blurRad="57150" rotWithShape="0" algn="bl" dir="5400000" dist="19050">
              <a:srgbClr val="000000">
                <a:alpha val="49803"/>
              </a:srgbClr>
            </a:outerShdw>
          </a:effectLst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67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2" name="Google Shape;112;p16"/>
          <p:cNvSpPr txBox="1"/>
          <p:nvPr>
            <p:ph idx="4294967295" type="subTitle"/>
          </p:nvPr>
        </p:nvSpPr>
        <p:spPr>
          <a:xfrm>
            <a:off x="4189599" y="4328133"/>
            <a:ext cx="1676400" cy="11248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2133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rPr b="0" i="0" lang="it-IT" sz="1600" u="none" cap="none" strike="noStrike">
                <a:solidFill>
                  <a:srgbClr val="00A6A6"/>
                </a:solidFill>
                <a:latin typeface="Calibri"/>
                <a:ea typeface="Calibri"/>
                <a:cs typeface="Calibri"/>
                <a:sym typeface="Calibri"/>
              </a:rPr>
              <a:t>LOBBY</a:t>
            </a:r>
            <a:br>
              <a:rPr b="0" i="0" lang="it-IT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b="0" i="1" lang="it-IT" sz="1400" u="none" cap="none" strike="noStrike">
                <a:solidFill>
                  <a:srgbClr val="0E558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Raccolta, condivisione e supporto di interessi</a:t>
            </a:r>
            <a:endParaRPr b="0" i="0" sz="1333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3" name="Google Shape;113;p16"/>
          <p:cNvSpPr txBox="1"/>
          <p:nvPr>
            <p:ph idx="4294967295" type="subTitle"/>
          </p:nvPr>
        </p:nvSpPr>
        <p:spPr>
          <a:xfrm>
            <a:off x="2031002" y="4297665"/>
            <a:ext cx="1940000" cy="13128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2133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rPr b="0" i="0" lang="it-IT" sz="1600" u="none" cap="none" strike="noStrike">
                <a:solidFill>
                  <a:srgbClr val="F54132"/>
                </a:solidFill>
                <a:latin typeface="Calibri"/>
                <a:ea typeface="Calibri"/>
                <a:cs typeface="Calibri"/>
                <a:sym typeface="Calibri"/>
              </a:rPr>
              <a:t>DIALOGO</a:t>
            </a:r>
            <a:br>
              <a:rPr b="0" i="0" lang="it-IT" sz="1333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b="0" i="1" lang="it-IT" sz="1400" u="none" cap="none" strike="noStrike">
                <a:solidFill>
                  <a:srgbClr val="0E558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Piattaforma di dialogo della filiera e-mobility in Italia</a:t>
            </a:r>
            <a:endParaRPr b="0" i="0" sz="1333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4" name="Google Shape;114;p16"/>
          <p:cNvSpPr txBox="1"/>
          <p:nvPr>
            <p:ph idx="4294967295" type="subTitle"/>
          </p:nvPr>
        </p:nvSpPr>
        <p:spPr>
          <a:xfrm>
            <a:off x="6229067" y="4270933"/>
            <a:ext cx="1769200" cy="12392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2133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rPr b="0" i="0" lang="it-IT" sz="1600" u="none" cap="none" strike="noStrike">
                <a:solidFill>
                  <a:srgbClr val="018790"/>
                </a:solidFill>
                <a:latin typeface="Calibri"/>
                <a:ea typeface="Calibri"/>
                <a:cs typeface="Calibri"/>
                <a:sym typeface="Calibri"/>
              </a:rPr>
              <a:t>E-DUCATION</a:t>
            </a:r>
            <a:br>
              <a:rPr b="0" i="0" lang="it-IT" sz="1333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b="0" i="1" lang="it-IT" sz="1400" u="none" cap="none" strike="noStrike">
                <a:solidFill>
                  <a:srgbClr val="0E558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Formazione utile a creare valore</a:t>
            </a:r>
            <a:endParaRPr b="0" i="0" sz="1333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5" name="Google Shape;115;p16"/>
          <p:cNvSpPr txBox="1"/>
          <p:nvPr>
            <p:ph idx="4294967295" type="subTitle"/>
          </p:nvPr>
        </p:nvSpPr>
        <p:spPr>
          <a:xfrm>
            <a:off x="8200667" y="4270933"/>
            <a:ext cx="1893600" cy="12392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2133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b="0" i="0" lang="it-IT" sz="1600" u="none" cap="none" strike="noStrike">
                <a:solidFill>
                  <a:srgbClr val="FF7C4E"/>
                </a:solidFill>
                <a:latin typeface="Calibri"/>
                <a:ea typeface="Calibri"/>
                <a:cs typeface="Calibri"/>
                <a:sym typeface="Calibri"/>
              </a:rPr>
              <a:t>STUDI E ANALISI</a:t>
            </a:r>
            <a:br>
              <a:rPr b="0" i="0" lang="it-IT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b="0" i="1" lang="it-IT" sz="1400" u="none" cap="none" strike="noStrike">
                <a:solidFill>
                  <a:srgbClr val="0E558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Prospettive scientifiche e analisi di scenario</a:t>
            </a:r>
            <a:endParaRPr b="0" i="0" sz="1333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6" name="Google Shape;116;p16"/>
          <p:cNvSpPr/>
          <p:nvPr/>
        </p:nvSpPr>
        <p:spPr>
          <a:xfrm>
            <a:off x="5175220" y="270613"/>
            <a:ext cx="5449150" cy="3412600"/>
          </a:xfrm>
          <a:custGeom>
            <a:rect b="b" l="l" r="r" t="t"/>
            <a:pathLst>
              <a:path extrusionOk="0" h="136504" w="217966">
                <a:moveTo>
                  <a:pt x="134084" y="36957"/>
                </a:moveTo>
                <a:cubicBezTo>
                  <a:pt x="111060" y="41754"/>
                  <a:pt x="71532" y="43758"/>
                  <a:pt x="65342" y="21069"/>
                </a:cubicBezTo>
                <a:cubicBezTo>
                  <a:pt x="63408" y="13980"/>
                  <a:pt x="68316" y="4183"/>
                  <a:pt x="75070" y="1289"/>
                </a:cubicBezTo>
                <a:cubicBezTo>
                  <a:pt x="79540" y="-627"/>
                  <a:pt x="85016" y="-152"/>
                  <a:pt x="89661" y="1289"/>
                </a:cubicBezTo>
                <a:cubicBezTo>
                  <a:pt x="97022" y="3573"/>
                  <a:pt x="100737" y="15340"/>
                  <a:pt x="98416" y="22690"/>
                </a:cubicBezTo>
                <a:cubicBezTo>
                  <a:pt x="92031" y="42904"/>
                  <a:pt x="56316" y="27785"/>
                  <a:pt x="35187" y="29499"/>
                </a:cubicBezTo>
                <a:cubicBezTo>
                  <a:pt x="22546" y="30524"/>
                  <a:pt x="7785" y="36963"/>
                  <a:pt x="2113" y="48306"/>
                </a:cubicBezTo>
                <a:cubicBezTo>
                  <a:pt x="-505" y="53541"/>
                  <a:pt x="-290" y="60069"/>
                  <a:pt x="815" y="65816"/>
                </a:cubicBezTo>
                <a:cubicBezTo>
                  <a:pt x="3945" y="82096"/>
                  <a:pt x="31257" y="81782"/>
                  <a:pt x="47833" y="82029"/>
                </a:cubicBezTo>
                <a:cubicBezTo>
                  <a:pt x="85779" y="82595"/>
                  <a:pt x="123580" y="68977"/>
                  <a:pt x="161322" y="72949"/>
                </a:cubicBezTo>
                <a:cubicBezTo>
                  <a:pt x="180986" y="75018"/>
                  <a:pt x="206240" y="80754"/>
                  <a:pt x="214824" y="98566"/>
                </a:cubicBezTo>
                <a:cubicBezTo>
                  <a:pt x="218869" y="106960"/>
                  <a:pt x="219605" y="120005"/>
                  <a:pt x="212878" y="126452"/>
                </a:cubicBezTo>
                <a:cubicBezTo>
                  <a:pt x="205283" y="133731"/>
                  <a:pt x="203637" y="131478"/>
                  <a:pt x="194396" y="136504"/>
                </a:cubicBezTo>
              </a:path>
            </a:pathLst>
          </a:custGeom>
          <a:noFill/>
          <a:ln cap="rnd" cmpd="sng" w="19050">
            <a:solidFill>
              <a:srgbClr val="0E5580"/>
            </a:solidFill>
            <a:prstDash val="dash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7" name="Google Shape;117;p16"/>
          <p:cNvSpPr/>
          <p:nvPr/>
        </p:nvSpPr>
        <p:spPr>
          <a:xfrm>
            <a:off x="8538273" y="270613"/>
            <a:ext cx="985004" cy="959402"/>
          </a:xfrm>
          <a:custGeom>
            <a:rect b="b" l="l" r="r" t="t"/>
            <a:pathLst>
              <a:path extrusionOk="0" h="18250" w="18737">
                <a:moveTo>
                  <a:pt x="13554" y="3431"/>
                </a:moveTo>
                <a:lnTo>
                  <a:pt x="13748" y="3456"/>
                </a:lnTo>
                <a:lnTo>
                  <a:pt x="13919" y="3480"/>
                </a:lnTo>
                <a:lnTo>
                  <a:pt x="14308" y="3602"/>
                </a:lnTo>
                <a:lnTo>
                  <a:pt x="14478" y="3675"/>
                </a:lnTo>
                <a:lnTo>
                  <a:pt x="14624" y="3748"/>
                </a:lnTo>
                <a:lnTo>
                  <a:pt x="14746" y="3845"/>
                </a:lnTo>
                <a:lnTo>
                  <a:pt x="14843" y="3967"/>
                </a:lnTo>
                <a:lnTo>
                  <a:pt x="14941" y="4113"/>
                </a:lnTo>
                <a:lnTo>
                  <a:pt x="15038" y="4259"/>
                </a:lnTo>
                <a:lnTo>
                  <a:pt x="15111" y="4405"/>
                </a:lnTo>
                <a:lnTo>
                  <a:pt x="15160" y="4551"/>
                </a:lnTo>
                <a:lnTo>
                  <a:pt x="15184" y="4721"/>
                </a:lnTo>
                <a:lnTo>
                  <a:pt x="15208" y="4891"/>
                </a:lnTo>
                <a:lnTo>
                  <a:pt x="15233" y="5232"/>
                </a:lnTo>
                <a:lnTo>
                  <a:pt x="15160" y="5548"/>
                </a:lnTo>
                <a:lnTo>
                  <a:pt x="15111" y="5719"/>
                </a:lnTo>
                <a:lnTo>
                  <a:pt x="15062" y="5865"/>
                </a:lnTo>
                <a:lnTo>
                  <a:pt x="14916" y="6132"/>
                </a:lnTo>
                <a:lnTo>
                  <a:pt x="14722" y="6351"/>
                </a:lnTo>
                <a:lnTo>
                  <a:pt x="14527" y="6570"/>
                </a:lnTo>
                <a:lnTo>
                  <a:pt x="14284" y="6765"/>
                </a:lnTo>
                <a:lnTo>
                  <a:pt x="13821" y="7130"/>
                </a:lnTo>
                <a:lnTo>
                  <a:pt x="13602" y="7325"/>
                </a:lnTo>
                <a:lnTo>
                  <a:pt x="13408" y="7544"/>
                </a:lnTo>
                <a:lnTo>
                  <a:pt x="12678" y="6984"/>
                </a:lnTo>
                <a:lnTo>
                  <a:pt x="12313" y="6692"/>
                </a:lnTo>
                <a:lnTo>
                  <a:pt x="11948" y="6400"/>
                </a:lnTo>
                <a:lnTo>
                  <a:pt x="11631" y="6108"/>
                </a:lnTo>
                <a:lnTo>
                  <a:pt x="11315" y="5767"/>
                </a:lnTo>
                <a:lnTo>
                  <a:pt x="11023" y="5427"/>
                </a:lnTo>
                <a:lnTo>
                  <a:pt x="10755" y="5037"/>
                </a:lnTo>
                <a:lnTo>
                  <a:pt x="10877" y="4989"/>
                </a:lnTo>
                <a:lnTo>
                  <a:pt x="10999" y="4891"/>
                </a:lnTo>
                <a:lnTo>
                  <a:pt x="11242" y="4697"/>
                </a:lnTo>
                <a:lnTo>
                  <a:pt x="11461" y="4478"/>
                </a:lnTo>
                <a:lnTo>
                  <a:pt x="11656" y="4283"/>
                </a:lnTo>
                <a:lnTo>
                  <a:pt x="12191" y="3869"/>
                </a:lnTo>
                <a:lnTo>
                  <a:pt x="12483" y="3699"/>
                </a:lnTo>
                <a:lnTo>
                  <a:pt x="12775" y="3553"/>
                </a:lnTo>
                <a:lnTo>
                  <a:pt x="12970" y="3480"/>
                </a:lnTo>
                <a:lnTo>
                  <a:pt x="13164" y="3456"/>
                </a:lnTo>
                <a:lnTo>
                  <a:pt x="13359" y="3431"/>
                </a:lnTo>
                <a:close/>
                <a:moveTo>
                  <a:pt x="13529" y="2872"/>
                </a:moveTo>
                <a:lnTo>
                  <a:pt x="13335" y="2896"/>
                </a:lnTo>
                <a:lnTo>
                  <a:pt x="12945" y="2969"/>
                </a:lnTo>
                <a:lnTo>
                  <a:pt x="12556" y="3066"/>
                </a:lnTo>
                <a:lnTo>
                  <a:pt x="12191" y="3237"/>
                </a:lnTo>
                <a:lnTo>
                  <a:pt x="11850" y="3456"/>
                </a:lnTo>
                <a:lnTo>
                  <a:pt x="11607" y="3626"/>
                </a:lnTo>
                <a:lnTo>
                  <a:pt x="11388" y="3821"/>
                </a:lnTo>
                <a:lnTo>
                  <a:pt x="10950" y="4210"/>
                </a:lnTo>
                <a:lnTo>
                  <a:pt x="10658" y="4478"/>
                </a:lnTo>
                <a:lnTo>
                  <a:pt x="10512" y="4648"/>
                </a:lnTo>
                <a:lnTo>
                  <a:pt x="10464" y="4721"/>
                </a:lnTo>
                <a:lnTo>
                  <a:pt x="10464" y="4818"/>
                </a:lnTo>
                <a:lnTo>
                  <a:pt x="10366" y="4843"/>
                </a:lnTo>
                <a:lnTo>
                  <a:pt x="10293" y="4916"/>
                </a:lnTo>
                <a:lnTo>
                  <a:pt x="10245" y="4989"/>
                </a:lnTo>
                <a:lnTo>
                  <a:pt x="10269" y="5110"/>
                </a:lnTo>
                <a:lnTo>
                  <a:pt x="10366" y="5354"/>
                </a:lnTo>
                <a:lnTo>
                  <a:pt x="10488" y="5597"/>
                </a:lnTo>
                <a:lnTo>
                  <a:pt x="10610" y="5816"/>
                </a:lnTo>
                <a:lnTo>
                  <a:pt x="10780" y="6035"/>
                </a:lnTo>
                <a:lnTo>
                  <a:pt x="10950" y="6230"/>
                </a:lnTo>
                <a:lnTo>
                  <a:pt x="11120" y="6449"/>
                </a:lnTo>
                <a:lnTo>
                  <a:pt x="11534" y="6814"/>
                </a:lnTo>
                <a:lnTo>
                  <a:pt x="11972" y="7179"/>
                </a:lnTo>
                <a:lnTo>
                  <a:pt x="12410" y="7519"/>
                </a:lnTo>
                <a:lnTo>
                  <a:pt x="12848" y="7836"/>
                </a:lnTo>
                <a:lnTo>
                  <a:pt x="13262" y="8152"/>
                </a:lnTo>
                <a:lnTo>
                  <a:pt x="13335" y="8201"/>
                </a:lnTo>
                <a:lnTo>
                  <a:pt x="13432" y="8225"/>
                </a:lnTo>
                <a:lnTo>
                  <a:pt x="13505" y="8225"/>
                </a:lnTo>
                <a:lnTo>
                  <a:pt x="13602" y="8201"/>
                </a:lnTo>
                <a:lnTo>
                  <a:pt x="13651" y="8152"/>
                </a:lnTo>
                <a:lnTo>
                  <a:pt x="13724" y="8079"/>
                </a:lnTo>
                <a:lnTo>
                  <a:pt x="13748" y="8006"/>
                </a:lnTo>
                <a:lnTo>
                  <a:pt x="13748" y="7933"/>
                </a:lnTo>
                <a:lnTo>
                  <a:pt x="13943" y="7787"/>
                </a:lnTo>
                <a:lnTo>
                  <a:pt x="14089" y="7665"/>
                </a:lnTo>
                <a:lnTo>
                  <a:pt x="14722" y="7154"/>
                </a:lnTo>
                <a:lnTo>
                  <a:pt x="15014" y="6862"/>
                </a:lnTo>
                <a:lnTo>
                  <a:pt x="15281" y="6546"/>
                </a:lnTo>
                <a:lnTo>
                  <a:pt x="15500" y="6205"/>
                </a:lnTo>
                <a:lnTo>
                  <a:pt x="15598" y="6035"/>
                </a:lnTo>
                <a:lnTo>
                  <a:pt x="15671" y="5840"/>
                </a:lnTo>
                <a:lnTo>
                  <a:pt x="15719" y="5670"/>
                </a:lnTo>
                <a:lnTo>
                  <a:pt x="15768" y="5500"/>
                </a:lnTo>
                <a:lnTo>
                  <a:pt x="15792" y="5305"/>
                </a:lnTo>
                <a:lnTo>
                  <a:pt x="15792" y="5135"/>
                </a:lnTo>
                <a:lnTo>
                  <a:pt x="15768" y="4770"/>
                </a:lnTo>
                <a:lnTo>
                  <a:pt x="15695" y="4429"/>
                </a:lnTo>
                <a:lnTo>
                  <a:pt x="15549" y="4088"/>
                </a:lnTo>
                <a:lnTo>
                  <a:pt x="15379" y="3772"/>
                </a:lnTo>
                <a:lnTo>
                  <a:pt x="15257" y="3626"/>
                </a:lnTo>
                <a:lnTo>
                  <a:pt x="15135" y="3504"/>
                </a:lnTo>
                <a:lnTo>
                  <a:pt x="15014" y="3383"/>
                </a:lnTo>
                <a:lnTo>
                  <a:pt x="14868" y="3261"/>
                </a:lnTo>
                <a:lnTo>
                  <a:pt x="14697" y="3164"/>
                </a:lnTo>
                <a:lnTo>
                  <a:pt x="14503" y="3066"/>
                </a:lnTo>
                <a:lnTo>
                  <a:pt x="14332" y="2993"/>
                </a:lnTo>
                <a:lnTo>
                  <a:pt x="14138" y="2945"/>
                </a:lnTo>
                <a:lnTo>
                  <a:pt x="13943" y="2896"/>
                </a:lnTo>
                <a:lnTo>
                  <a:pt x="13724" y="2872"/>
                </a:lnTo>
                <a:close/>
                <a:moveTo>
                  <a:pt x="5597" y="6814"/>
                </a:moveTo>
                <a:lnTo>
                  <a:pt x="4283" y="8030"/>
                </a:lnTo>
                <a:lnTo>
                  <a:pt x="3675" y="8590"/>
                </a:lnTo>
                <a:lnTo>
                  <a:pt x="3602" y="8468"/>
                </a:lnTo>
                <a:lnTo>
                  <a:pt x="3504" y="8395"/>
                </a:lnTo>
                <a:lnTo>
                  <a:pt x="3285" y="8201"/>
                </a:lnTo>
                <a:lnTo>
                  <a:pt x="2969" y="7860"/>
                </a:lnTo>
                <a:lnTo>
                  <a:pt x="2677" y="7519"/>
                </a:lnTo>
                <a:lnTo>
                  <a:pt x="2410" y="7203"/>
                </a:lnTo>
                <a:lnTo>
                  <a:pt x="2264" y="7057"/>
                </a:lnTo>
                <a:lnTo>
                  <a:pt x="2093" y="6911"/>
                </a:lnTo>
                <a:lnTo>
                  <a:pt x="3821" y="6911"/>
                </a:lnTo>
                <a:lnTo>
                  <a:pt x="4745" y="6862"/>
                </a:lnTo>
                <a:lnTo>
                  <a:pt x="5597" y="6814"/>
                </a:lnTo>
                <a:close/>
                <a:moveTo>
                  <a:pt x="755" y="6911"/>
                </a:moveTo>
                <a:lnTo>
                  <a:pt x="1047" y="6935"/>
                </a:lnTo>
                <a:lnTo>
                  <a:pt x="1315" y="6935"/>
                </a:lnTo>
                <a:lnTo>
                  <a:pt x="1339" y="6984"/>
                </a:lnTo>
                <a:lnTo>
                  <a:pt x="1363" y="7008"/>
                </a:lnTo>
                <a:lnTo>
                  <a:pt x="1582" y="7227"/>
                </a:lnTo>
                <a:lnTo>
                  <a:pt x="1826" y="7422"/>
                </a:lnTo>
                <a:lnTo>
                  <a:pt x="2142" y="7738"/>
                </a:lnTo>
                <a:lnTo>
                  <a:pt x="2434" y="8103"/>
                </a:lnTo>
                <a:lnTo>
                  <a:pt x="2799" y="8541"/>
                </a:lnTo>
                <a:lnTo>
                  <a:pt x="3018" y="8785"/>
                </a:lnTo>
                <a:lnTo>
                  <a:pt x="3139" y="8882"/>
                </a:lnTo>
                <a:lnTo>
                  <a:pt x="3261" y="8955"/>
                </a:lnTo>
                <a:lnTo>
                  <a:pt x="3091" y="9077"/>
                </a:lnTo>
                <a:lnTo>
                  <a:pt x="2993" y="8931"/>
                </a:lnTo>
                <a:lnTo>
                  <a:pt x="2872" y="8785"/>
                </a:lnTo>
                <a:lnTo>
                  <a:pt x="2580" y="8517"/>
                </a:lnTo>
                <a:lnTo>
                  <a:pt x="2020" y="8079"/>
                </a:lnTo>
                <a:lnTo>
                  <a:pt x="1388" y="7495"/>
                </a:lnTo>
                <a:lnTo>
                  <a:pt x="755" y="6911"/>
                </a:lnTo>
                <a:close/>
                <a:moveTo>
                  <a:pt x="9490" y="8760"/>
                </a:moveTo>
                <a:lnTo>
                  <a:pt x="9369" y="8785"/>
                </a:lnTo>
                <a:lnTo>
                  <a:pt x="9271" y="8833"/>
                </a:lnTo>
                <a:lnTo>
                  <a:pt x="9101" y="9004"/>
                </a:lnTo>
                <a:lnTo>
                  <a:pt x="8931" y="9174"/>
                </a:lnTo>
                <a:lnTo>
                  <a:pt x="8760" y="9344"/>
                </a:lnTo>
                <a:lnTo>
                  <a:pt x="8566" y="9515"/>
                </a:lnTo>
                <a:lnTo>
                  <a:pt x="8103" y="9904"/>
                </a:lnTo>
                <a:lnTo>
                  <a:pt x="7617" y="10318"/>
                </a:lnTo>
                <a:lnTo>
                  <a:pt x="7276" y="10609"/>
                </a:lnTo>
                <a:lnTo>
                  <a:pt x="7081" y="10780"/>
                </a:lnTo>
                <a:lnTo>
                  <a:pt x="6887" y="10999"/>
                </a:lnTo>
                <a:lnTo>
                  <a:pt x="6716" y="11193"/>
                </a:lnTo>
                <a:lnTo>
                  <a:pt x="6595" y="11437"/>
                </a:lnTo>
                <a:lnTo>
                  <a:pt x="6570" y="11534"/>
                </a:lnTo>
                <a:lnTo>
                  <a:pt x="6546" y="11656"/>
                </a:lnTo>
                <a:lnTo>
                  <a:pt x="6546" y="11753"/>
                </a:lnTo>
                <a:lnTo>
                  <a:pt x="6570" y="11850"/>
                </a:lnTo>
                <a:lnTo>
                  <a:pt x="6619" y="11948"/>
                </a:lnTo>
                <a:lnTo>
                  <a:pt x="6668" y="11996"/>
                </a:lnTo>
                <a:lnTo>
                  <a:pt x="6765" y="12021"/>
                </a:lnTo>
                <a:lnTo>
                  <a:pt x="6838" y="12021"/>
                </a:lnTo>
                <a:lnTo>
                  <a:pt x="6935" y="11972"/>
                </a:lnTo>
                <a:lnTo>
                  <a:pt x="7033" y="11923"/>
                </a:lnTo>
                <a:lnTo>
                  <a:pt x="7154" y="11777"/>
                </a:lnTo>
                <a:lnTo>
                  <a:pt x="7422" y="11461"/>
                </a:lnTo>
                <a:lnTo>
                  <a:pt x="7641" y="11242"/>
                </a:lnTo>
                <a:lnTo>
                  <a:pt x="7860" y="11023"/>
                </a:lnTo>
                <a:lnTo>
                  <a:pt x="8322" y="10634"/>
                </a:lnTo>
                <a:lnTo>
                  <a:pt x="8736" y="10318"/>
                </a:lnTo>
                <a:lnTo>
                  <a:pt x="9174" y="9977"/>
                </a:lnTo>
                <a:lnTo>
                  <a:pt x="9393" y="9807"/>
                </a:lnTo>
                <a:lnTo>
                  <a:pt x="9563" y="9612"/>
                </a:lnTo>
                <a:lnTo>
                  <a:pt x="9709" y="9393"/>
                </a:lnTo>
                <a:lnTo>
                  <a:pt x="9831" y="9174"/>
                </a:lnTo>
                <a:lnTo>
                  <a:pt x="9855" y="9052"/>
                </a:lnTo>
                <a:lnTo>
                  <a:pt x="9855" y="8931"/>
                </a:lnTo>
                <a:lnTo>
                  <a:pt x="9782" y="8858"/>
                </a:lnTo>
                <a:lnTo>
                  <a:pt x="9709" y="8809"/>
                </a:lnTo>
                <a:lnTo>
                  <a:pt x="9588" y="8760"/>
                </a:lnTo>
                <a:close/>
                <a:moveTo>
                  <a:pt x="2045" y="13359"/>
                </a:moveTo>
                <a:lnTo>
                  <a:pt x="2166" y="13408"/>
                </a:lnTo>
                <a:lnTo>
                  <a:pt x="2166" y="13481"/>
                </a:lnTo>
                <a:lnTo>
                  <a:pt x="2166" y="13554"/>
                </a:lnTo>
                <a:lnTo>
                  <a:pt x="2118" y="13627"/>
                </a:lnTo>
                <a:lnTo>
                  <a:pt x="2069" y="13675"/>
                </a:lnTo>
                <a:lnTo>
                  <a:pt x="1947" y="13773"/>
                </a:lnTo>
                <a:lnTo>
                  <a:pt x="1826" y="13870"/>
                </a:lnTo>
                <a:lnTo>
                  <a:pt x="1655" y="13943"/>
                </a:lnTo>
                <a:lnTo>
                  <a:pt x="1461" y="14016"/>
                </a:lnTo>
                <a:lnTo>
                  <a:pt x="1461" y="14016"/>
                </a:lnTo>
                <a:lnTo>
                  <a:pt x="1607" y="13821"/>
                </a:lnTo>
                <a:lnTo>
                  <a:pt x="1753" y="13627"/>
                </a:lnTo>
                <a:lnTo>
                  <a:pt x="1874" y="13481"/>
                </a:lnTo>
                <a:lnTo>
                  <a:pt x="1972" y="13383"/>
                </a:lnTo>
                <a:lnTo>
                  <a:pt x="1996" y="13383"/>
                </a:lnTo>
                <a:lnTo>
                  <a:pt x="2045" y="13359"/>
                </a:lnTo>
                <a:close/>
                <a:moveTo>
                  <a:pt x="1996" y="12872"/>
                </a:moveTo>
                <a:lnTo>
                  <a:pt x="1899" y="12897"/>
                </a:lnTo>
                <a:lnTo>
                  <a:pt x="1826" y="12921"/>
                </a:lnTo>
                <a:lnTo>
                  <a:pt x="1655" y="13018"/>
                </a:lnTo>
                <a:lnTo>
                  <a:pt x="1534" y="13140"/>
                </a:lnTo>
                <a:lnTo>
                  <a:pt x="1388" y="13286"/>
                </a:lnTo>
                <a:lnTo>
                  <a:pt x="1242" y="13456"/>
                </a:lnTo>
                <a:lnTo>
                  <a:pt x="998" y="13797"/>
                </a:lnTo>
                <a:lnTo>
                  <a:pt x="925" y="13967"/>
                </a:lnTo>
                <a:lnTo>
                  <a:pt x="828" y="14138"/>
                </a:lnTo>
                <a:lnTo>
                  <a:pt x="804" y="14235"/>
                </a:lnTo>
                <a:lnTo>
                  <a:pt x="779" y="14308"/>
                </a:lnTo>
                <a:lnTo>
                  <a:pt x="779" y="14405"/>
                </a:lnTo>
                <a:lnTo>
                  <a:pt x="828" y="14478"/>
                </a:lnTo>
                <a:lnTo>
                  <a:pt x="877" y="14527"/>
                </a:lnTo>
                <a:lnTo>
                  <a:pt x="925" y="14576"/>
                </a:lnTo>
                <a:lnTo>
                  <a:pt x="1047" y="14576"/>
                </a:lnTo>
                <a:lnTo>
                  <a:pt x="1120" y="14551"/>
                </a:lnTo>
                <a:lnTo>
                  <a:pt x="1266" y="14551"/>
                </a:lnTo>
                <a:lnTo>
                  <a:pt x="1412" y="14527"/>
                </a:lnTo>
                <a:lnTo>
                  <a:pt x="1582" y="14478"/>
                </a:lnTo>
                <a:lnTo>
                  <a:pt x="1728" y="14430"/>
                </a:lnTo>
                <a:lnTo>
                  <a:pt x="2020" y="14284"/>
                </a:lnTo>
                <a:lnTo>
                  <a:pt x="2239" y="14138"/>
                </a:lnTo>
                <a:lnTo>
                  <a:pt x="2361" y="14040"/>
                </a:lnTo>
                <a:lnTo>
                  <a:pt x="2483" y="13919"/>
                </a:lnTo>
                <a:lnTo>
                  <a:pt x="2556" y="13773"/>
                </a:lnTo>
                <a:lnTo>
                  <a:pt x="2629" y="13627"/>
                </a:lnTo>
                <a:lnTo>
                  <a:pt x="2653" y="13481"/>
                </a:lnTo>
                <a:lnTo>
                  <a:pt x="2653" y="13408"/>
                </a:lnTo>
                <a:lnTo>
                  <a:pt x="2629" y="13335"/>
                </a:lnTo>
                <a:lnTo>
                  <a:pt x="2604" y="13262"/>
                </a:lnTo>
                <a:lnTo>
                  <a:pt x="2556" y="13189"/>
                </a:lnTo>
                <a:lnTo>
                  <a:pt x="2483" y="13140"/>
                </a:lnTo>
                <a:lnTo>
                  <a:pt x="2385" y="13091"/>
                </a:lnTo>
                <a:lnTo>
                  <a:pt x="2288" y="12970"/>
                </a:lnTo>
                <a:lnTo>
                  <a:pt x="2166" y="12897"/>
                </a:lnTo>
                <a:lnTo>
                  <a:pt x="2069" y="12872"/>
                </a:lnTo>
                <a:close/>
                <a:moveTo>
                  <a:pt x="15525" y="560"/>
                </a:moveTo>
                <a:lnTo>
                  <a:pt x="16084" y="633"/>
                </a:lnTo>
                <a:lnTo>
                  <a:pt x="16644" y="706"/>
                </a:lnTo>
                <a:lnTo>
                  <a:pt x="17204" y="828"/>
                </a:lnTo>
                <a:lnTo>
                  <a:pt x="17763" y="974"/>
                </a:lnTo>
                <a:lnTo>
                  <a:pt x="17666" y="1023"/>
                </a:lnTo>
                <a:lnTo>
                  <a:pt x="17593" y="1096"/>
                </a:lnTo>
                <a:lnTo>
                  <a:pt x="17496" y="1169"/>
                </a:lnTo>
                <a:lnTo>
                  <a:pt x="17496" y="1193"/>
                </a:lnTo>
                <a:lnTo>
                  <a:pt x="17520" y="1217"/>
                </a:lnTo>
                <a:lnTo>
                  <a:pt x="17569" y="1266"/>
                </a:lnTo>
                <a:lnTo>
                  <a:pt x="17617" y="1290"/>
                </a:lnTo>
                <a:lnTo>
                  <a:pt x="17739" y="1315"/>
                </a:lnTo>
                <a:lnTo>
                  <a:pt x="17861" y="1290"/>
                </a:lnTo>
                <a:lnTo>
                  <a:pt x="17934" y="1290"/>
                </a:lnTo>
                <a:lnTo>
                  <a:pt x="17982" y="1242"/>
                </a:lnTo>
                <a:lnTo>
                  <a:pt x="18007" y="1363"/>
                </a:lnTo>
                <a:lnTo>
                  <a:pt x="18031" y="1461"/>
                </a:lnTo>
                <a:lnTo>
                  <a:pt x="17909" y="1485"/>
                </a:lnTo>
                <a:lnTo>
                  <a:pt x="17812" y="1534"/>
                </a:lnTo>
                <a:lnTo>
                  <a:pt x="17715" y="1582"/>
                </a:lnTo>
                <a:lnTo>
                  <a:pt x="17617" y="1655"/>
                </a:lnTo>
                <a:lnTo>
                  <a:pt x="17593" y="1680"/>
                </a:lnTo>
                <a:lnTo>
                  <a:pt x="17593" y="1753"/>
                </a:lnTo>
                <a:lnTo>
                  <a:pt x="17617" y="1801"/>
                </a:lnTo>
                <a:lnTo>
                  <a:pt x="17690" y="1826"/>
                </a:lnTo>
                <a:lnTo>
                  <a:pt x="17739" y="1850"/>
                </a:lnTo>
                <a:lnTo>
                  <a:pt x="17812" y="1874"/>
                </a:lnTo>
                <a:lnTo>
                  <a:pt x="17958" y="1850"/>
                </a:lnTo>
                <a:lnTo>
                  <a:pt x="18080" y="1801"/>
                </a:lnTo>
                <a:lnTo>
                  <a:pt x="18104" y="1996"/>
                </a:lnTo>
                <a:lnTo>
                  <a:pt x="17909" y="2069"/>
                </a:lnTo>
                <a:lnTo>
                  <a:pt x="17788" y="2118"/>
                </a:lnTo>
                <a:lnTo>
                  <a:pt x="17690" y="2215"/>
                </a:lnTo>
                <a:lnTo>
                  <a:pt x="17642" y="2264"/>
                </a:lnTo>
                <a:lnTo>
                  <a:pt x="17642" y="2361"/>
                </a:lnTo>
                <a:lnTo>
                  <a:pt x="17666" y="2410"/>
                </a:lnTo>
                <a:lnTo>
                  <a:pt x="17739" y="2458"/>
                </a:lnTo>
                <a:lnTo>
                  <a:pt x="17836" y="2483"/>
                </a:lnTo>
                <a:lnTo>
                  <a:pt x="17934" y="2458"/>
                </a:lnTo>
                <a:lnTo>
                  <a:pt x="18128" y="2410"/>
                </a:lnTo>
                <a:lnTo>
                  <a:pt x="18153" y="2531"/>
                </a:lnTo>
                <a:lnTo>
                  <a:pt x="18007" y="2555"/>
                </a:lnTo>
                <a:lnTo>
                  <a:pt x="17836" y="2604"/>
                </a:lnTo>
                <a:lnTo>
                  <a:pt x="17763" y="2653"/>
                </a:lnTo>
                <a:lnTo>
                  <a:pt x="17715" y="2726"/>
                </a:lnTo>
                <a:lnTo>
                  <a:pt x="17690" y="2823"/>
                </a:lnTo>
                <a:lnTo>
                  <a:pt x="17690" y="2896"/>
                </a:lnTo>
                <a:lnTo>
                  <a:pt x="17739" y="2945"/>
                </a:lnTo>
                <a:lnTo>
                  <a:pt x="17812" y="2993"/>
                </a:lnTo>
                <a:lnTo>
                  <a:pt x="18153" y="2993"/>
                </a:lnTo>
                <a:lnTo>
                  <a:pt x="18177" y="2969"/>
                </a:lnTo>
                <a:lnTo>
                  <a:pt x="18177" y="3261"/>
                </a:lnTo>
                <a:lnTo>
                  <a:pt x="17739" y="3383"/>
                </a:lnTo>
                <a:lnTo>
                  <a:pt x="17690" y="3407"/>
                </a:lnTo>
                <a:lnTo>
                  <a:pt x="17666" y="3431"/>
                </a:lnTo>
                <a:lnTo>
                  <a:pt x="17617" y="3529"/>
                </a:lnTo>
                <a:lnTo>
                  <a:pt x="17617" y="3577"/>
                </a:lnTo>
                <a:lnTo>
                  <a:pt x="17642" y="3626"/>
                </a:lnTo>
                <a:lnTo>
                  <a:pt x="17666" y="3650"/>
                </a:lnTo>
                <a:lnTo>
                  <a:pt x="17715" y="3699"/>
                </a:lnTo>
                <a:lnTo>
                  <a:pt x="17812" y="3723"/>
                </a:lnTo>
                <a:lnTo>
                  <a:pt x="17934" y="3723"/>
                </a:lnTo>
                <a:lnTo>
                  <a:pt x="18153" y="3699"/>
                </a:lnTo>
                <a:lnTo>
                  <a:pt x="18153" y="3699"/>
                </a:lnTo>
                <a:lnTo>
                  <a:pt x="18104" y="4186"/>
                </a:lnTo>
                <a:lnTo>
                  <a:pt x="17934" y="4088"/>
                </a:lnTo>
                <a:lnTo>
                  <a:pt x="17739" y="4040"/>
                </a:lnTo>
                <a:lnTo>
                  <a:pt x="17642" y="4015"/>
                </a:lnTo>
                <a:lnTo>
                  <a:pt x="17569" y="4040"/>
                </a:lnTo>
                <a:lnTo>
                  <a:pt x="17471" y="4064"/>
                </a:lnTo>
                <a:lnTo>
                  <a:pt x="17423" y="4137"/>
                </a:lnTo>
                <a:lnTo>
                  <a:pt x="17423" y="4186"/>
                </a:lnTo>
                <a:lnTo>
                  <a:pt x="17496" y="4283"/>
                </a:lnTo>
                <a:lnTo>
                  <a:pt x="17617" y="4332"/>
                </a:lnTo>
                <a:lnTo>
                  <a:pt x="17812" y="4429"/>
                </a:lnTo>
                <a:lnTo>
                  <a:pt x="17982" y="4526"/>
                </a:lnTo>
                <a:lnTo>
                  <a:pt x="18055" y="4551"/>
                </a:lnTo>
                <a:lnTo>
                  <a:pt x="17958" y="4940"/>
                </a:lnTo>
                <a:lnTo>
                  <a:pt x="17690" y="4843"/>
                </a:lnTo>
                <a:lnTo>
                  <a:pt x="17471" y="4721"/>
                </a:lnTo>
                <a:lnTo>
                  <a:pt x="17228" y="4648"/>
                </a:lnTo>
                <a:lnTo>
                  <a:pt x="17155" y="4648"/>
                </a:lnTo>
                <a:lnTo>
                  <a:pt x="17155" y="4672"/>
                </a:lnTo>
                <a:lnTo>
                  <a:pt x="17155" y="4721"/>
                </a:lnTo>
                <a:lnTo>
                  <a:pt x="17204" y="4818"/>
                </a:lnTo>
                <a:lnTo>
                  <a:pt x="17252" y="4891"/>
                </a:lnTo>
                <a:lnTo>
                  <a:pt x="17350" y="4989"/>
                </a:lnTo>
                <a:lnTo>
                  <a:pt x="17423" y="5062"/>
                </a:lnTo>
                <a:lnTo>
                  <a:pt x="17642" y="5183"/>
                </a:lnTo>
                <a:lnTo>
                  <a:pt x="17861" y="5256"/>
                </a:lnTo>
                <a:lnTo>
                  <a:pt x="17739" y="5621"/>
                </a:lnTo>
                <a:lnTo>
                  <a:pt x="17617" y="5938"/>
                </a:lnTo>
                <a:lnTo>
                  <a:pt x="17569" y="5889"/>
                </a:lnTo>
                <a:lnTo>
                  <a:pt x="17520" y="5840"/>
                </a:lnTo>
                <a:lnTo>
                  <a:pt x="17398" y="5743"/>
                </a:lnTo>
                <a:lnTo>
                  <a:pt x="17301" y="5670"/>
                </a:lnTo>
                <a:lnTo>
                  <a:pt x="17179" y="5597"/>
                </a:lnTo>
                <a:lnTo>
                  <a:pt x="17082" y="5573"/>
                </a:lnTo>
                <a:lnTo>
                  <a:pt x="16985" y="5548"/>
                </a:lnTo>
                <a:lnTo>
                  <a:pt x="16887" y="5548"/>
                </a:lnTo>
                <a:lnTo>
                  <a:pt x="16766" y="5597"/>
                </a:lnTo>
                <a:lnTo>
                  <a:pt x="16741" y="5621"/>
                </a:lnTo>
                <a:lnTo>
                  <a:pt x="16741" y="5670"/>
                </a:lnTo>
                <a:lnTo>
                  <a:pt x="16741" y="5719"/>
                </a:lnTo>
                <a:lnTo>
                  <a:pt x="16766" y="5743"/>
                </a:lnTo>
                <a:lnTo>
                  <a:pt x="16863" y="5840"/>
                </a:lnTo>
                <a:lnTo>
                  <a:pt x="16936" y="5913"/>
                </a:lnTo>
                <a:lnTo>
                  <a:pt x="17009" y="5962"/>
                </a:lnTo>
                <a:lnTo>
                  <a:pt x="17228" y="6132"/>
                </a:lnTo>
                <a:lnTo>
                  <a:pt x="17325" y="6181"/>
                </a:lnTo>
                <a:lnTo>
                  <a:pt x="17447" y="6205"/>
                </a:lnTo>
                <a:lnTo>
                  <a:pt x="17496" y="6205"/>
                </a:lnTo>
                <a:lnTo>
                  <a:pt x="17325" y="6473"/>
                </a:lnTo>
                <a:lnTo>
                  <a:pt x="17204" y="6473"/>
                </a:lnTo>
                <a:lnTo>
                  <a:pt x="17106" y="6449"/>
                </a:lnTo>
                <a:lnTo>
                  <a:pt x="17009" y="6400"/>
                </a:lnTo>
                <a:lnTo>
                  <a:pt x="16936" y="6351"/>
                </a:lnTo>
                <a:lnTo>
                  <a:pt x="16814" y="6230"/>
                </a:lnTo>
                <a:lnTo>
                  <a:pt x="16668" y="6108"/>
                </a:lnTo>
                <a:lnTo>
                  <a:pt x="16522" y="6035"/>
                </a:lnTo>
                <a:lnTo>
                  <a:pt x="16449" y="6011"/>
                </a:lnTo>
                <a:lnTo>
                  <a:pt x="16352" y="6011"/>
                </a:lnTo>
                <a:lnTo>
                  <a:pt x="16279" y="6035"/>
                </a:lnTo>
                <a:lnTo>
                  <a:pt x="16182" y="6084"/>
                </a:lnTo>
                <a:lnTo>
                  <a:pt x="16133" y="6132"/>
                </a:lnTo>
                <a:lnTo>
                  <a:pt x="16133" y="6181"/>
                </a:lnTo>
                <a:lnTo>
                  <a:pt x="16182" y="6230"/>
                </a:lnTo>
                <a:lnTo>
                  <a:pt x="16230" y="6254"/>
                </a:lnTo>
                <a:lnTo>
                  <a:pt x="16303" y="6254"/>
                </a:lnTo>
                <a:lnTo>
                  <a:pt x="16401" y="6303"/>
                </a:lnTo>
                <a:lnTo>
                  <a:pt x="16547" y="6424"/>
                </a:lnTo>
                <a:lnTo>
                  <a:pt x="16693" y="6570"/>
                </a:lnTo>
                <a:lnTo>
                  <a:pt x="16814" y="6692"/>
                </a:lnTo>
                <a:lnTo>
                  <a:pt x="16936" y="6789"/>
                </a:lnTo>
                <a:lnTo>
                  <a:pt x="17082" y="6838"/>
                </a:lnTo>
                <a:lnTo>
                  <a:pt x="16668" y="7325"/>
                </a:lnTo>
                <a:lnTo>
                  <a:pt x="16157" y="7106"/>
                </a:lnTo>
                <a:lnTo>
                  <a:pt x="16011" y="7033"/>
                </a:lnTo>
                <a:lnTo>
                  <a:pt x="15865" y="7008"/>
                </a:lnTo>
                <a:lnTo>
                  <a:pt x="15744" y="7008"/>
                </a:lnTo>
                <a:lnTo>
                  <a:pt x="15598" y="7057"/>
                </a:lnTo>
                <a:lnTo>
                  <a:pt x="15573" y="7081"/>
                </a:lnTo>
                <a:lnTo>
                  <a:pt x="15549" y="7106"/>
                </a:lnTo>
                <a:lnTo>
                  <a:pt x="15549" y="7154"/>
                </a:lnTo>
                <a:lnTo>
                  <a:pt x="15573" y="7179"/>
                </a:lnTo>
                <a:lnTo>
                  <a:pt x="15646" y="7276"/>
                </a:lnTo>
                <a:lnTo>
                  <a:pt x="15744" y="7349"/>
                </a:lnTo>
                <a:lnTo>
                  <a:pt x="15987" y="7495"/>
                </a:lnTo>
                <a:lnTo>
                  <a:pt x="16328" y="7665"/>
                </a:lnTo>
                <a:lnTo>
                  <a:pt x="16036" y="7957"/>
                </a:lnTo>
                <a:lnTo>
                  <a:pt x="15890" y="7909"/>
                </a:lnTo>
                <a:lnTo>
                  <a:pt x="15744" y="7884"/>
                </a:lnTo>
                <a:lnTo>
                  <a:pt x="15598" y="7860"/>
                </a:lnTo>
                <a:lnTo>
                  <a:pt x="15452" y="7836"/>
                </a:lnTo>
                <a:lnTo>
                  <a:pt x="15160" y="7690"/>
                </a:lnTo>
                <a:lnTo>
                  <a:pt x="15014" y="7641"/>
                </a:lnTo>
                <a:lnTo>
                  <a:pt x="14868" y="7592"/>
                </a:lnTo>
                <a:lnTo>
                  <a:pt x="14819" y="7617"/>
                </a:lnTo>
                <a:lnTo>
                  <a:pt x="14770" y="7665"/>
                </a:lnTo>
                <a:lnTo>
                  <a:pt x="14770" y="7714"/>
                </a:lnTo>
                <a:lnTo>
                  <a:pt x="14770" y="7763"/>
                </a:lnTo>
                <a:lnTo>
                  <a:pt x="14843" y="7860"/>
                </a:lnTo>
                <a:lnTo>
                  <a:pt x="14916" y="7957"/>
                </a:lnTo>
                <a:lnTo>
                  <a:pt x="15135" y="8128"/>
                </a:lnTo>
                <a:lnTo>
                  <a:pt x="15427" y="8249"/>
                </a:lnTo>
                <a:lnTo>
                  <a:pt x="15549" y="8298"/>
                </a:lnTo>
                <a:lnTo>
                  <a:pt x="15695" y="8322"/>
                </a:lnTo>
                <a:lnTo>
                  <a:pt x="15403" y="8639"/>
                </a:lnTo>
                <a:lnTo>
                  <a:pt x="15184" y="8590"/>
                </a:lnTo>
                <a:lnTo>
                  <a:pt x="14965" y="8541"/>
                </a:lnTo>
                <a:lnTo>
                  <a:pt x="14770" y="8468"/>
                </a:lnTo>
                <a:lnTo>
                  <a:pt x="14576" y="8347"/>
                </a:lnTo>
                <a:lnTo>
                  <a:pt x="14551" y="8322"/>
                </a:lnTo>
                <a:lnTo>
                  <a:pt x="14503" y="8322"/>
                </a:lnTo>
                <a:lnTo>
                  <a:pt x="14454" y="8371"/>
                </a:lnTo>
                <a:lnTo>
                  <a:pt x="14430" y="8420"/>
                </a:lnTo>
                <a:lnTo>
                  <a:pt x="14430" y="8493"/>
                </a:lnTo>
                <a:lnTo>
                  <a:pt x="14478" y="8590"/>
                </a:lnTo>
                <a:lnTo>
                  <a:pt x="14551" y="8687"/>
                </a:lnTo>
                <a:lnTo>
                  <a:pt x="14722" y="8809"/>
                </a:lnTo>
                <a:lnTo>
                  <a:pt x="14892" y="8906"/>
                </a:lnTo>
                <a:lnTo>
                  <a:pt x="15111" y="8979"/>
                </a:lnTo>
                <a:lnTo>
                  <a:pt x="14843" y="9271"/>
                </a:lnTo>
                <a:lnTo>
                  <a:pt x="14795" y="9247"/>
                </a:lnTo>
                <a:lnTo>
                  <a:pt x="14503" y="9150"/>
                </a:lnTo>
                <a:lnTo>
                  <a:pt x="14211" y="9052"/>
                </a:lnTo>
                <a:lnTo>
                  <a:pt x="13919" y="8955"/>
                </a:lnTo>
                <a:lnTo>
                  <a:pt x="13627" y="8858"/>
                </a:lnTo>
                <a:lnTo>
                  <a:pt x="13578" y="8858"/>
                </a:lnTo>
                <a:lnTo>
                  <a:pt x="13554" y="8882"/>
                </a:lnTo>
                <a:lnTo>
                  <a:pt x="13529" y="8931"/>
                </a:lnTo>
                <a:lnTo>
                  <a:pt x="13554" y="8955"/>
                </a:lnTo>
                <a:lnTo>
                  <a:pt x="13627" y="9077"/>
                </a:lnTo>
                <a:lnTo>
                  <a:pt x="13748" y="9198"/>
                </a:lnTo>
                <a:lnTo>
                  <a:pt x="13846" y="9296"/>
                </a:lnTo>
                <a:lnTo>
                  <a:pt x="13992" y="9369"/>
                </a:lnTo>
                <a:lnTo>
                  <a:pt x="14284" y="9515"/>
                </a:lnTo>
                <a:lnTo>
                  <a:pt x="14576" y="9612"/>
                </a:lnTo>
                <a:lnTo>
                  <a:pt x="14211" y="10001"/>
                </a:lnTo>
                <a:lnTo>
                  <a:pt x="14186" y="9953"/>
                </a:lnTo>
                <a:lnTo>
                  <a:pt x="14113" y="9904"/>
                </a:lnTo>
                <a:lnTo>
                  <a:pt x="13846" y="9709"/>
                </a:lnTo>
                <a:lnTo>
                  <a:pt x="13529" y="9563"/>
                </a:lnTo>
                <a:lnTo>
                  <a:pt x="13359" y="9490"/>
                </a:lnTo>
                <a:lnTo>
                  <a:pt x="13213" y="9442"/>
                </a:lnTo>
                <a:lnTo>
                  <a:pt x="13043" y="9393"/>
                </a:lnTo>
                <a:lnTo>
                  <a:pt x="12824" y="9393"/>
                </a:lnTo>
                <a:lnTo>
                  <a:pt x="12799" y="9442"/>
                </a:lnTo>
                <a:lnTo>
                  <a:pt x="12799" y="9490"/>
                </a:lnTo>
                <a:lnTo>
                  <a:pt x="12824" y="9515"/>
                </a:lnTo>
                <a:lnTo>
                  <a:pt x="13067" y="9734"/>
                </a:lnTo>
                <a:lnTo>
                  <a:pt x="13335" y="9904"/>
                </a:lnTo>
                <a:lnTo>
                  <a:pt x="13627" y="10074"/>
                </a:lnTo>
                <a:lnTo>
                  <a:pt x="13919" y="10220"/>
                </a:lnTo>
                <a:lnTo>
                  <a:pt x="13967" y="10245"/>
                </a:lnTo>
                <a:lnTo>
                  <a:pt x="13894" y="10318"/>
                </a:lnTo>
                <a:lnTo>
                  <a:pt x="13748" y="10464"/>
                </a:lnTo>
                <a:lnTo>
                  <a:pt x="13700" y="10391"/>
                </a:lnTo>
                <a:lnTo>
                  <a:pt x="13627" y="10318"/>
                </a:lnTo>
                <a:lnTo>
                  <a:pt x="13456" y="10220"/>
                </a:lnTo>
                <a:lnTo>
                  <a:pt x="13091" y="10074"/>
                </a:lnTo>
                <a:lnTo>
                  <a:pt x="12897" y="10026"/>
                </a:lnTo>
                <a:lnTo>
                  <a:pt x="12702" y="9953"/>
                </a:lnTo>
                <a:lnTo>
                  <a:pt x="12507" y="9928"/>
                </a:lnTo>
                <a:lnTo>
                  <a:pt x="12288" y="9904"/>
                </a:lnTo>
                <a:lnTo>
                  <a:pt x="12240" y="9904"/>
                </a:lnTo>
                <a:lnTo>
                  <a:pt x="12215" y="9928"/>
                </a:lnTo>
                <a:lnTo>
                  <a:pt x="12191" y="9977"/>
                </a:lnTo>
                <a:lnTo>
                  <a:pt x="12215" y="10050"/>
                </a:lnTo>
                <a:lnTo>
                  <a:pt x="12264" y="10099"/>
                </a:lnTo>
                <a:lnTo>
                  <a:pt x="12459" y="10196"/>
                </a:lnTo>
                <a:lnTo>
                  <a:pt x="12629" y="10293"/>
                </a:lnTo>
                <a:lnTo>
                  <a:pt x="12994" y="10512"/>
                </a:lnTo>
                <a:lnTo>
                  <a:pt x="13237" y="10634"/>
                </a:lnTo>
                <a:lnTo>
                  <a:pt x="13359" y="10682"/>
                </a:lnTo>
                <a:lnTo>
                  <a:pt x="13505" y="10707"/>
                </a:lnTo>
                <a:lnTo>
                  <a:pt x="12921" y="11291"/>
                </a:lnTo>
                <a:lnTo>
                  <a:pt x="12799" y="11193"/>
                </a:lnTo>
                <a:lnTo>
                  <a:pt x="12653" y="11096"/>
                </a:lnTo>
                <a:lnTo>
                  <a:pt x="12434" y="10974"/>
                </a:lnTo>
                <a:lnTo>
                  <a:pt x="12240" y="10828"/>
                </a:lnTo>
                <a:lnTo>
                  <a:pt x="12021" y="10682"/>
                </a:lnTo>
                <a:lnTo>
                  <a:pt x="11802" y="10585"/>
                </a:lnTo>
                <a:lnTo>
                  <a:pt x="11680" y="10537"/>
                </a:lnTo>
                <a:lnTo>
                  <a:pt x="11534" y="10537"/>
                </a:lnTo>
                <a:lnTo>
                  <a:pt x="11510" y="10561"/>
                </a:lnTo>
                <a:lnTo>
                  <a:pt x="11510" y="10585"/>
                </a:lnTo>
                <a:lnTo>
                  <a:pt x="11534" y="10609"/>
                </a:lnTo>
                <a:lnTo>
                  <a:pt x="11704" y="10804"/>
                </a:lnTo>
                <a:lnTo>
                  <a:pt x="11996" y="11072"/>
                </a:lnTo>
                <a:lnTo>
                  <a:pt x="12337" y="11364"/>
                </a:lnTo>
                <a:lnTo>
                  <a:pt x="12507" y="11461"/>
                </a:lnTo>
                <a:lnTo>
                  <a:pt x="12678" y="11534"/>
                </a:lnTo>
                <a:lnTo>
                  <a:pt x="12337" y="11875"/>
                </a:lnTo>
                <a:lnTo>
                  <a:pt x="12215" y="11826"/>
                </a:lnTo>
                <a:lnTo>
                  <a:pt x="12094" y="11777"/>
                </a:lnTo>
                <a:lnTo>
                  <a:pt x="11899" y="11680"/>
                </a:lnTo>
                <a:lnTo>
                  <a:pt x="11510" y="11437"/>
                </a:lnTo>
                <a:lnTo>
                  <a:pt x="11291" y="11339"/>
                </a:lnTo>
                <a:lnTo>
                  <a:pt x="11193" y="11315"/>
                </a:lnTo>
                <a:lnTo>
                  <a:pt x="11072" y="11291"/>
                </a:lnTo>
                <a:lnTo>
                  <a:pt x="10999" y="11315"/>
                </a:lnTo>
                <a:lnTo>
                  <a:pt x="10974" y="11364"/>
                </a:lnTo>
                <a:lnTo>
                  <a:pt x="10950" y="11437"/>
                </a:lnTo>
                <a:lnTo>
                  <a:pt x="10999" y="11485"/>
                </a:lnTo>
                <a:lnTo>
                  <a:pt x="11266" y="11704"/>
                </a:lnTo>
                <a:lnTo>
                  <a:pt x="11558" y="11923"/>
                </a:lnTo>
                <a:lnTo>
                  <a:pt x="11777" y="12069"/>
                </a:lnTo>
                <a:lnTo>
                  <a:pt x="12045" y="12191"/>
                </a:lnTo>
                <a:lnTo>
                  <a:pt x="11753" y="12483"/>
                </a:lnTo>
                <a:lnTo>
                  <a:pt x="11485" y="12264"/>
                </a:lnTo>
                <a:lnTo>
                  <a:pt x="11218" y="12045"/>
                </a:lnTo>
                <a:lnTo>
                  <a:pt x="11047" y="11899"/>
                </a:lnTo>
                <a:lnTo>
                  <a:pt x="10877" y="11777"/>
                </a:lnTo>
                <a:lnTo>
                  <a:pt x="10682" y="11680"/>
                </a:lnTo>
                <a:lnTo>
                  <a:pt x="10488" y="11631"/>
                </a:lnTo>
                <a:lnTo>
                  <a:pt x="10439" y="11656"/>
                </a:lnTo>
                <a:lnTo>
                  <a:pt x="10439" y="11680"/>
                </a:lnTo>
                <a:lnTo>
                  <a:pt x="10415" y="11704"/>
                </a:lnTo>
                <a:lnTo>
                  <a:pt x="10439" y="11753"/>
                </a:lnTo>
                <a:lnTo>
                  <a:pt x="11072" y="12410"/>
                </a:lnTo>
                <a:lnTo>
                  <a:pt x="11242" y="12605"/>
                </a:lnTo>
                <a:lnTo>
                  <a:pt x="11461" y="12775"/>
                </a:lnTo>
                <a:lnTo>
                  <a:pt x="11315" y="12945"/>
                </a:lnTo>
                <a:lnTo>
                  <a:pt x="11193" y="12848"/>
                </a:lnTo>
                <a:lnTo>
                  <a:pt x="11047" y="12775"/>
                </a:lnTo>
                <a:lnTo>
                  <a:pt x="10780" y="12629"/>
                </a:lnTo>
                <a:lnTo>
                  <a:pt x="10366" y="12361"/>
                </a:lnTo>
                <a:lnTo>
                  <a:pt x="10172" y="12215"/>
                </a:lnTo>
                <a:lnTo>
                  <a:pt x="9977" y="12069"/>
                </a:lnTo>
                <a:lnTo>
                  <a:pt x="9953" y="12045"/>
                </a:lnTo>
                <a:lnTo>
                  <a:pt x="9928" y="12069"/>
                </a:lnTo>
                <a:lnTo>
                  <a:pt x="9904" y="12094"/>
                </a:lnTo>
                <a:lnTo>
                  <a:pt x="9928" y="12118"/>
                </a:lnTo>
                <a:lnTo>
                  <a:pt x="10220" y="12532"/>
                </a:lnTo>
                <a:lnTo>
                  <a:pt x="10391" y="12702"/>
                </a:lnTo>
                <a:lnTo>
                  <a:pt x="10585" y="12897"/>
                </a:lnTo>
                <a:lnTo>
                  <a:pt x="10804" y="13067"/>
                </a:lnTo>
                <a:lnTo>
                  <a:pt x="10926" y="13140"/>
                </a:lnTo>
                <a:lnTo>
                  <a:pt x="11047" y="13213"/>
                </a:lnTo>
                <a:lnTo>
                  <a:pt x="10780" y="13456"/>
                </a:lnTo>
                <a:lnTo>
                  <a:pt x="10439" y="13213"/>
                </a:lnTo>
                <a:lnTo>
                  <a:pt x="10099" y="12970"/>
                </a:lnTo>
                <a:lnTo>
                  <a:pt x="9928" y="12872"/>
                </a:lnTo>
                <a:lnTo>
                  <a:pt x="9734" y="12799"/>
                </a:lnTo>
                <a:lnTo>
                  <a:pt x="9563" y="12726"/>
                </a:lnTo>
                <a:lnTo>
                  <a:pt x="9369" y="12726"/>
                </a:lnTo>
                <a:lnTo>
                  <a:pt x="9320" y="12751"/>
                </a:lnTo>
                <a:lnTo>
                  <a:pt x="9320" y="12775"/>
                </a:lnTo>
                <a:lnTo>
                  <a:pt x="9320" y="12799"/>
                </a:lnTo>
                <a:lnTo>
                  <a:pt x="9442" y="12921"/>
                </a:lnTo>
                <a:lnTo>
                  <a:pt x="9588" y="13043"/>
                </a:lnTo>
                <a:lnTo>
                  <a:pt x="9855" y="13262"/>
                </a:lnTo>
                <a:lnTo>
                  <a:pt x="10464" y="13773"/>
                </a:lnTo>
                <a:lnTo>
                  <a:pt x="10293" y="13943"/>
                </a:lnTo>
                <a:lnTo>
                  <a:pt x="10123" y="13821"/>
                </a:lnTo>
                <a:lnTo>
                  <a:pt x="9953" y="13724"/>
                </a:lnTo>
                <a:lnTo>
                  <a:pt x="9612" y="13554"/>
                </a:lnTo>
                <a:lnTo>
                  <a:pt x="9393" y="13408"/>
                </a:lnTo>
                <a:lnTo>
                  <a:pt x="9223" y="13237"/>
                </a:lnTo>
                <a:lnTo>
                  <a:pt x="9052" y="13067"/>
                </a:lnTo>
                <a:lnTo>
                  <a:pt x="8906" y="12848"/>
                </a:lnTo>
                <a:lnTo>
                  <a:pt x="8833" y="12799"/>
                </a:lnTo>
                <a:lnTo>
                  <a:pt x="8760" y="12799"/>
                </a:lnTo>
                <a:lnTo>
                  <a:pt x="8712" y="12824"/>
                </a:lnTo>
                <a:lnTo>
                  <a:pt x="8663" y="12897"/>
                </a:lnTo>
                <a:lnTo>
                  <a:pt x="8639" y="13018"/>
                </a:lnTo>
                <a:lnTo>
                  <a:pt x="8663" y="13164"/>
                </a:lnTo>
                <a:lnTo>
                  <a:pt x="8687" y="13286"/>
                </a:lnTo>
                <a:lnTo>
                  <a:pt x="8760" y="13408"/>
                </a:lnTo>
                <a:lnTo>
                  <a:pt x="8833" y="13529"/>
                </a:lnTo>
                <a:lnTo>
                  <a:pt x="8931" y="13627"/>
                </a:lnTo>
                <a:lnTo>
                  <a:pt x="9125" y="13821"/>
                </a:lnTo>
                <a:lnTo>
                  <a:pt x="9490" y="14089"/>
                </a:lnTo>
                <a:lnTo>
                  <a:pt x="9685" y="14211"/>
                </a:lnTo>
                <a:lnTo>
                  <a:pt x="9904" y="14308"/>
                </a:lnTo>
                <a:lnTo>
                  <a:pt x="9661" y="14527"/>
                </a:lnTo>
                <a:lnTo>
                  <a:pt x="9369" y="14381"/>
                </a:lnTo>
                <a:lnTo>
                  <a:pt x="9052" y="14235"/>
                </a:lnTo>
                <a:lnTo>
                  <a:pt x="8760" y="14089"/>
                </a:lnTo>
                <a:lnTo>
                  <a:pt x="8614" y="13992"/>
                </a:lnTo>
                <a:lnTo>
                  <a:pt x="8468" y="13919"/>
                </a:lnTo>
                <a:lnTo>
                  <a:pt x="8444" y="13894"/>
                </a:lnTo>
                <a:lnTo>
                  <a:pt x="8420" y="13894"/>
                </a:lnTo>
                <a:lnTo>
                  <a:pt x="8395" y="13919"/>
                </a:lnTo>
                <a:lnTo>
                  <a:pt x="8395" y="13967"/>
                </a:lnTo>
                <a:lnTo>
                  <a:pt x="8468" y="14138"/>
                </a:lnTo>
                <a:lnTo>
                  <a:pt x="8566" y="14308"/>
                </a:lnTo>
                <a:lnTo>
                  <a:pt x="8687" y="14430"/>
                </a:lnTo>
                <a:lnTo>
                  <a:pt x="8833" y="14551"/>
                </a:lnTo>
                <a:lnTo>
                  <a:pt x="9296" y="14868"/>
                </a:lnTo>
                <a:lnTo>
                  <a:pt x="9004" y="15160"/>
                </a:lnTo>
                <a:lnTo>
                  <a:pt x="8614" y="14770"/>
                </a:lnTo>
                <a:lnTo>
                  <a:pt x="8201" y="14405"/>
                </a:lnTo>
                <a:lnTo>
                  <a:pt x="7398" y="13700"/>
                </a:lnTo>
                <a:lnTo>
                  <a:pt x="6984" y="13359"/>
                </a:lnTo>
                <a:lnTo>
                  <a:pt x="6595" y="12994"/>
                </a:lnTo>
                <a:lnTo>
                  <a:pt x="6205" y="12605"/>
                </a:lnTo>
                <a:lnTo>
                  <a:pt x="5840" y="12215"/>
                </a:lnTo>
                <a:lnTo>
                  <a:pt x="5500" y="11777"/>
                </a:lnTo>
                <a:lnTo>
                  <a:pt x="5135" y="11315"/>
                </a:lnTo>
                <a:lnTo>
                  <a:pt x="4794" y="10901"/>
                </a:lnTo>
                <a:lnTo>
                  <a:pt x="4599" y="10682"/>
                </a:lnTo>
                <a:lnTo>
                  <a:pt x="4405" y="10488"/>
                </a:lnTo>
                <a:lnTo>
                  <a:pt x="4137" y="10269"/>
                </a:lnTo>
                <a:lnTo>
                  <a:pt x="3845" y="10074"/>
                </a:lnTo>
                <a:lnTo>
                  <a:pt x="3553" y="9855"/>
                </a:lnTo>
                <a:lnTo>
                  <a:pt x="3285" y="9661"/>
                </a:lnTo>
                <a:lnTo>
                  <a:pt x="3261" y="9588"/>
                </a:lnTo>
                <a:lnTo>
                  <a:pt x="3602" y="9296"/>
                </a:lnTo>
                <a:lnTo>
                  <a:pt x="3967" y="9004"/>
                </a:lnTo>
                <a:lnTo>
                  <a:pt x="4332" y="8712"/>
                </a:lnTo>
                <a:lnTo>
                  <a:pt x="4672" y="8420"/>
                </a:lnTo>
                <a:lnTo>
                  <a:pt x="5646" y="7519"/>
                </a:lnTo>
                <a:lnTo>
                  <a:pt x="6595" y="6595"/>
                </a:lnTo>
                <a:lnTo>
                  <a:pt x="6984" y="6205"/>
                </a:lnTo>
                <a:lnTo>
                  <a:pt x="7349" y="5792"/>
                </a:lnTo>
                <a:lnTo>
                  <a:pt x="8055" y="4940"/>
                </a:lnTo>
                <a:lnTo>
                  <a:pt x="8760" y="4088"/>
                </a:lnTo>
                <a:lnTo>
                  <a:pt x="9466" y="3237"/>
                </a:lnTo>
                <a:lnTo>
                  <a:pt x="9855" y="2799"/>
                </a:lnTo>
                <a:lnTo>
                  <a:pt x="10269" y="2410"/>
                </a:lnTo>
                <a:lnTo>
                  <a:pt x="10707" y="2045"/>
                </a:lnTo>
                <a:lnTo>
                  <a:pt x="11169" y="1704"/>
                </a:lnTo>
                <a:lnTo>
                  <a:pt x="11631" y="1412"/>
                </a:lnTo>
                <a:lnTo>
                  <a:pt x="12142" y="1144"/>
                </a:lnTo>
                <a:lnTo>
                  <a:pt x="12678" y="950"/>
                </a:lnTo>
                <a:lnTo>
                  <a:pt x="13237" y="779"/>
                </a:lnTo>
                <a:lnTo>
                  <a:pt x="13797" y="658"/>
                </a:lnTo>
                <a:lnTo>
                  <a:pt x="14381" y="585"/>
                </a:lnTo>
                <a:lnTo>
                  <a:pt x="14941" y="560"/>
                </a:lnTo>
                <a:close/>
                <a:moveTo>
                  <a:pt x="11777" y="13237"/>
                </a:moveTo>
                <a:lnTo>
                  <a:pt x="11777" y="13602"/>
                </a:lnTo>
                <a:lnTo>
                  <a:pt x="11753" y="13967"/>
                </a:lnTo>
                <a:lnTo>
                  <a:pt x="11704" y="14746"/>
                </a:lnTo>
                <a:lnTo>
                  <a:pt x="11680" y="15549"/>
                </a:lnTo>
                <a:lnTo>
                  <a:pt x="11656" y="16328"/>
                </a:lnTo>
                <a:lnTo>
                  <a:pt x="11485" y="16084"/>
                </a:lnTo>
                <a:lnTo>
                  <a:pt x="11291" y="15865"/>
                </a:lnTo>
                <a:lnTo>
                  <a:pt x="10877" y="15427"/>
                </a:lnTo>
                <a:lnTo>
                  <a:pt x="10755" y="15257"/>
                </a:lnTo>
                <a:lnTo>
                  <a:pt x="10610" y="15062"/>
                </a:lnTo>
                <a:lnTo>
                  <a:pt x="10464" y="14868"/>
                </a:lnTo>
                <a:lnTo>
                  <a:pt x="10366" y="14770"/>
                </a:lnTo>
                <a:lnTo>
                  <a:pt x="10293" y="14722"/>
                </a:lnTo>
                <a:lnTo>
                  <a:pt x="10731" y="14284"/>
                </a:lnTo>
                <a:lnTo>
                  <a:pt x="11266" y="13773"/>
                </a:lnTo>
                <a:lnTo>
                  <a:pt x="11777" y="13237"/>
                </a:lnTo>
                <a:close/>
                <a:moveTo>
                  <a:pt x="3431" y="14381"/>
                </a:moveTo>
                <a:lnTo>
                  <a:pt x="3553" y="14405"/>
                </a:lnTo>
                <a:lnTo>
                  <a:pt x="3699" y="14454"/>
                </a:lnTo>
                <a:lnTo>
                  <a:pt x="3699" y="14527"/>
                </a:lnTo>
                <a:lnTo>
                  <a:pt x="3723" y="14576"/>
                </a:lnTo>
                <a:lnTo>
                  <a:pt x="3602" y="14576"/>
                </a:lnTo>
                <a:lnTo>
                  <a:pt x="3553" y="14600"/>
                </a:lnTo>
                <a:lnTo>
                  <a:pt x="3504" y="14649"/>
                </a:lnTo>
                <a:lnTo>
                  <a:pt x="3334" y="14843"/>
                </a:lnTo>
                <a:lnTo>
                  <a:pt x="3164" y="15038"/>
                </a:lnTo>
                <a:lnTo>
                  <a:pt x="2969" y="15233"/>
                </a:lnTo>
                <a:lnTo>
                  <a:pt x="2896" y="15330"/>
                </a:lnTo>
                <a:lnTo>
                  <a:pt x="2847" y="15452"/>
                </a:lnTo>
                <a:lnTo>
                  <a:pt x="2847" y="15525"/>
                </a:lnTo>
                <a:lnTo>
                  <a:pt x="2872" y="15573"/>
                </a:lnTo>
                <a:lnTo>
                  <a:pt x="2896" y="15622"/>
                </a:lnTo>
                <a:lnTo>
                  <a:pt x="2945" y="15646"/>
                </a:lnTo>
                <a:lnTo>
                  <a:pt x="3115" y="15646"/>
                </a:lnTo>
                <a:lnTo>
                  <a:pt x="3237" y="15598"/>
                </a:lnTo>
                <a:lnTo>
                  <a:pt x="3358" y="15525"/>
                </a:lnTo>
                <a:lnTo>
                  <a:pt x="3480" y="15427"/>
                </a:lnTo>
                <a:lnTo>
                  <a:pt x="3699" y="15208"/>
                </a:lnTo>
                <a:lnTo>
                  <a:pt x="3894" y="14941"/>
                </a:lnTo>
                <a:lnTo>
                  <a:pt x="3918" y="14868"/>
                </a:lnTo>
                <a:lnTo>
                  <a:pt x="3918" y="14795"/>
                </a:lnTo>
                <a:lnTo>
                  <a:pt x="3918" y="14722"/>
                </a:lnTo>
                <a:lnTo>
                  <a:pt x="3869" y="14673"/>
                </a:lnTo>
                <a:lnTo>
                  <a:pt x="3918" y="14697"/>
                </a:lnTo>
                <a:lnTo>
                  <a:pt x="3967" y="14770"/>
                </a:lnTo>
                <a:lnTo>
                  <a:pt x="3967" y="14819"/>
                </a:lnTo>
                <a:lnTo>
                  <a:pt x="3967" y="14892"/>
                </a:lnTo>
                <a:lnTo>
                  <a:pt x="3942" y="15087"/>
                </a:lnTo>
                <a:lnTo>
                  <a:pt x="3894" y="15281"/>
                </a:lnTo>
                <a:lnTo>
                  <a:pt x="3699" y="15671"/>
                </a:lnTo>
                <a:lnTo>
                  <a:pt x="3553" y="15938"/>
                </a:lnTo>
                <a:lnTo>
                  <a:pt x="3480" y="16060"/>
                </a:lnTo>
                <a:lnTo>
                  <a:pt x="3358" y="16157"/>
                </a:lnTo>
                <a:lnTo>
                  <a:pt x="3261" y="16230"/>
                </a:lnTo>
                <a:lnTo>
                  <a:pt x="3115" y="16303"/>
                </a:lnTo>
                <a:lnTo>
                  <a:pt x="2847" y="16376"/>
                </a:lnTo>
                <a:lnTo>
                  <a:pt x="2556" y="16425"/>
                </a:lnTo>
                <a:lnTo>
                  <a:pt x="2361" y="16449"/>
                </a:lnTo>
                <a:lnTo>
                  <a:pt x="2166" y="16449"/>
                </a:lnTo>
                <a:lnTo>
                  <a:pt x="2312" y="16182"/>
                </a:lnTo>
                <a:lnTo>
                  <a:pt x="2434" y="15890"/>
                </a:lnTo>
                <a:lnTo>
                  <a:pt x="2629" y="15403"/>
                </a:lnTo>
                <a:lnTo>
                  <a:pt x="2726" y="15160"/>
                </a:lnTo>
                <a:lnTo>
                  <a:pt x="2847" y="14916"/>
                </a:lnTo>
                <a:lnTo>
                  <a:pt x="2993" y="14697"/>
                </a:lnTo>
                <a:lnTo>
                  <a:pt x="3164" y="14503"/>
                </a:lnTo>
                <a:lnTo>
                  <a:pt x="3237" y="14430"/>
                </a:lnTo>
                <a:lnTo>
                  <a:pt x="3310" y="14405"/>
                </a:lnTo>
                <a:lnTo>
                  <a:pt x="3358" y="14381"/>
                </a:lnTo>
                <a:close/>
                <a:moveTo>
                  <a:pt x="3066" y="10001"/>
                </a:moveTo>
                <a:lnTo>
                  <a:pt x="3188" y="10147"/>
                </a:lnTo>
                <a:lnTo>
                  <a:pt x="3334" y="10293"/>
                </a:lnTo>
                <a:lnTo>
                  <a:pt x="3650" y="10488"/>
                </a:lnTo>
                <a:lnTo>
                  <a:pt x="3894" y="10682"/>
                </a:lnTo>
                <a:lnTo>
                  <a:pt x="4113" y="10877"/>
                </a:lnTo>
                <a:lnTo>
                  <a:pt x="4332" y="11096"/>
                </a:lnTo>
                <a:lnTo>
                  <a:pt x="4526" y="11315"/>
                </a:lnTo>
                <a:lnTo>
                  <a:pt x="4891" y="11777"/>
                </a:lnTo>
                <a:lnTo>
                  <a:pt x="5256" y="12264"/>
                </a:lnTo>
                <a:lnTo>
                  <a:pt x="5621" y="12702"/>
                </a:lnTo>
                <a:lnTo>
                  <a:pt x="6011" y="13140"/>
                </a:lnTo>
                <a:lnTo>
                  <a:pt x="6449" y="13529"/>
                </a:lnTo>
                <a:lnTo>
                  <a:pt x="6862" y="13919"/>
                </a:lnTo>
                <a:lnTo>
                  <a:pt x="7763" y="14697"/>
                </a:lnTo>
                <a:lnTo>
                  <a:pt x="8176" y="15087"/>
                </a:lnTo>
                <a:lnTo>
                  <a:pt x="8614" y="15500"/>
                </a:lnTo>
                <a:lnTo>
                  <a:pt x="8590" y="15525"/>
                </a:lnTo>
                <a:lnTo>
                  <a:pt x="8517" y="15573"/>
                </a:lnTo>
                <a:lnTo>
                  <a:pt x="8468" y="15646"/>
                </a:lnTo>
                <a:lnTo>
                  <a:pt x="8468" y="15719"/>
                </a:lnTo>
                <a:lnTo>
                  <a:pt x="8395" y="15914"/>
                </a:lnTo>
                <a:lnTo>
                  <a:pt x="8322" y="16133"/>
                </a:lnTo>
                <a:lnTo>
                  <a:pt x="8176" y="16547"/>
                </a:lnTo>
                <a:lnTo>
                  <a:pt x="7227" y="15817"/>
                </a:lnTo>
                <a:lnTo>
                  <a:pt x="6303" y="15062"/>
                </a:lnTo>
                <a:lnTo>
                  <a:pt x="5840" y="14649"/>
                </a:lnTo>
                <a:lnTo>
                  <a:pt x="5378" y="14259"/>
                </a:lnTo>
                <a:lnTo>
                  <a:pt x="4964" y="13846"/>
                </a:lnTo>
                <a:lnTo>
                  <a:pt x="4551" y="13408"/>
                </a:lnTo>
                <a:lnTo>
                  <a:pt x="3821" y="12580"/>
                </a:lnTo>
                <a:lnTo>
                  <a:pt x="3456" y="12142"/>
                </a:lnTo>
                <a:lnTo>
                  <a:pt x="3091" y="11729"/>
                </a:lnTo>
                <a:lnTo>
                  <a:pt x="2702" y="11315"/>
                </a:lnTo>
                <a:lnTo>
                  <a:pt x="2288" y="10950"/>
                </a:lnTo>
                <a:lnTo>
                  <a:pt x="1850" y="10609"/>
                </a:lnTo>
                <a:lnTo>
                  <a:pt x="1607" y="10464"/>
                </a:lnTo>
                <a:lnTo>
                  <a:pt x="1388" y="10318"/>
                </a:lnTo>
                <a:lnTo>
                  <a:pt x="1534" y="10318"/>
                </a:lnTo>
                <a:lnTo>
                  <a:pt x="1655" y="10293"/>
                </a:lnTo>
                <a:lnTo>
                  <a:pt x="1947" y="10245"/>
                </a:lnTo>
                <a:lnTo>
                  <a:pt x="2507" y="10147"/>
                </a:lnTo>
                <a:lnTo>
                  <a:pt x="3066" y="10001"/>
                </a:lnTo>
                <a:close/>
                <a:moveTo>
                  <a:pt x="4989" y="16328"/>
                </a:moveTo>
                <a:lnTo>
                  <a:pt x="5110" y="16352"/>
                </a:lnTo>
                <a:lnTo>
                  <a:pt x="5086" y="16401"/>
                </a:lnTo>
                <a:lnTo>
                  <a:pt x="5062" y="16474"/>
                </a:lnTo>
                <a:lnTo>
                  <a:pt x="4989" y="16522"/>
                </a:lnTo>
                <a:lnTo>
                  <a:pt x="4843" y="16620"/>
                </a:lnTo>
                <a:lnTo>
                  <a:pt x="4551" y="16741"/>
                </a:lnTo>
                <a:lnTo>
                  <a:pt x="4551" y="16741"/>
                </a:lnTo>
                <a:lnTo>
                  <a:pt x="4599" y="16620"/>
                </a:lnTo>
                <a:lnTo>
                  <a:pt x="4672" y="16474"/>
                </a:lnTo>
                <a:lnTo>
                  <a:pt x="4770" y="16376"/>
                </a:lnTo>
                <a:lnTo>
                  <a:pt x="4867" y="16328"/>
                </a:lnTo>
                <a:close/>
                <a:moveTo>
                  <a:pt x="3237" y="13846"/>
                </a:moveTo>
                <a:lnTo>
                  <a:pt x="3115" y="13894"/>
                </a:lnTo>
                <a:lnTo>
                  <a:pt x="2993" y="13943"/>
                </a:lnTo>
                <a:lnTo>
                  <a:pt x="2896" y="14016"/>
                </a:lnTo>
                <a:lnTo>
                  <a:pt x="2702" y="14211"/>
                </a:lnTo>
                <a:lnTo>
                  <a:pt x="2531" y="14430"/>
                </a:lnTo>
                <a:lnTo>
                  <a:pt x="2385" y="14673"/>
                </a:lnTo>
                <a:lnTo>
                  <a:pt x="2264" y="14941"/>
                </a:lnTo>
                <a:lnTo>
                  <a:pt x="2045" y="15500"/>
                </a:lnTo>
                <a:lnTo>
                  <a:pt x="1923" y="15768"/>
                </a:lnTo>
                <a:lnTo>
                  <a:pt x="1777" y="16036"/>
                </a:lnTo>
                <a:lnTo>
                  <a:pt x="1607" y="16279"/>
                </a:lnTo>
                <a:lnTo>
                  <a:pt x="1509" y="16376"/>
                </a:lnTo>
                <a:lnTo>
                  <a:pt x="1412" y="16449"/>
                </a:lnTo>
                <a:lnTo>
                  <a:pt x="1363" y="16522"/>
                </a:lnTo>
                <a:lnTo>
                  <a:pt x="1315" y="16595"/>
                </a:lnTo>
                <a:lnTo>
                  <a:pt x="1290" y="16668"/>
                </a:lnTo>
                <a:lnTo>
                  <a:pt x="1315" y="16741"/>
                </a:lnTo>
                <a:lnTo>
                  <a:pt x="1339" y="16814"/>
                </a:lnTo>
                <a:lnTo>
                  <a:pt x="1388" y="16863"/>
                </a:lnTo>
                <a:lnTo>
                  <a:pt x="1436" y="16887"/>
                </a:lnTo>
                <a:lnTo>
                  <a:pt x="1534" y="16912"/>
                </a:lnTo>
                <a:lnTo>
                  <a:pt x="1631" y="16912"/>
                </a:lnTo>
                <a:lnTo>
                  <a:pt x="1728" y="16887"/>
                </a:lnTo>
                <a:lnTo>
                  <a:pt x="2288" y="16887"/>
                </a:lnTo>
                <a:lnTo>
                  <a:pt x="2556" y="16863"/>
                </a:lnTo>
                <a:lnTo>
                  <a:pt x="2799" y="16839"/>
                </a:lnTo>
                <a:lnTo>
                  <a:pt x="3042" y="16790"/>
                </a:lnTo>
                <a:lnTo>
                  <a:pt x="3285" y="16717"/>
                </a:lnTo>
                <a:lnTo>
                  <a:pt x="3431" y="16644"/>
                </a:lnTo>
                <a:lnTo>
                  <a:pt x="3553" y="16571"/>
                </a:lnTo>
                <a:lnTo>
                  <a:pt x="3650" y="16474"/>
                </a:lnTo>
                <a:lnTo>
                  <a:pt x="3772" y="16376"/>
                </a:lnTo>
                <a:lnTo>
                  <a:pt x="3918" y="16157"/>
                </a:lnTo>
                <a:lnTo>
                  <a:pt x="4064" y="15865"/>
                </a:lnTo>
                <a:lnTo>
                  <a:pt x="4210" y="15549"/>
                </a:lnTo>
                <a:lnTo>
                  <a:pt x="4283" y="15306"/>
                </a:lnTo>
                <a:lnTo>
                  <a:pt x="4332" y="15062"/>
                </a:lnTo>
                <a:lnTo>
                  <a:pt x="4380" y="14795"/>
                </a:lnTo>
                <a:lnTo>
                  <a:pt x="4356" y="14576"/>
                </a:lnTo>
                <a:lnTo>
                  <a:pt x="4356" y="14478"/>
                </a:lnTo>
                <a:lnTo>
                  <a:pt x="4307" y="14405"/>
                </a:lnTo>
                <a:lnTo>
                  <a:pt x="4259" y="14332"/>
                </a:lnTo>
                <a:lnTo>
                  <a:pt x="4186" y="14284"/>
                </a:lnTo>
                <a:lnTo>
                  <a:pt x="4113" y="14186"/>
                </a:lnTo>
                <a:lnTo>
                  <a:pt x="4040" y="14089"/>
                </a:lnTo>
                <a:lnTo>
                  <a:pt x="3942" y="14016"/>
                </a:lnTo>
                <a:lnTo>
                  <a:pt x="3845" y="13967"/>
                </a:lnTo>
                <a:lnTo>
                  <a:pt x="3626" y="13870"/>
                </a:lnTo>
                <a:lnTo>
                  <a:pt x="3383" y="13846"/>
                </a:lnTo>
                <a:close/>
                <a:moveTo>
                  <a:pt x="4818" y="15817"/>
                </a:moveTo>
                <a:lnTo>
                  <a:pt x="4697" y="15865"/>
                </a:lnTo>
                <a:lnTo>
                  <a:pt x="4575" y="15914"/>
                </a:lnTo>
                <a:lnTo>
                  <a:pt x="4453" y="15987"/>
                </a:lnTo>
                <a:lnTo>
                  <a:pt x="4356" y="16084"/>
                </a:lnTo>
                <a:lnTo>
                  <a:pt x="4259" y="16206"/>
                </a:lnTo>
                <a:lnTo>
                  <a:pt x="4161" y="16328"/>
                </a:lnTo>
                <a:lnTo>
                  <a:pt x="4088" y="16474"/>
                </a:lnTo>
                <a:lnTo>
                  <a:pt x="4040" y="16620"/>
                </a:lnTo>
                <a:lnTo>
                  <a:pt x="3991" y="16766"/>
                </a:lnTo>
                <a:lnTo>
                  <a:pt x="3967" y="16912"/>
                </a:lnTo>
                <a:lnTo>
                  <a:pt x="3967" y="17058"/>
                </a:lnTo>
                <a:lnTo>
                  <a:pt x="3991" y="17155"/>
                </a:lnTo>
                <a:lnTo>
                  <a:pt x="4064" y="17252"/>
                </a:lnTo>
                <a:lnTo>
                  <a:pt x="4161" y="17301"/>
                </a:lnTo>
                <a:lnTo>
                  <a:pt x="4210" y="17325"/>
                </a:lnTo>
                <a:lnTo>
                  <a:pt x="4259" y="17301"/>
                </a:lnTo>
                <a:lnTo>
                  <a:pt x="4502" y="17228"/>
                </a:lnTo>
                <a:lnTo>
                  <a:pt x="4721" y="17131"/>
                </a:lnTo>
                <a:lnTo>
                  <a:pt x="4989" y="17009"/>
                </a:lnTo>
                <a:lnTo>
                  <a:pt x="5135" y="16936"/>
                </a:lnTo>
                <a:lnTo>
                  <a:pt x="5256" y="16863"/>
                </a:lnTo>
                <a:lnTo>
                  <a:pt x="5354" y="16766"/>
                </a:lnTo>
                <a:lnTo>
                  <a:pt x="5427" y="16668"/>
                </a:lnTo>
                <a:lnTo>
                  <a:pt x="5500" y="16547"/>
                </a:lnTo>
                <a:lnTo>
                  <a:pt x="5524" y="16401"/>
                </a:lnTo>
                <a:lnTo>
                  <a:pt x="5524" y="16328"/>
                </a:lnTo>
                <a:lnTo>
                  <a:pt x="5500" y="16230"/>
                </a:lnTo>
                <a:lnTo>
                  <a:pt x="5451" y="16133"/>
                </a:lnTo>
                <a:lnTo>
                  <a:pt x="5402" y="16060"/>
                </a:lnTo>
                <a:lnTo>
                  <a:pt x="5305" y="15963"/>
                </a:lnTo>
                <a:lnTo>
                  <a:pt x="5208" y="15890"/>
                </a:lnTo>
                <a:lnTo>
                  <a:pt x="5086" y="15841"/>
                </a:lnTo>
                <a:lnTo>
                  <a:pt x="4964" y="15817"/>
                </a:lnTo>
                <a:close/>
                <a:moveTo>
                  <a:pt x="10001" y="14965"/>
                </a:moveTo>
                <a:lnTo>
                  <a:pt x="10099" y="15184"/>
                </a:lnTo>
                <a:lnTo>
                  <a:pt x="10220" y="15379"/>
                </a:lnTo>
                <a:lnTo>
                  <a:pt x="10488" y="15719"/>
                </a:lnTo>
                <a:lnTo>
                  <a:pt x="10731" y="16011"/>
                </a:lnTo>
                <a:lnTo>
                  <a:pt x="10999" y="16303"/>
                </a:lnTo>
                <a:lnTo>
                  <a:pt x="11242" y="16595"/>
                </a:lnTo>
                <a:lnTo>
                  <a:pt x="11339" y="16766"/>
                </a:lnTo>
                <a:lnTo>
                  <a:pt x="11412" y="16936"/>
                </a:lnTo>
                <a:lnTo>
                  <a:pt x="11437" y="17009"/>
                </a:lnTo>
                <a:lnTo>
                  <a:pt x="11485" y="17058"/>
                </a:lnTo>
                <a:lnTo>
                  <a:pt x="11558" y="17082"/>
                </a:lnTo>
                <a:lnTo>
                  <a:pt x="11607" y="17106"/>
                </a:lnTo>
                <a:lnTo>
                  <a:pt x="11607" y="17350"/>
                </a:lnTo>
                <a:lnTo>
                  <a:pt x="11583" y="17593"/>
                </a:lnTo>
                <a:lnTo>
                  <a:pt x="11412" y="17471"/>
                </a:lnTo>
                <a:lnTo>
                  <a:pt x="11266" y="17325"/>
                </a:lnTo>
                <a:lnTo>
                  <a:pt x="10974" y="17009"/>
                </a:lnTo>
                <a:lnTo>
                  <a:pt x="10488" y="16328"/>
                </a:lnTo>
                <a:lnTo>
                  <a:pt x="10099" y="15817"/>
                </a:lnTo>
                <a:lnTo>
                  <a:pt x="9855" y="15549"/>
                </a:lnTo>
                <a:lnTo>
                  <a:pt x="9709" y="15427"/>
                </a:lnTo>
                <a:lnTo>
                  <a:pt x="9588" y="15306"/>
                </a:lnTo>
                <a:lnTo>
                  <a:pt x="9855" y="15111"/>
                </a:lnTo>
                <a:lnTo>
                  <a:pt x="9928" y="15038"/>
                </a:lnTo>
                <a:lnTo>
                  <a:pt x="10001" y="14965"/>
                </a:lnTo>
                <a:close/>
                <a:moveTo>
                  <a:pt x="15135" y="1"/>
                </a:moveTo>
                <a:lnTo>
                  <a:pt x="14551" y="25"/>
                </a:lnTo>
                <a:lnTo>
                  <a:pt x="13967" y="74"/>
                </a:lnTo>
                <a:lnTo>
                  <a:pt x="13408" y="171"/>
                </a:lnTo>
                <a:lnTo>
                  <a:pt x="12824" y="293"/>
                </a:lnTo>
                <a:lnTo>
                  <a:pt x="12264" y="487"/>
                </a:lnTo>
                <a:lnTo>
                  <a:pt x="11753" y="706"/>
                </a:lnTo>
                <a:lnTo>
                  <a:pt x="11242" y="974"/>
                </a:lnTo>
                <a:lnTo>
                  <a:pt x="10755" y="1290"/>
                </a:lnTo>
                <a:lnTo>
                  <a:pt x="10318" y="1631"/>
                </a:lnTo>
                <a:lnTo>
                  <a:pt x="9880" y="2020"/>
                </a:lnTo>
                <a:lnTo>
                  <a:pt x="9466" y="2434"/>
                </a:lnTo>
                <a:lnTo>
                  <a:pt x="9052" y="2847"/>
                </a:lnTo>
                <a:lnTo>
                  <a:pt x="8663" y="3310"/>
                </a:lnTo>
                <a:lnTo>
                  <a:pt x="7933" y="4234"/>
                </a:lnTo>
                <a:lnTo>
                  <a:pt x="7203" y="5135"/>
                </a:lnTo>
                <a:lnTo>
                  <a:pt x="6814" y="5597"/>
                </a:lnTo>
                <a:lnTo>
                  <a:pt x="6400" y="6011"/>
                </a:lnTo>
                <a:lnTo>
                  <a:pt x="6205" y="6205"/>
                </a:lnTo>
                <a:lnTo>
                  <a:pt x="5889" y="6205"/>
                </a:lnTo>
                <a:lnTo>
                  <a:pt x="5548" y="6230"/>
                </a:lnTo>
                <a:lnTo>
                  <a:pt x="4916" y="6303"/>
                </a:lnTo>
                <a:lnTo>
                  <a:pt x="3991" y="6376"/>
                </a:lnTo>
                <a:lnTo>
                  <a:pt x="3066" y="6400"/>
                </a:lnTo>
                <a:lnTo>
                  <a:pt x="901" y="6400"/>
                </a:lnTo>
                <a:lnTo>
                  <a:pt x="171" y="6351"/>
                </a:lnTo>
                <a:lnTo>
                  <a:pt x="122" y="6351"/>
                </a:lnTo>
                <a:lnTo>
                  <a:pt x="74" y="6376"/>
                </a:lnTo>
                <a:lnTo>
                  <a:pt x="25" y="6449"/>
                </a:lnTo>
                <a:lnTo>
                  <a:pt x="1" y="6546"/>
                </a:lnTo>
                <a:lnTo>
                  <a:pt x="25" y="6619"/>
                </a:lnTo>
                <a:lnTo>
                  <a:pt x="1" y="6716"/>
                </a:lnTo>
                <a:lnTo>
                  <a:pt x="49" y="6789"/>
                </a:lnTo>
                <a:lnTo>
                  <a:pt x="195" y="7008"/>
                </a:lnTo>
                <a:lnTo>
                  <a:pt x="366" y="7227"/>
                </a:lnTo>
                <a:lnTo>
                  <a:pt x="731" y="7617"/>
                </a:lnTo>
                <a:lnTo>
                  <a:pt x="1120" y="7982"/>
                </a:lnTo>
                <a:lnTo>
                  <a:pt x="1534" y="8347"/>
                </a:lnTo>
                <a:lnTo>
                  <a:pt x="1923" y="8712"/>
                </a:lnTo>
                <a:lnTo>
                  <a:pt x="2337" y="9101"/>
                </a:lnTo>
                <a:lnTo>
                  <a:pt x="2507" y="9296"/>
                </a:lnTo>
                <a:lnTo>
                  <a:pt x="2702" y="9466"/>
                </a:lnTo>
                <a:lnTo>
                  <a:pt x="1923" y="9661"/>
                </a:lnTo>
                <a:lnTo>
                  <a:pt x="1680" y="9709"/>
                </a:lnTo>
                <a:lnTo>
                  <a:pt x="1412" y="9734"/>
                </a:lnTo>
                <a:lnTo>
                  <a:pt x="1193" y="9807"/>
                </a:lnTo>
                <a:lnTo>
                  <a:pt x="1071" y="9855"/>
                </a:lnTo>
                <a:lnTo>
                  <a:pt x="974" y="9928"/>
                </a:lnTo>
                <a:lnTo>
                  <a:pt x="925" y="9953"/>
                </a:lnTo>
                <a:lnTo>
                  <a:pt x="925" y="10001"/>
                </a:lnTo>
                <a:lnTo>
                  <a:pt x="925" y="10099"/>
                </a:lnTo>
                <a:lnTo>
                  <a:pt x="852" y="10123"/>
                </a:lnTo>
                <a:lnTo>
                  <a:pt x="804" y="10172"/>
                </a:lnTo>
                <a:lnTo>
                  <a:pt x="779" y="10220"/>
                </a:lnTo>
                <a:lnTo>
                  <a:pt x="755" y="10293"/>
                </a:lnTo>
                <a:lnTo>
                  <a:pt x="755" y="10342"/>
                </a:lnTo>
                <a:lnTo>
                  <a:pt x="755" y="10391"/>
                </a:lnTo>
                <a:lnTo>
                  <a:pt x="779" y="10439"/>
                </a:lnTo>
                <a:lnTo>
                  <a:pt x="852" y="10512"/>
                </a:lnTo>
                <a:lnTo>
                  <a:pt x="1363" y="10901"/>
                </a:lnTo>
                <a:lnTo>
                  <a:pt x="1850" y="11291"/>
                </a:lnTo>
                <a:lnTo>
                  <a:pt x="2312" y="11729"/>
                </a:lnTo>
                <a:lnTo>
                  <a:pt x="2774" y="12167"/>
                </a:lnTo>
                <a:lnTo>
                  <a:pt x="3164" y="12629"/>
                </a:lnTo>
                <a:lnTo>
                  <a:pt x="3553" y="13091"/>
                </a:lnTo>
                <a:lnTo>
                  <a:pt x="3967" y="13554"/>
                </a:lnTo>
                <a:lnTo>
                  <a:pt x="4356" y="13992"/>
                </a:lnTo>
                <a:lnTo>
                  <a:pt x="4794" y="14454"/>
                </a:lnTo>
                <a:lnTo>
                  <a:pt x="5256" y="14892"/>
                </a:lnTo>
                <a:lnTo>
                  <a:pt x="5743" y="15330"/>
                </a:lnTo>
                <a:lnTo>
                  <a:pt x="6230" y="15744"/>
                </a:lnTo>
                <a:lnTo>
                  <a:pt x="7227" y="16522"/>
                </a:lnTo>
                <a:lnTo>
                  <a:pt x="8249" y="17301"/>
                </a:lnTo>
                <a:lnTo>
                  <a:pt x="8347" y="17350"/>
                </a:lnTo>
                <a:lnTo>
                  <a:pt x="8444" y="17350"/>
                </a:lnTo>
                <a:lnTo>
                  <a:pt x="8517" y="17325"/>
                </a:lnTo>
                <a:lnTo>
                  <a:pt x="8590" y="17277"/>
                </a:lnTo>
                <a:lnTo>
                  <a:pt x="8639" y="17204"/>
                </a:lnTo>
                <a:lnTo>
                  <a:pt x="8663" y="17106"/>
                </a:lnTo>
                <a:lnTo>
                  <a:pt x="8663" y="17009"/>
                </a:lnTo>
                <a:lnTo>
                  <a:pt x="8614" y="16912"/>
                </a:lnTo>
                <a:lnTo>
                  <a:pt x="8760" y="16620"/>
                </a:lnTo>
                <a:lnTo>
                  <a:pt x="8858" y="16328"/>
                </a:lnTo>
                <a:lnTo>
                  <a:pt x="8955" y="16011"/>
                </a:lnTo>
                <a:lnTo>
                  <a:pt x="9004" y="15695"/>
                </a:lnTo>
                <a:lnTo>
                  <a:pt x="9174" y="15598"/>
                </a:lnTo>
                <a:lnTo>
                  <a:pt x="9466" y="15914"/>
                </a:lnTo>
                <a:lnTo>
                  <a:pt x="9831" y="16376"/>
                </a:lnTo>
                <a:lnTo>
                  <a:pt x="10196" y="16887"/>
                </a:lnTo>
                <a:lnTo>
                  <a:pt x="10464" y="17252"/>
                </a:lnTo>
                <a:lnTo>
                  <a:pt x="10755" y="17617"/>
                </a:lnTo>
                <a:lnTo>
                  <a:pt x="10901" y="17788"/>
                </a:lnTo>
                <a:lnTo>
                  <a:pt x="11072" y="17934"/>
                </a:lnTo>
                <a:lnTo>
                  <a:pt x="11242" y="18080"/>
                </a:lnTo>
                <a:lnTo>
                  <a:pt x="11437" y="18201"/>
                </a:lnTo>
                <a:lnTo>
                  <a:pt x="11510" y="18226"/>
                </a:lnTo>
                <a:lnTo>
                  <a:pt x="11558" y="18250"/>
                </a:lnTo>
                <a:lnTo>
                  <a:pt x="11631" y="18250"/>
                </a:lnTo>
                <a:lnTo>
                  <a:pt x="11704" y="18226"/>
                </a:lnTo>
                <a:lnTo>
                  <a:pt x="11826" y="18226"/>
                </a:lnTo>
                <a:lnTo>
                  <a:pt x="11948" y="18177"/>
                </a:lnTo>
                <a:lnTo>
                  <a:pt x="12045" y="18128"/>
                </a:lnTo>
                <a:lnTo>
                  <a:pt x="12094" y="18007"/>
                </a:lnTo>
                <a:lnTo>
                  <a:pt x="12167" y="17763"/>
                </a:lnTo>
                <a:lnTo>
                  <a:pt x="12191" y="17520"/>
                </a:lnTo>
                <a:lnTo>
                  <a:pt x="12240" y="17033"/>
                </a:lnTo>
                <a:lnTo>
                  <a:pt x="12264" y="16279"/>
                </a:lnTo>
                <a:lnTo>
                  <a:pt x="12264" y="15549"/>
                </a:lnTo>
                <a:lnTo>
                  <a:pt x="12288" y="14746"/>
                </a:lnTo>
                <a:lnTo>
                  <a:pt x="12337" y="13967"/>
                </a:lnTo>
                <a:lnTo>
                  <a:pt x="12361" y="13651"/>
                </a:lnTo>
                <a:lnTo>
                  <a:pt x="12386" y="13335"/>
                </a:lnTo>
                <a:lnTo>
                  <a:pt x="12361" y="13018"/>
                </a:lnTo>
                <a:lnTo>
                  <a:pt x="12337" y="12848"/>
                </a:lnTo>
                <a:lnTo>
                  <a:pt x="12288" y="12726"/>
                </a:lnTo>
                <a:lnTo>
                  <a:pt x="12775" y="12191"/>
                </a:lnTo>
                <a:lnTo>
                  <a:pt x="13335" y="11607"/>
                </a:lnTo>
                <a:lnTo>
                  <a:pt x="13943" y="11047"/>
                </a:lnTo>
                <a:lnTo>
                  <a:pt x="14527" y="10464"/>
                </a:lnTo>
                <a:lnTo>
                  <a:pt x="15087" y="9880"/>
                </a:lnTo>
                <a:lnTo>
                  <a:pt x="15622" y="9247"/>
                </a:lnTo>
                <a:lnTo>
                  <a:pt x="15865" y="8931"/>
                </a:lnTo>
                <a:lnTo>
                  <a:pt x="16157" y="8639"/>
                </a:lnTo>
                <a:lnTo>
                  <a:pt x="16717" y="8055"/>
                </a:lnTo>
                <a:lnTo>
                  <a:pt x="17277" y="7446"/>
                </a:lnTo>
                <a:lnTo>
                  <a:pt x="17471" y="7227"/>
                </a:lnTo>
                <a:lnTo>
                  <a:pt x="17666" y="6960"/>
                </a:lnTo>
                <a:lnTo>
                  <a:pt x="17836" y="6716"/>
                </a:lnTo>
                <a:lnTo>
                  <a:pt x="17982" y="6449"/>
                </a:lnTo>
                <a:lnTo>
                  <a:pt x="18104" y="6157"/>
                </a:lnTo>
                <a:lnTo>
                  <a:pt x="18250" y="5889"/>
                </a:lnTo>
                <a:lnTo>
                  <a:pt x="18347" y="5597"/>
                </a:lnTo>
                <a:lnTo>
                  <a:pt x="18445" y="5305"/>
                </a:lnTo>
                <a:lnTo>
                  <a:pt x="18591" y="4721"/>
                </a:lnTo>
                <a:lnTo>
                  <a:pt x="18688" y="4113"/>
                </a:lnTo>
                <a:lnTo>
                  <a:pt x="18736" y="3480"/>
                </a:lnTo>
                <a:lnTo>
                  <a:pt x="18736" y="2872"/>
                </a:lnTo>
                <a:lnTo>
                  <a:pt x="18712" y="2312"/>
                </a:lnTo>
                <a:lnTo>
                  <a:pt x="18688" y="1899"/>
                </a:lnTo>
                <a:lnTo>
                  <a:pt x="18639" y="1436"/>
                </a:lnTo>
                <a:lnTo>
                  <a:pt x="18542" y="998"/>
                </a:lnTo>
                <a:lnTo>
                  <a:pt x="18493" y="828"/>
                </a:lnTo>
                <a:lnTo>
                  <a:pt x="18420" y="658"/>
                </a:lnTo>
                <a:lnTo>
                  <a:pt x="18323" y="536"/>
                </a:lnTo>
                <a:lnTo>
                  <a:pt x="18226" y="463"/>
                </a:lnTo>
                <a:lnTo>
                  <a:pt x="18104" y="414"/>
                </a:lnTo>
                <a:lnTo>
                  <a:pt x="17982" y="439"/>
                </a:lnTo>
                <a:lnTo>
                  <a:pt x="17447" y="268"/>
                </a:lnTo>
                <a:lnTo>
                  <a:pt x="16863" y="147"/>
                </a:lnTo>
                <a:lnTo>
                  <a:pt x="16303" y="49"/>
                </a:lnTo>
                <a:lnTo>
                  <a:pt x="15719" y="1"/>
                </a:lnTo>
                <a:close/>
              </a:path>
            </a:pathLst>
          </a:custGeom>
          <a:solidFill>
            <a:srgbClr val="FFFFFF"/>
          </a:solidFill>
          <a:ln cap="flat" cmpd="sng" w="9525">
            <a:solidFill>
              <a:srgbClr val="0E558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A3F6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8" name="Google Shape;118;p16"/>
          <p:cNvSpPr txBox="1"/>
          <p:nvPr/>
        </p:nvSpPr>
        <p:spPr>
          <a:xfrm>
            <a:off x="809442" y="262011"/>
            <a:ext cx="3640183" cy="5847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b="1" i="0" lang="it-IT" sz="3200" u="none" cap="none" strike="noStrike">
                <a:solidFill>
                  <a:srgbClr val="036FB8"/>
                </a:solidFill>
                <a:latin typeface="Calibri"/>
                <a:ea typeface="Calibri"/>
                <a:cs typeface="Calibri"/>
                <a:sym typeface="Calibri"/>
              </a:rPr>
              <a:t>La nostra mission</a:t>
            </a:r>
            <a:endParaRPr b="1" i="0" sz="3200" u="none" cap="none" strike="noStrike">
              <a:solidFill>
                <a:srgbClr val="036FB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9" name="Google Shape;119;p16"/>
          <p:cNvSpPr/>
          <p:nvPr/>
        </p:nvSpPr>
        <p:spPr>
          <a:xfrm>
            <a:off x="5468590" y="1305393"/>
            <a:ext cx="6038737" cy="70788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it-IT" sz="2000" u="none" cap="none" strike="noStrike">
                <a:solidFill>
                  <a:srgbClr val="0E558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Favorire e accelerare la transizione 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it-IT" sz="2000" u="none" cap="none" strike="noStrike">
                <a:solidFill>
                  <a:srgbClr val="0E558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verso la mobilità elettrica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20" name="Google Shape;120;p16"/>
          <p:cNvGrpSpPr/>
          <p:nvPr/>
        </p:nvGrpSpPr>
        <p:grpSpPr>
          <a:xfrm>
            <a:off x="2762850" y="3126606"/>
            <a:ext cx="544230" cy="556607"/>
            <a:chOff x="2821450" y="2957850"/>
            <a:chExt cx="259275" cy="258550"/>
          </a:xfrm>
        </p:grpSpPr>
        <p:sp>
          <p:nvSpPr>
            <p:cNvPr id="121" name="Google Shape;121;p16"/>
            <p:cNvSpPr/>
            <p:nvPr/>
          </p:nvSpPr>
          <p:spPr>
            <a:xfrm>
              <a:off x="2821450" y="3080500"/>
              <a:ext cx="259275" cy="135900"/>
            </a:xfrm>
            <a:custGeom>
              <a:rect b="b" l="l" r="r" t="t"/>
              <a:pathLst>
                <a:path extrusionOk="0" h="5436" w="10371">
                  <a:moveTo>
                    <a:pt x="2677" y="585"/>
                  </a:moveTo>
                  <a:cubicBezTo>
                    <a:pt x="3151" y="585"/>
                    <a:pt x="3569" y="1004"/>
                    <a:pt x="3569" y="1505"/>
                  </a:cubicBezTo>
                  <a:cubicBezTo>
                    <a:pt x="3569" y="1979"/>
                    <a:pt x="3151" y="2397"/>
                    <a:pt x="2677" y="2397"/>
                  </a:cubicBezTo>
                  <a:cubicBezTo>
                    <a:pt x="2147" y="2397"/>
                    <a:pt x="1757" y="1979"/>
                    <a:pt x="1757" y="1505"/>
                  </a:cubicBezTo>
                  <a:cubicBezTo>
                    <a:pt x="1757" y="1004"/>
                    <a:pt x="2175" y="585"/>
                    <a:pt x="2677" y="585"/>
                  </a:cubicBezTo>
                  <a:close/>
                  <a:moveTo>
                    <a:pt x="7555" y="585"/>
                  </a:moveTo>
                  <a:cubicBezTo>
                    <a:pt x="8029" y="585"/>
                    <a:pt x="8447" y="1004"/>
                    <a:pt x="8447" y="1505"/>
                  </a:cubicBezTo>
                  <a:cubicBezTo>
                    <a:pt x="8447" y="1979"/>
                    <a:pt x="8029" y="2397"/>
                    <a:pt x="7555" y="2397"/>
                  </a:cubicBezTo>
                  <a:cubicBezTo>
                    <a:pt x="7025" y="2397"/>
                    <a:pt x="6635" y="1979"/>
                    <a:pt x="6635" y="1505"/>
                  </a:cubicBezTo>
                  <a:cubicBezTo>
                    <a:pt x="6635" y="1004"/>
                    <a:pt x="7053" y="585"/>
                    <a:pt x="7555" y="585"/>
                  </a:cubicBezTo>
                  <a:close/>
                  <a:moveTo>
                    <a:pt x="2677" y="2983"/>
                  </a:moveTo>
                  <a:cubicBezTo>
                    <a:pt x="3736" y="2983"/>
                    <a:pt x="4628" y="3791"/>
                    <a:pt x="4795" y="4795"/>
                  </a:cubicBezTo>
                  <a:lnTo>
                    <a:pt x="586" y="4795"/>
                  </a:lnTo>
                  <a:cubicBezTo>
                    <a:pt x="698" y="3791"/>
                    <a:pt x="1618" y="2983"/>
                    <a:pt x="2677" y="2983"/>
                  </a:cubicBezTo>
                  <a:close/>
                  <a:moveTo>
                    <a:pt x="7555" y="2983"/>
                  </a:moveTo>
                  <a:cubicBezTo>
                    <a:pt x="8614" y="2983"/>
                    <a:pt x="9506" y="3791"/>
                    <a:pt x="9646" y="4795"/>
                  </a:cubicBezTo>
                  <a:lnTo>
                    <a:pt x="5409" y="4795"/>
                  </a:lnTo>
                  <a:cubicBezTo>
                    <a:pt x="5548" y="3791"/>
                    <a:pt x="6468" y="2983"/>
                    <a:pt x="7555" y="2983"/>
                  </a:cubicBezTo>
                  <a:close/>
                  <a:moveTo>
                    <a:pt x="2733" y="0"/>
                  </a:moveTo>
                  <a:cubicBezTo>
                    <a:pt x="1896" y="0"/>
                    <a:pt x="1227" y="669"/>
                    <a:pt x="1227" y="1505"/>
                  </a:cubicBezTo>
                  <a:cubicBezTo>
                    <a:pt x="1227" y="1951"/>
                    <a:pt x="1395" y="2342"/>
                    <a:pt x="1729" y="2620"/>
                  </a:cubicBezTo>
                  <a:cubicBezTo>
                    <a:pt x="698" y="3039"/>
                    <a:pt x="1" y="4014"/>
                    <a:pt x="1" y="5129"/>
                  </a:cubicBezTo>
                  <a:cubicBezTo>
                    <a:pt x="1" y="5296"/>
                    <a:pt x="140" y="5436"/>
                    <a:pt x="335" y="5436"/>
                  </a:cubicBezTo>
                  <a:lnTo>
                    <a:pt x="10036" y="5436"/>
                  </a:lnTo>
                  <a:cubicBezTo>
                    <a:pt x="10231" y="5436"/>
                    <a:pt x="10370" y="5296"/>
                    <a:pt x="10370" y="5129"/>
                  </a:cubicBezTo>
                  <a:cubicBezTo>
                    <a:pt x="10259" y="3958"/>
                    <a:pt x="9562" y="2983"/>
                    <a:pt x="8559" y="2620"/>
                  </a:cubicBezTo>
                  <a:cubicBezTo>
                    <a:pt x="8865" y="2342"/>
                    <a:pt x="9032" y="1951"/>
                    <a:pt x="9032" y="1505"/>
                  </a:cubicBezTo>
                  <a:cubicBezTo>
                    <a:pt x="9032" y="669"/>
                    <a:pt x="8391" y="0"/>
                    <a:pt x="7555" y="0"/>
                  </a:cubicBezTo>
                  <a:cubicBezTo>
                    <a:pt x="6719" y="0"/>
                    <a:pt x="6050" y="669"/>
                    <a:pt x="6050" y="1505"/>
                  </a:cubicBezTo>
                  <a:cubicBezTo>
                    <a:pt x="6050" y="1951"/>
                    <a:pt x="6217" y="2342"/>
                    <a:pt x="6524" y="2620"/>
                  </a:cubicBezTo>
                  <a:cubicBezTo>
                    <a:pt x="5910" y="2843"/>
                    <a:pt x="5409" y="3317"/>
                    <a:pt x="5130" y="3903"/>
                  </a:cubicBezTo>
                  <a:cubicBezTo>
                    <a:pt x="4823" y="3317"/>
                    <a:pt x="4322" y="2843"/>
                    <a:pt x="3736" y="2620"/>
                  </a:cubicBezTo>
                  <a:cubicBezTo>
                    <a:pt x="4043" y="2342"/>
                    <a:pt x="4238" y="1951"/>
                    <a:pt x="4238" y="1505"/>
                  </a:cubicBezTo>
                  <a:cubicBezTo>
                    <a:pt x="4238" y="669"/>
                    <a:pt x="3569" y="0"/>
                    <a:pt x="273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2" name="Google Shape;122;p16"/>
            <p:cNvSpPr/>
            <p:nvPr/>
          </p:nvSpPr>
          <p:spPr>
            <a:xfrm>
              <a:off x="2831900" y="2957850"/>
              <a:ext cx="228625" cy="106350"/>
            </a:xfrm>
            <a:custGeom>
              <a:rect b="b" l="l" r="r" t="t"/>
              <a:pathLst>
                <a:path extrusionOk="0" h="4254" w="9145">
                  <a:moveTo>
                    <a:pt x="8336" y="585"/>
                  </a:moveTo>
                  <a:cubicBezTo>
                    <a:pt x="8531" y="585"/>
                    <a:pt x="8642" y="725"/>
                    <a:pt x="8642" y="892"/>
                  </a:cubicBezTo>
                  <a:lnTo>
                    <a:pt x="8642" y="2119"/>
                  </a:lnTo>
                  <a:cubicBezTo>
                    <a:pt x="8642" y="2286"/>
                    <a:pt x="8531" y="2425"/>
                    <a:pt x="8336" y="2425"/>
                  </a:cubicBezTo>
                  <a:lnTo>
                    <a:pt x="7137" y="2425"/>
                  </a:lnTo>
                  <a:cubicBezTo>
                    <a:pt x="6942" y="2425"/>
                    <a:pt x="6803" y="2565"/>
                    <a:pt x="6803" y="2732"/>
                  </a:cubicBezTo>
                  <a:lnTo>
                    <a:pt x="6803" y="3234"/>
                  </a:lnTo>
                  <a:lnTo>
                    <a:pt x="6106" y="2537"/>
                  </a:lnTo>
                  <a:cubicBezTo>
                    <a:pt x="6050" y="2453"/>
                    <a:pt x="5966" y="2425"/>
                    <a:pt x="5911" y="2425"/>
                  </a:cubicBezTo>
                  <a:lnTo>
                    <a:pt x="3430" y="2425"/>
                  </a:lnTo>
                  <a:cubicBezTo>
                    <a:pt x="3346" y="2425"/>
                    <a:pt x="3262" y="2453"/>
                    <a:pt x="3207" y="2537"/>
                  </a:cubicBezTo>
                  <a:lnTo>
                    <a:pt x="2510" y="3234"/>
                  </a:lnTo>
                  <a:lnTo>
                    <a:pt x="2510" y="2732"/>
                  </a:lnTo>
                  <a:cubicBezTo>
                    <a:pt x="2510" y="2565"/>
                    <a:pt x="2370" y="2425"/>
                    <a:pt x="2203" y="2425"/>
                  </a:cubicBezTo>
                  <a:lnTo>
                    <a:pt x="1032" y="2425"/>
                  </a:lnTo>
                  <a:cubicBezTo>
                    <a:pt x="865" y="2425"/>
                    <a:pt x="726" y="2286"/>
                    <a:pt x="726" y="2119"/>
                  </a:cubicBezTo>
                  <a:lnTo>
                    <a:pt x="726" y="892"/>
                  </a:lnTo>
                  <a:cubicBezTo>
                    <a:pt x="726" y="725"/>
                    <a:pt x="865" y="585"/>
                    <a:pt x="1032" y="585"/>
                  </a:cubicBezTo>
                  <a:close/>
                  <a:moveTo>
                    <a:pt x="921" y="0"/>
                  </a:moveTo>
                  <a:cubicBezTo>
                    <a:pt x="447" y="0"/>
                    <a:pt x="1" y="418"/>
                    <a:pt x="1" y="892"/>
                  </a:cubicBezTo>
                  <a:lnTo>
                    <a:pt x="1" y="2119"/>
                  </a:lnTo>
                  <a:cubicBezTo>
                    <a:pt x="1" y="2592"/>
                    <a:pt x="419" y="3011"/>
                    <a:pt x="921" y="3011"/>
                  </a:cubicBezTo>
                  <a:lnTo>
                    <a:pt x="1841" y="3011"/>
                  </a:lnTo>
                  <a:lnTo>
                    <a:pt x="1841" y="3958"/>
                  </a:lnTo>
                  <a:cubicBezTo>
                    <a:pt x="1924" y="4098"/>
                    <a:pt x="2008" y="4209"/>
                    <a:pt x="2120" y="4237"/>
                  </a:cubicBezTo>
                  <a:cubicBezTo>
                    <a:pt x="2150" y="4247"/>
                    <a:pt x="2188" y="4254"/>
                    <a:pt x="2228" y="4254"/>
                  </a:cubicBezTo>
                  <a:cubicBezTo>
                    <a:pt x="2298" y="4254"/>
                    <a:pt x="2373" y="4234"/>
                    <a:pt x="2426" y="4181"/>
                  </a:cubicBezTo>
                  <a:lnTo>
                    <a:pt x="3541" y="3011"/>
                  </a:lnTo>
                  <a:lnTo>
                    <a:pt x="5743" y="3011"/>
                  </a:lnTo>
                  <a:lnTo>
                    <a:pt x="6830" y="4181"/>
                  </a:lnTo>
                  <a:cubicBezTo>
                    <a:pt x="6883" y="4234"/>
                    <a:pt x="6959" y="4254"/>
                    <a:pt x="7035" y="4254"/>
                  </a:cubicBezTo>
                  <a:cubicBezTo>
                    <a:pt x="7080" y="4254"/>
                    <a:pt x="7124" y="4247"/>
                    <a:pt x="7165" y="4237"/>
                  </a:cubicBezTo>
                  <a:cubicBezTo>
                    <a:pt x="7249" y="4209"/>
                    <a:pt x="7332" y="4070"/>
                    <a:pt x="7332" y="3958"/>
                  </a:cubicBezTo>
                  <a:lnTo>
                    <a:pt x="7332" y="3011"/>
                  </a:lnTo>
                  <a:lnTo>
                    <a:pt x="8224" y="3011"/>
                  </a:lnTo>
                  <a:cubicBezTo>
                    <a:pt x="8726" y="3011"/>
                    <a:pt x="9144" y="2592"/>
                    <a:pt x="9144" y="2119"/>
                  </a:cubicBezTo>
                  <a:lnTo>
                    <a:pt x="9144" y="892"/>
                  </a:lnTo>
                  <a:cubicBezTo>
                    <a:pt x="9144" y="418"/>
                    <a:pt x="8726" y="0"/>
                    <a:pt x="822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3" name="Google Shape;123;p16"/>
            <p:cNvSpPr/>
            <p:nvPr/>
          </p:nvSpPr>
          <p:spPr>
            <a:xfrm>
              <a:off x="3024600" y="2966925"/>
              <a:ext cx="29875" cy="58497"/>
            </a:xfrm>
            <a:custGeom>
              <a:rect b="b" l="l" r="r" t="t"/>
              <a:pathLst>
                <a:path extrusionOk="0" h="2376" w="1195">
                  <a:moveTo>
                    <a:pt x="159" y="2269"/>
                  </a:moveTo>
                  <a:cubicBezTo>
                    <a:pt x="131" y="2225"/>
                    <a:pt x="349" y="2178"/>
                    <a:pt x="444" y="2102"/>
                  </a:cubicBezTo>
                  <a:cubicBezTo>
                    <a:pt x="539" y="2027"/>
                    <a:pt x="682" y="2090"/>
                    <a:pt x="730" y="1816"/>
                  </a:cubicBezTo>
                  <a:cubicBezTo>
                    <a:pt x="778" y="1542"/>
                    <a:pt x="774" y="725"/>
                    <a:pt x="730" y="459"/>
                  </a:cubicBezTo>
                  <a:cubicBezTo>
                    <a:pt x="686" y="193"/>
                    <a:pt x="587" y="273"/>
                    <a:pt x="468" y="221"/>
                  </a:cubicBezTo>
                  <a:cubicBezTo>
                    <a:pt x="349" y="169"/>
                    <a:pt x="-16" y="185"/>
                    <a:pt x="16" y="149"/>
                  </a:cubicBezTo>
                  <a:cubicBezTo>
                    <a:pt x="48" y="113"/>
                    <a:pt x="473" y="-21"/>
                    <a:pt x="659" y="7"/>
                  </a:cubicBezTo>
                  <a:cubicBezTo>
                    <a:pt x="846" y="35"/>
                    <a:pt x="1048" y="54"/>
                    <a:pt x="1135" y="316"/>
                  </a:cubicBezTo>
                  <a:cubicBezTo>
                    <a:pt x="1222" y="578"/>
                    <a:pt x="1183" y="1276"/>
                    <a:pt x="1183" y="1578"/>
                  </a:cubicBezTo>
                  <a:cubicBezTo>
                    <a:pt x="1183" y="1880"/>
                    <a:pt x="1230" y="1995"/>
                    <a:pt x="1135" y="2126"/>
                  </a:cubicBezTo>
                  <a:cubicBezTo>
                    <a:pt x="1040" y="2257"/>
                    <a:pt x="774" y="2340"/>
                    <a:pt x="611" y="2364"/>
                  </a:cubicBezTo>
                  <a:cubicBezTo>
                    <a:pt x="448" y="2388"/>
                    <a:pt x="187" y="2313"/>
                    <a:pt x="159" y="2269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24" name="Google Shape;124;p16"/>
          <p:cNvSpPr/>
          <p:nvPr/>
        </p:nvSpPr>
        <p:spPr>
          <a:xfrm>
            <a:off x="4786397" y="3146143"/>
            <a:ext cx="605993" cy="524006"/>
          </a:xfrm>
          <a:custGeom>
            <a:rect b="b" l="l" r="r" t="t"/>
            <a:pathLst>
              <a:path extrusionOk="0" h="8853" w="11689">
                <a:moveTo>
                  <a:pt x="1040" y="2709"/>
                </a:moveTo>
                <a:cubicBezTo>
                  <a:pt x="1229" y="2709"/>
                  <a:pt x="1386" y="2867"/>
                  <a:pt x="1386" y="3056"/>
                </a:cubicBezTo>
                <a:lnTo>
                  <a:pt x="1386" y="5828"/>
                </a:lnTo>
                <a:cubicBezTo>
                  <a:pt x="1386" y="6017"/>
                  <a:pt x="1229" y="6175"/>
                  <a:pt x="1040" y="6175"/>
                </a:cubicBezTo>
                <a:cubicBezTo>
                  <a:pt x="819" y="6175"/>
                  <a:pt x="662" y="6017"/>
                  <a:pt x="662" y="5828"/>
                </a:cubicBezTo>
                <a:lnTo>
                  <a:pt x="662" y="3056"/>
                </a:lnTo>
                <a:cubicBezTo>
                  <a:pt x="662" y="2867"/>
                  <a:pt x="819" y="2709"/>
                  <a:pt x="1040" y="2709"/>
                </a:cubicBezTo>
                <a:close/>
                <a:moveTo>
                  <a:pt x="9641" y="1449"/>
                </a:moveTo>
                <a:lnTo>
                  <a:pt x="9641" y="7435"/>
                </a:lnTo>
                <a:lnTo>
                  <a:pt x="2079" y="5545"/>
                </a:lnTo>
                <a:lnTo>
                  <a:pt x="2079" y="3340"/>
                </a:lnTo>
                <a:lnTo>
                  <a:pt x="9641" y="1449"/>
                </a:lnTo>
                <a:close/>
                <a:moveTo>
                  <a:pt x="3466" y="6616"/>
                </a:moveTo>
                <a:lnTo>
                  <a:pt x="6112" y="7278"/>
                </a:lnTo>
                <a:cubicBezTo>
                  <a:pt x="5954" y="7845"/>
                  <a:pt x="5450" y="8223"/>
                  <a:pt x="4820" y="8223"/>
                </a:cubicBezTo>
                <a:cubicBezTo>
                  <a:pt x="4064" y="8223"/>
                  <a:pt x="3434" y="7593"/>
                  <a:pt x="3434" y="6837"/>
                </a:cubicBezTo>
                <a:cubicBezTo>
                  <a:pt x="3434" y="6774"/>
                  <a:pt x="3434" y="6679"/>
                  <a:pt x="3466" y="6616"/>
                </a:cubicBezTo>
                <a:close/>
                <a:moveTo>
                  <a:pt x="10680" y="662"/>
                </a:moveTo>
                <a:cubicBezTo>
                  <a:pt x="10869" y="662"/>
                  <a:pt x="11027" y="819"/>
                  <a:pt x="11027" y="1008"/>
                </a:cubicBezTo>
                <a:lnTo>
                  <a:pt x="11027" y="7876"/>
                </a:lnTo>
                <a:cubicBezTo>
                  <a:pt x="11027" y="8065"/>
                  <a:pt x="10869" y="8223"/>
                  <a:pt x="10680" y="8223"/>
                </a:cubicBezTo>
                <a:cubicBezTo>
                  <a:pt x="10491" y="8223"/>
                  <a:pt x="10334" y="8065"/>
                  <a:pt x="10334" y="7876"/>
                </a:cubicBezTo>
                <a:lnTo>
                  <a:pt x="10334" y="1008"/>
                </a:lnTo>
                <a:cubicBezTo>
                  <a:pt x="10334" y="819"/>
                  <a:pt x="10491" y="662"/>
                  <a:pt x="10680" y="662"/>
                </a:cubicBezTo>
                <a:close/>
                <a:moveTo>
                  <a:pt x="10680" y="0"/>
                </a:moveTo>
                <a:cubicBezTo>
                  <a:pt x="10208" y="0"/>
                  <a:pt x="9798" y="315"/>
                  <a:pt x="9704" y="756"/>
                </a:cubicBezTo>
                <a:lnTo>
                  <a:pt x="1985" y="2678"/>
                </a:lnTo>
                <a:cubicBezTo>
                  <a:pt x="1827" y="2331"/>
                  <a:pt x="1449" y="2048"/>
                  <a:pt x="1040" y="2048"/>
                </a:cubicBezTo>
                <a:cubicBezTo>
                  <a:pt x="473" y="2048"/>
                  <a:pt x="0" y="2520"/>
                  <a:pt x="0" y="3056"/>
                </a:cubicBezTo>
                <a:lnTo>
                  <a:pt x="0" y="5828"/>
                </a:lnTo>
                <a:cubicBezTo>
                  <a:pt x="0" y="6364"/>
                  <a:pt x="473" y="6837"/>
                  <a:pt x="1040" y="6837"/>
                </a:cubicBezTo>
                <a:cubicBezTo>
                  <a:pt x="1449" y="6837"/>
                  <a:pt x="1827" y="6616"/>
                  <a:pt x="1985" y="6206"/>
                </a:cubicBezTo>
                <a:lnTo>
                  <a:pt x="2804" y="6427"/>
                </a:lnTo>
                <a:cubicBezTo>
                  <a:pt x="2772" y="6522"/>
                  <a:pt x="2772" y="6679"/>
                  <a:pt x="2772" y="6805"/>
                </a:cubicBezTo>
                <a:cubicBezTo>
                  <a:pt x="2772" y="7939"/>
                  <a:pt x="3655" y="8853"/>
                  <a:pt x="4820" y="8853"/>
                </a:cubicBezTo>
                <a:cubicBezTo>
                  <a:pt x="5324" y="8853"/>
                  <a:pt x="5828" y="8664"/>
                  <a:pt x="6175" y="8317"/>
                </a:cubicBezTo>
                <a:cubicBezTo>
                  <a:pt x="6459" y="8065"/>
                  <a:pt x="6648" y="7719"/>
                  <a:pt x="6774" y="7341"/>
                </a:cubicBezTo>
                <a:lnTo>
                  <a:pt x="9704" y="8065"/>
                </a:lnTo>
                <a:cubicBezTo>
                  <a:pt x="9798" y="8506"/>
                  <a:pt x="10208" y="8821"/>
                  <a:pt x="10680" y="8821"/>
                </a:cubicBezTo>
                <a:cubicBezTo>
                  <a:pt x="11216" y="8821"/>
                  <a:pt x="11688" y="8349"/>
                  <a:pt x="11688" y="7782"/>
                </a:cubicBezTo>
                <a:lnTo>
                  <a:pt x="11688" y="945"/>
                </a:lnTo>
                <a:cubicBezTo>
                  <a:pt x="11688" y="473"/>
                  <a:pt x="11279" y="0"/>
                  <a:pt x="10680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5" name="Google Shape;125;p16"/>
          <p:cNvSpPr/>
          <p:nvPr/>
        </p:nvSpPr>
        <p:spPr>
          <a:xfrm>
            <a:off x="6855636" y="3132097"/>
            <a:ext cx="535764" cy="553292"/>
          </a:xfrm>
          <a:custGeom>
            <a:rect b="b" l="l" r="r" t="t"/>
            <a:pathLst>
              <a:path extrusionOk="0" h="12673" w="12760">
                <a:moveTo>
                  <a:pt x="2225" y="866"/>
                </a:moveTo>
                <a:cubicBezTo>
                  <a:pt x="2371" y="866"/>
                  <a:pt x="2521" y="929"/>
                  <a:pt x="2647" y="1056"/>
                </a:cubicBezTo>
                <a:lnTo>
                  <a:pt x="3245" y="1654"/>
                </a:lnTo>
                <a:lnTo>
                  <a:pt x="1702" y="3166"/>
                </a:lnTo>
                <a:lnTo>
                  <a:pt x="1103" y="2599"/>
                </a:lnTo>
                <a:cubicBezTo>
                  <a:pt x="1072" y="2536"/>
                  <a:pt x="977" y="2473"/>
                  <a:pt x="977" y="2379"/>
                </a:cubicBezTo>
                <a:cubicBezTo>
                  <a:pt x="914" y="2190"/>
                  <a:pt x="946" y="1906"/>
                  <a:pt x="1103" y="1749"/>
                </a:cubicBezTo>
                <a:lnTo>
                  <a:pt x="1828" y="1056"/>
                </a:lnTo>
                <a:cubicBezTo>
                  <a:pt x="1938" y="929"/>
                  <a:pt x="2080" y="866"/>
                  <a:pt x="2225" y="866"/>
                </a:cubicBezTo>
                <a:close/>
                <a:moveTo>
                  <a:pt x="3812" y="2221"/>
                </a:moveTo>
                <a:lnTo>
                  <a:pt x="4506" y="2914"/>
                </a:lnTo>
                <a:lnTo>
                  <a:pt x="2962" y="4427"/>
                </a:lnTo>
                <a:lnTo>
                  <a:pt x="2300" y="3765"/>
                </a:lnTo>
                <a:lnTo>
                  <a:pt x="3812" y="2221"/>
                </a:lnTo>
                <a:close/>
                <a:moveTo>
                  <a:pt x="9452" y="1056"/>
                </a:moveTo>
                <a:lnTo>
                  <a:pt x="11783" y="3387"/>
                </a:lnTo>
                <a:lnTo>
                  <a:pt x="8979" y="6159"/>
                </a:lnTo>
                <a:lnTo>
                  <a:pt x="6648" y="3828"/>
                </a:lnTo>
                <a:lnTo>
                  <a:pt x="7908" y="2599"/>
                </a:lnTo>
                <a:lnTo>
                  <a:pt x="8790" y="3450"/>
                </a:lnTo>
                <a:cubicBezTo>
                  <a:pt x="8869" y="3529"/>
                  <a:pt x="8979" y="3568"/>
                  <a:pt x="9090" y="3568"/>
                </a:cubicBezTo>
                <a:cubicBezTo>
                  <a:pt x="9200" y="3568"/>
                  <a:pt x="9310" y="3529"/>
                  <a:pt x="9389" y="3450"/>
                </a:cubicBezTo>
                <a:cubicBezTo>
                  <a:pt x="9546" y="3292"/>
                  <a:pt x="9546" y="3009"/>
                  <a:pt x="9389" y="2851"/>
                </a:cubicBezTo>
                <a:lnTo>
                  <a:pt x="8507" y="2001"/>
                </a:lnTo>
                <a:lnTo>
                  <a:pt x="9452" y="1056"/>
                </a:lnTo>
                <a:close/>
                <a:moveTo>
                  <a:pt x="5041" y="3450"/>
                </a:moveTo>
                <a:cubicBezTo>
                  <a:pt x="5356" y="3765"/>
                  <a:pt x="10366" y="8711"/>
                  <a:pt x="10523" y="8932"/>
                </a:cubicBezTo>
                <a:lnTo>
                  <a:pt x="8948" y="10412"/>
                </a:lnTo>
                <a:lnTo>
                  <a:pt x="3497" y="4994"/>
                </a:lnTo>
                <a:lnTo>
                  <a:pt x="5041" y="3450"/>
                </a:lnTo>
                <a:close/>
                <a:moveTo>
                  <a:pt x="10996" y="9625"/>
                </a:moveTo>
                <a:lnTo>
                  <a:pt x="11657" y="11610"/>
                </a:lnTo>
                <a:lnTo>
                  <a:pt x="9609" y="10948"/>
                </a:lnTo>
                <a:lnTo>
                  <a:pt x="10996" y="9625"/>
                </a:lnTo>
                <a:close/>
                <a:moveTo>
                  <a:pt x="3939" y="6600"/>
                </a:moveTo>
                <a:lnTo>
                  <a:pt x="6270" y="8932"/>
                </a:lnTo>
                <a:lnTo>
                  <a:pt x="3466" y="11736"/>
                </a:lnTo>
                <a:lnTo>
                  <a:pt x="1135" y="9404"/>
                </a:lnTo>
                <a:lnTo>
                  <a:pt x="2489" y="8050"/>
                </a:lnTo>
                <a:lnTo>
                  <a:pt x="3340" y="8932"/>
                </a:lnTo>
                <a:cubicBezTo>
                  <a:pt x="3419" y="9010"/>
                  <a:pt x="3529" y="9050"/>
                  <a:pt x="3639" y="9050"/>
                </a:cubicBezTo>
                <a:cubicBezTo>
                  <a:pt x="3749" y="9050"/>
                  <a:pt x="3860" y="9010"/>
                  <a:pt x="3939" y="8932"/>
                </a:cubicBezTo>
                <a:cubicBezTo>
                  <a:pt x="4096" y="8774"/>
                  <a:pt x="4096" y="8491"/>
                  <a:pt x="3939" y="8333"/>
                </a:cubicBezTo>
                <a:lnTo>
                  <a:pt x="3088" y="7482"/>
                </a:lnTo>
                <a:lnTo>
                  <a:pt x="3939" y="6600"/>
                </a:lnTo>
                <a:close/>
                <a:moveTo>
                  <a:pt x="2194" y="0"/>
                </a:moveTo>
                <a:cubicBezTo>
                  <a:pt x="1828" y="0"/>
                  <a:pt x="1465" y="142"/>
                  <a:pt x="1198" y="425"/>
                </a:cubicBezTo>
                <a:lnTo>
                  <a:pt x="473" y="1119"/>
                </a:lnTo>
                <a:cubicBezTo>
                  <a:pt x="221" y="1402"/>
                  <a:pt x="95" y="1749"/>
                  <a:pt x="95" y="2127"/>
                </a:cubicBezTo>
                <a:cubicBezTo>
                  <a:pt x="95" y="2473"/>
                  <a:pt x="252" y="2851"/>
                  <a:pt x="473" y="3103"/>
                </a:cubicBezTo>
                <a:lnTo>
                  <a:pt x="1387" y="4017"/>
                </a:lnTo>
                <a:cubicBezTo>
                  <a:pt x="1387" y="4017"/>
                  <a:pt x="2647" y="5277"/>
                  <a:pt x="2615" y="5277"/>
                </a:cubicBezTo>
                <a:lnTo>
                  <a:pt x="3277" y="5939"/>
                </a:lnTo>
                <a:lnTo>
                  <a:pt x="2174" y="7041"/>
                </a:lnTo>
                <a:lnTo>
                  <a:pt x="2048" y="7167"/>
                </a:lnTo>
                <a:lnTo>
                  <a:pt x="158" y="9058"/>
                </a:lnTo>
                <a:cubicBezTo>
                  <a:pt x="0" y="9215"/>
                  <a:pt x="0" y="9467"/>
                  <a:pt x="158" y="9625"/>
                </a:cubicBezTo>
                <a:lnTo>
                  <a:pt x="3088" y="12555"/>
                </a:lnTo>
                <a:cubicBezTo>
                  <a:pt x="3167" y="12634"/>
                  <a:pt x="3269" y="12673"/>
                  <a:pt x="3371" y="12673"/>
                </a:cubicBezTo>
                <a:cubicBezTo>
                  <a:pt x="3474" y="12673"/>
                  <a:pt x="3576" y="12634"/>
                  <a:pt x="3655" y="12555"/>
                </a:cubicBezTo>
                <a:lnTo>
                  <a:pt x="6742" y="9467"/>
                </a:lnTo>
                <a:lnTo>
                  <a:pt x="8570" y="11295"/>
                </a:lnTo>
                <a:cubicBezTo>
                  <a:pt x="8601" y="11326"/>
                  <a:pt x="8633" y="11358"/>
                  <a:pt x="8696" y="11358"/>
                </a:cubicBezTo>
                <a:cubicBezTo>
                  <a:pt x="8759" y="11452"/>
                  <a:pt x="8822" y="11515"/>
                  <a:pt x="8948" y="11578"/>
                </a:cubicBezTo>
                <a:lnTo>
                  <a:pt x="12098" y="12618"/>
                </a:lnTo>
                <a:cubicBezTo>
                  <a:pt x="12147" y="12637"/>
                  <a:pt x="12196" y="12646"/>
                  <a:pt x="12243" y="12646"/>
                </a:cubicBezTo>
                <a:cubicBezTo>
                  <a:pt x="12500" y="12646"/>
                  <a:pt x="12709" y="12380"/>
                  <a:pt x="12602" y="12114"/>
                </a:cubicBezTo>
                <a:lnTo>
                  <a:pt x="11657" y="8963"/>
                </a:lnTo>
                <a:cubicBezTo>
                  <a:pt x="11626" y="8900"/>
                  <a:pt x="11594" y="8806"/>
                  <a:pt x="11468" y="8743"/>
                </a:cubicBezTo>
                <a:cubicBezTo>
                  <a:pt x="11437" y="8648"/>
                  <a:pt x="11531" y="8806"/>
                  <a:pt x="9546" y="6758"/>
                </a:cubicBezTo>
                <a:lnTo>
                  <a:pt x="12602" y="3702"/>
                </a:lnTo>
                <a:cubicBezTo>
                  <a:pt x="12760" y="3544"/>
                  <a:pt x="12760" y="3261"/>
                  <a:pt x="12602" y="3103"/>
                </a:cubicBezTo>
                <a:lnTo>
                  <a:pt x="9704" y="173"/>
                </a:lnTo>
                <a:cubicBezTo>
                  <a:pt x="9625" y="95"/>
                  <a:pt x="9515" y="55"/>
                  <a:pt x="9405" y="55"/>
                </a:cubicBezTo>
                <a:cubicBezTo>
                  <a:pt x="9294" y="55"/>
                  <a:pt x="9184" y="95"/>
                  <a:pt x="9105" y="173"/>
                </a:cubicBezTo>
                <a:lnTo>
                  <a:pt x="7656" y="1654"/>
                </a:lnTo>
                <a:lnTo>
                  <a:pt x="7530" y="1749"/>
                </a:lnTo>
                <a:lnTo>
                  <a:pt x="6049" y="3261"/>
                </a:lnTo>
                <a:lnTo>
                  <a:pt x="3214" y="425"/>
                </a:lnTo>
                <a:cubicBezTo>
                  <a:pt x="2930" y="142"/>
                  <a:pt x="2560" y="0"/>
                  <a:pt x="2194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26" name="Google Shape;126;p16"/>
          <p:cNvGrpSpPr/>
          <p:nvPr/>
        </p:nvGrpSpPr>
        <p:grpSpPr>
          <a:xfrm>
            <a:off x="8828480" y="3146143"/>
            <a:ext cx="620328" cy="592897"/>
            <a:chOff x="-64764500" y="2280550"/>
            <a:chExt cx="316650" cy="319800"/>
          </a:xfrm>
        </p:grpSpPr>
        <p:sp>
          <p:nvSpPr>
            <p:cNvPr id="127" name="Google Shape;127;p16"/>
            <p:cNvSpPr/>
            <p:nvPr/>
          </p:nvSpPr>
          <p:spPr>
            <a:xfrm>
              <a:off x="-64764500" y="2280550"/>
              <a:ext cx="316650" cy="319800"/>
            </a:xfrm>
            <a:custGeom>
              <a:rect b="b" l="l" r="r" t="t"/>
              <a:pathLst>
                <a:path extrusionOk="0" h="12792" w="12666">
                  <a:moveTo>
                    <a:pt x="11405" y="820"/>
                  </a:moveTo>
                  <a:cubicBezTo>
                    <a:pt x="11657" y="820"/>
                    <a:pt x="11815" y="1009"/>
                    <a:pt x="11815" y="1261"/>
                  </a:cubicBezTo>
                  <a:cubicBezTo>
                    <a:pt x="11815" y="1481"/>
                    <a:pt x="11657" y="1670"/>
                    <a:pt x="11405" y="1670"/>
                  </a:cubicBezTo>
                  <a:lnTo>
                    <a:pt x="1229" y="1670"/>
                  </a:lnTo>
                  <a:cubicBezTo>
                    <a:pt x="977" y="1670"/>
                    <a:pt x="788" y="1481"/>
                    <a:pt x="788" y="1261"/>
                  </a:cubicBezTo>
                  <a:cubicBezTo>
                    <a:pt x="788" y="1009"/>
                    <a:pt x="977" y="820"/>
                    <a:pt x="1229" y="820"/>
                  </a:cubicBezTo>
                  <a:close/>
                  <a:moveTo>
                    <a:pt x="10996" y="2521"/>
                  </a:moveTo>
                  <a:lnTo>
                    <a:pt x="10996" y="8286"/>
                  </a:lnTo>
                  <a:lnTo>
                    <a:pt x="1607" y="8286"/>
                  </a:lnTo>
                  <a:lnTo>
                    <a:pt x="1607" y="2521"/>
                  </a:lnTo>
                  <a:close/>
                  <a:moveTo>
                    <a:pt x="6302" y="11027"/>
                  </a:moveTo>
                  <a:cubicBezTo>
                    <a:pt x="6554" y="11027"/>
                    <a:pt x="6743" y="11216"/>
                    <a:pt x="6743" y="11437"/>
                  </a:cubicBezTo>
                  <a:cubicBezTo>
                    <a:pt x="6743" y="11689"/>
                    <a:pt x="6522" y="11878"/>
                    <a:pt x="6302" y="11878"/>
                  </a:cubicBezTo>
                  <a:cubicBezTo>
                    <a:pt x="6050" y="11878"/>
                    <a:pt x="5892" y="11689"/>
                    <a:pt x="5892" y="11437"/>
                  </a:cubicBezTo>
                  <a:cubicBezTo>
                    <a:pt x="5892" y="11216"/>
                    <a:pt x="6113" y="11027"/>
                    <a:pt x="6302" y="11027"/>
                  </a:cubicBezTo>
                  <a:close/>
                  <a:moveTo>
                    <a:pt x="1229" y="1"/>
                  </a:moveTo>
                  <a:cubicBezTo>
                    <a:pt x="536" y="1"/>
                    <a:pt x="1" y="536"/>
                    <a:pt x="1" y="1261"/>
                  </a:cubicBezTo>
                  <a:cubicBezTo>
                    <a:pt x="1" y="1797"/>
                    <a:pt x="347" y="2238"/>
                    <a:pt x="820" y="2427"/>
                  </a:cubicBezTo>
                  <a:lnTo>
                    <a:pt x="820" y="8286"/>
                  </a:lnTo>
                  <a:lnTo>
                    <a:pt x="442" y="8286"/>
                  </a:lnTo>
                  <a:cubicBezTo>
                    <a:pt x="190" y="8286"/>
                    <a:pt x="32" y="8507"/>
                    <a:pt x="32" y="8728"/>
                  </a:cubicBezTo>
                  <a:cubicBezTo>
                    <a:pt x="32" y="8980"/>
                    <a:pt x="221" y="9169"/>
                    <a:pt x="442" y="9169"/>
                  </a:cubicBezTo>
                  <a:lnTo>
                    <a:pt x="5955" y="9169"/>
                  </a:lnTo>
                  <a:lnTo>
                    <a:pt x="5955" y="10334"/>
                  </a:lnTo>
                  <a:cubicBezTo>
                    <a:pt x="5483" y="10492"/>
                    <a:pt x="5104" y="10964"/>
                    <a:pt x="5104" y="11531"/>
                  </a:cubicBezTo>
                  <a:cubicBezTo>
                    <a:pt x="5104" y="12193"/>
                    <a:pt x="5672" y="12792"/>
                    <a:pt x="6333" y="12792"/>
                  </a:cubicBezTo>
                  <a:cubicBezTo>
                    <a:pt x="6995" y="12792"/>
                    <a:pt x="7593" y="12225"/>
                    <a:pt x="7593" y="11531"/>
                  </a:cubicBezTo>
                  <a:cubicBezTo>
                    <a:pt x="7593" y="10964"/>
                    <a:pt x="7247" y="10555"/>
                    <a:pt x="6774" y="10334"/>
                  </a:cubicBezTo>
                  <a:lnTo>
                    <a:pt x="6774" y="9169"/>
                  </a:lnTo>
                  <a:lnTo>
                    <a:pt x="12288" y="9169"/>
                  </a:lnTo>
                  <a:cubicBezTo>
                    <a:pt x="12508" y="9169"/>
                    <a:pt x="12666" y="8980"/>
                    <a:pt x="12666" y="8728"/>
                  </a:cubicBezTo>
                  <a:cubicBezTo>
                    <a:pt x="12666" y="8507"/>
                    <a:pt x="12477" y="8286"/>
                    <a:pt x="12288" y="8286"/>
                  </a:cubicBezTo>
                  <a:lnTo>
                    <a:pt x="11847" y="8286"/>
                  </a:lnTo>
                  <a:lnTo>
                    <a:pt x="11847" y="2427"/>
                  </a:lnTo>
                  <a:cubicBezTo>
                    <a:pt x="12319" y="2238"/>
                    <a:pt x="12634" y="1797"/>
                    <a:pt x="12634" y="1261"/>
                  </a:cubicBezTo>
                  <a:cubicBezTo>
                    <a:pt x="12634" y="568"/>
                    <a:pt x="12099" y="1"/>
                    <a:pt x="1140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8" name="Google Shape;128;p16"/>
            <p:cNvSpPr/>
            <p:nvPr/>
          </p:nvSpPr>
          <p:spPr>
            <a:xfrm>
              <a:off x="-64679425" y="2364825"/>
              <a:ext cx="146500" cy="102450"/>
            </a:xfrm>
            <a:custGeom>
              <a:rect b="b" l="l" r="r" t="t"/>
              <a:pathLst>
                <a:path extrusionOk="0" h="4098" w="5860">
                  <a:moveTo>
                    <a:pt x="3749" y="1"/>
                  </a:moveTo>
                  <a:cubicBezTo>
                    <a:pt x="3529" y="1"/>
                    <a:pt x="3371" y="190"/>
                    <a:pt x="3371" y="442"/>
                  </a:cubicBezTo>
                  <a:cubicBezTo>
                    <a:pt x="3371" y="662"/>
                    <a:pt x="3560" y="820"/>
                    <a:pt x="3749" y="820"/>
                  </a:cubicBezTo>
                  <a:lnTo>
                    <a:pt x="4442" y="820"/>
                  </a:lnTo>
                  <a:lnTo>
                    <a:pt x="2930" y="2332"/>
                  </a:lnTo>
                  <a:lnTo>
                    <a:pt x="2395" y="1765"/>
                  </a:lnTo>
                  <a:cubicBezTo>
                    <a:pt x="2316" y="1686"/>
                    <a:pt x="2206" y="1647"/>
                    <a:pt x="2095" y="1647"/>
                  </a:cubicBezTo>
                  <a:cubicBezTo>
                    <a:pt x="1985" y="1647"/>
                    <a:pt x="1875" y="1686"/>
                    <a:pt x="1796" y="1765"/>
                  </a:cubicBezTo>
                  <a:lnTo>
                    <a:pt x="126" y="3435"/>
                  </a:lnTo>
                  <a:cubicBezTo>
                    <a:pt x="0" y="3592"/>
                    <a:pt x="0" y="3844"/>
                    <a:pt x="126" y="4033"/>
                  </a:cubicBezTo>
                  <a:cubicBezTo>
                    <a:pt x="195" y="4075"/>
                    <a:pt x="288" y="4098"/>
                    <a:pt x="384" y="4098"/>
                  </a:cubicBezTo>
                  <a:cubicBezTo>
                    <a:pt x="507" y="4098"/>
                    <a:pt x="636" y="4059"/>
                    <a:pt x="725" y="3970"/>
                  </a:cubicBezTo>
                  <a:lnTo>
                    <a:pt x="2111" y="2616"/>
                  </a:lnTo>
                  <a:lnTo>
                    <a:pt x="2647" y="3151"/>
                  </a:lnTo>
                  <a:cubicBezTo>
                    <a:pt x="2725" y="3230"/>
                    <a:pt x="2836" y="3269"/>
                    <a:pt x="2946" y="3269"/>
                  </a:cubicBezTo>
                  <a:cubicBezTo>
                    <a:pt x="3056" y="3269"/>
                    <a:pt x="3166" y="3230"/>
                    <a:pt x="3245" y="3151"/>
                  </a:cubicBezTo>
                  <a:lnTo>
                    <a:pt x="5009" y="1387"/>
                  </a:lnTo>
                  <a:lnTo>
                    <a:pt x="5009" y="2049"/>
                  </a:lnTo>
                  <a:cubicBezTo>
                    <a:pt x="5009" y="2269"/>
                    <a:pt x="5230" y="2490"/>
                    <a:pt x="5451" y="2490"/>
                  </a:cubicBezTo>
                  <a:cubicBezTo>
                    <a:pt x="5703" y="2490"/>
                    <a:pt x="5860" y="2269"/>
                    <a:pt x="5860" y="2049"/>
                  </a:cubicBezTo>
                  <a:lnTo>
                    <a:pt x="5860" y="410"/>
                  </a:lnTo>
                  <a:cubicBezTo>
                    <a:pt x="5860" y="158"/>
                    <a:pt x="5640" y="1"/>
                    <a:pt x="541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33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4" name="Google Shape;134;p1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570239" y="4772019"/>
            <a:ext cx="1420860" cy="142086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5" name="Google Shape;135;p1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39567" y="321746"/>
            <a:ext cx="211222" cy="504344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36" name="Google Shape;136;p17"/>
          <p:cNvCxnSpPr/>
          <p:nvPr/>
        </p:nvCxnSpPr>
        <p:spPr>
          <a:xfrm>
            <a:off x="778987" y="349316"/>
            <a:ext cx="0" cy="431349"/>
          </a:xfrm>
          <a:prstGeom prst="straightConnector1">
            <a:avLst/>
          </a:prstGeom>
          <a:noFill/>
          <a:ln cap="flat" cmpd="sng" w="12700">
            <a:solidFill>
              <a:schemeClr val="accent1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137" name="Google Shape;137;p17"/>
          <p:cNvSpPr txBox="1"/>
          <p:nvPr/>
        </p:nvSpPr>
        <p:spPr>
          <a:xfrm>
            <a:off x="809442" y="262011"/>
            <a:ext cx="8736340" cy="101562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b="1" i="0" lang="it-IT" sz="3200" u="none" cap="none" strike="noStrike">
                <a:solidFill>
                  <a:srgbClr val="036FB8"/>
                </a:solidFill>
                <a:latin typeface="Calibri"/>
                <a:ea typeface="Calibri"/>
                <a:cs typeface="Calibri"/>
                <a:sym typeface="Calibri"/>
              </a:rPr>
              <a:t>Chi siamo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b="1" i="0" lang="it-IT" sz="2800" u="none" cap="none" strike="noStrike">
                <a:solidFill>
                  <a:srgbClr val="036FB8"/>
                </a:solidFill>
                <a:latin typeface="Calibri"/>
                <a:ea typeface="Calibri"/>
                <a:cs typeface="Calibri"/>
                <a:sym typeface="Calibri"/>
              </a:rPr>
              <a:t>L’intera </a:t>
            </a:r>
            <a:r>
              <a:rPr b="1" i="1" lang="it-IT" sz="2800" u="none" cap="none" strike="noStrike">
                <a:solidFill>
                  <a:srgbClr val="036FB8"/>
                </a:solidFill>
                <a:latin typeface="Calibri"/>
                <a:ea typeface="Calibri"/>
                <a:cs typeface="Calibri"/>
                <a:sym typeface="Calibri"/>
              </a:rPr>
              <a:t>value chain </a:t>
            </a:r>
            <a:r>
              <a:rPr b="1" i="0" lang="it-IT" sz="2800" u="none" cap="none" strike="noStrike">
                <a:solidFill>
                  <a:srgbClr val="036FB8"/>
                </a:solidFill>
                <a:latin typeface="Calibri"/>
                <a:ea typeface="Calibri"/>
                <a:cs typeface="Calibri"/>
                <a:sym typeface="Calibri"/>
              </a:rPr>
              <a:t>della mobilità elettrica</a:t>
            </a:r>
            <a:endParaRPr b="1" i="0" sz="2800" u="none" cap="none" strike="noStrike">
              <a:solidFill>
                <a:srgbClr val="036FB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138" name="Google Shape;138;p17"/>
          <p:cNvCxnSpPr/>
          <p:nvPr/>
        </p:nvCxnSpPr>
        <p:spPr>
          <a:xfrm>
            <a:off x="1805390" y="1771081"/>
            <a:ext cx="0" cy="4631246"/>
          </a:xfrm>
          <a:prstGeom prst="straightConnector1">
            <a:avLst/>
          </a:prstGeom>
          <a:solidFill>
            <a:schemeClr val="lt1">
              <a:alpha val="89411"/>
            </a:schemeClr>
          </a:solidFill>
          <a:ln cap="flat" cmpd="sng" w="12700">
            <a:solidFill>
              <a:srgbClr val="4372C3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139" name="Google Shape;139;p17"/>
          <p:cNvSpPr/>
          <p:nvPr/>
        </p:nvSpPr>
        <p:spPr>
          <a:xfrm>
            <a:off x="1902811" y="3466213"/>
            <a:ext cx="1844576" cy="1812037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0" name="Google Shape;140;p17"/>
          <p:cNvSpPr/>
          <p:nvPr/>
        </p:nvSpPr>
        <p:spPr>
          <a:xfrm>
            <a:off x="1805390" y="1381395"/>
            <a:ext cx="2180858" cy="521796"/>
          </a:xfrm>
          <a:custGeom>
            <a:rect b="b" l="l" r="r" t="t"/>
            <a:pathLst>
              <a:path extrusionOk="0" h="389685" w="1948427">
                <a:moveTo>
                  <a:pt x="0" y="0"/>
                </a:moveTo>
                <a:lnTo>
                  <a:pt x="1948427" y="0"/>
                </a:lnTo>
                <a:lnTo>
                  <a:pt x="1948427" y="389685"/>
                </a:lnTo>
                <a:lnTo>
                  <a:pt x="0" y="389685"/>
                </a:lnTo>
                <a:lnTo>
                  <a:pt x="0" y="0"/>
                </a:lnTo>
                <a:close/>
              </a:path>
            </a:pathLst>
          </a:custGeom>
          <a:solidFill>
            <a:srgbClr val="4372C3"/>
          </a:solidFill>
          <a:ln cap="flat" cmpd="sng" w="12700">
            <a:solidFill>
              <a:srgbClr val="4372C3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0475" lIns="30475" spcFirstLastPara="1" rIns="30475" wrap="square" tIns="30475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it-IT" sz="16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VEHICLES</a:t>
            </a:r>
            <a:endParaRPr b="1" i="0" sz="16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141" name="Google Shape;141;p17"/>
          <p:cNvCxnSpPr/>
          <p:nvPr/>
        </p:nvCxnSpPr>
        <p:spPr>
          <a:xfrm>
            <a:off x="4143121" y="1771081"/>
            <a:ext cx="0" cy="4631246"/>
          </a:xfrm>
          <a:prstGeom prst="straightConnector1">
            <a:avLst/>
          </a:prstGeom>
          <a:solidFill>
            <a:schemeClr val="lt1">
              <a:alpha val="89411"/>
            </a:schemeClr>
          </a:solidFill>
          <a:ln cap="flat" cmpd="sng" w="12700">
            <a:solidFill>
              <a:srgbClr val="43AEBD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142" name="Google Shape;142;p17"/>
          <p:cNvSpPr/>
          <p:nvPr/>
        </p:nvSpPr>
        <p:spPr>
          <a:xfrm>
            <a:off x="4240542" y="3466213"/>
            <a:ext cx="1844576" cy="1812037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3" name="Google Shape;143;p17"/>
          <p:cNvSpPr/>
          <p:nvPr/>
        </p:nvSpPr>
        <p:spPr>
          <a:xfrm>
            <a:off x="4143121" y="1381395"/>
            <a:ext cx="2180858" cy="521796"/>
          </a:xfrm>
          <a:custGeom>
            <a:rect b="b" l="l" r="r" t="t"/>
            <a:pathLst>
              <a:path extrusionOk="0" h="389685" w="1948427">
                <a:moveTo>
                  <a:pt x="0" y="0"/>
                </a:moveTo>
                <a:lnTo>
                  <a:pt x="1948427" y="0"/>
                </a:lnTo>
                <a:lnTo>
                  <a:pt x="1948427" y="389685"/>
                </a:lnTo>
                <a:lnTo>
                  <a:pt x="0" y="389685"/>
                </a:lnTo>
                <a:lnTo>
                  <a:pt x="0" y="0"/>
                </a:lnTo>
                <a:close/>
              </a:path>
            </a:pathLst>
          </a:custGeom>
          <a:solidFill>
            <a:srgbClr val="43AEBD"/>
          </a:solidFill>
          <a:ln cap="flat" cmpd="sng" w="12700">
            <a:solidFill>
              <a:srgbClr val="43AEBD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0475" lIns="30475" spcFirstLastPara="1" rIns="30475" wrap="square" tIns="30475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it-IT" sz="16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CHARGING POINT OPERATORS</a:t>
            </a:r>
            <a:endParaRPr/>
          </a:p>
        </p:txBody>
      </p:sp>
      <p:cxnSp>
        <p:nvCxnSpPr>
          <p:cNvPr id="144" name="Google Shape;144;p17"/>
          <p:cNvCxnSpPr/>
          <p:nvPr/>
        </p:nvCxnSpPr>
        <p:spPr>
          <a:xfrm>
            <a:off x="6480852" y="1771081"/>
            <a:ext cx="0" cy="4631246"/>
          </a:xfrm>
          <a:prstGeom prst="straightConnector1">
            <a:avLst/>
          </a:prstGeom>
          <a:solidFill>
            <a:schemeClr val="lt1">
              <a:alpha val="89411"/>
            </a:schemeClr>
          </a:solidFill>
          <a:ln cap="flat" cmpd="sng" w="12700">
            <a:solidFill>
              <a:srgbClr val="44B78C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145" name="Google Shape;145;p17"/>
          <p:cNvSpPr/>
          <p:nvPr/>
        </p:nvSpPr>
        <p:spPr>
          <a:xfrm>
            <a:off x="6578274" y="3466213"/>
            <a:ext cx="1844576" cy="1812037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6" name="Google Shape;146;p17"/>
          <p:cNvSpPr/>
          <p:nvPr/>
        </p:nvSpPr>
        <p:spPr>
          <a:xfrm>
            <a:off x="6480852" y="1381395"/>
            <a:ext cx="2180858" cy="521796"/>
          </a:xfrm>
          <a:custGeom>
            <a:rect b="b" l="l" r="r" t="t"/>
            <a:pathLst>
              <a:path extrusionOk="0" h="389685" w="1948427">
                <a:moveTo>
                  <a:pt x="0" y="0"/>
                </a:moveTo>
                <a:lnTo>
                  <a:pt x="1948427" y="0"/>
                </a:lnTo>
                <a:lnTo>
                  <a:pt x="1948427" y="389685"/>
                </a:lnTo>
                <a:lnTo>
                  <a:pt x="0" y="389685"/>
                </a:lnTo>
                <a:lnTo>
                  <a:pt x="0" y="0"/>
                </a:lnTo>
                <a:close/>
              </a:path>
            </a:pathLst>
          </a:custGeom>
          <a:solidFill>
            <a:srgbClr val="44B78C"/>
          </a:solidFill>
          <a:ln cap="flat" cmpd="sng" w="12700">
            <a:solidFill>
              <a:srgbClr val="44B78C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0475" lIns="30475" spcFirstLastPara="1" rIns="30475" wrap="square" tIns="30475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it-IT" sz="16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INFRASTRUCTURES </a:t>
            </a:r>
            <a:endParaRPr b="1" i="0" sz="16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it-IT" sz="16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AND COMPONENTS</a:t>
            </a:r>
            <a:endParaRPr/>
          </a:p>
        </p:txBody>
      </p:sp>
      <p:cxnSp>
        <p:nvCxnSpPr>
          <p:cNvPr id="147" name="Google Shape;147;p17"/>
          <p:cNvCxnSpPr/>
          <p:nvPr/>
        </p:nvCxnSpPr>
        <p:spPr>
          <a:xfrm>
            <a:off x="8818584" y="1771081"/>
            <a:ext cx="10552" cy="4631246"/>
          </a:xfrm>
          <a:prstGeom prst="straightConnector1">
            <a:avLst/>
          </a:prstGeom>
          <a:solidFill>
            <a:schemeClr val="lt1">
              <a:alpha val="89411"/>
            </a:schemeClr>
          </a:solidFill>
          <a:ln cap="flat" cmpd="sng" w="12700">
            <a:solidFill>
              <a:srgbClr val="45B150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148" name="Google Shape;148;p17"/>
          <p:cNvSpPr/>
          <p:nvPr/>
        </p:nvSpPr>
        <p:spPr>
          <a:xfrm>
            <a:off x="8916005" y="3466213"/>
            <a:ext cx="1844576" cy="1812037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9" name="Google Shape;149;p17"/>
          <p:cNvSpPr/>
          <p:nvPr/>
        </p:nvSpPr>
        <p:spPr>
          <a:xfrm>
            <a:off x="8818583" y="1381395"/>
            <a:ext cx="2180859" cy="521796"/>
          </a:xfrm>
          <a:custGeom>
            <a:rect b="b" l="l" r="r" t="t"/>
            <a:pathLst>
              <a:path extrusionOk="0" h="389685" w="1948427">
                <a:moveTo>
                  <a:pt x="0" y="0"/>
                </a:moveTo>
                <a:lnTo>
                  <a:pt x="1948427" y="0"/>
                </a:lnTo>
                <a:lnTo>
                  <a:pt x="1948427" y="389685"/>
                </a:lnTo>
                <a:lnTo>
                  <a:pt x="0" y="389685"/>
                </a:lnTo>
                <a:lnTo>
                  <a:pt x="0" y="0"/>
                </a:lnTo>
                <a:close/>
              </a:path>
            </a:pathLst>
          </a:custGeom>
          <a:solidFill>
            <a:srgbClr val="45B150"/>
          </a:solidFill>
          <a:ln cap="flat" cmpd="sng" w="12700">
            <a:solidFill>
              <a:srgbClr val="45B15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0475" lIns="30475" spcFirstLastPara="1" rIns="30475" wrap="square" tIns="30475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it-IT" sz="16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SERVICES</a:t>
            </a:r>
            <a:endParaRPr b="1" i="0" sz="16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50" name="Google Shape;150;p17"/>
          <p:cNvPicPr preferRelativeResize="0"/>
          <p:nvPr/>
        </p:nvPicPr>
        <p:blipFill rotWithShape="1">
          <a:blip r:embed="rId5">
            <a:alphaModFix/>
          </a:blip>
          <a:srcRect b="0" l="17684" r="17629" t="0"/>
          <a:stretch/>
        </p:blipFill>
        <p:spPr>
          <a:xfrm>
            <a:off x="2590283" y="5700514"/>
            <a:ext cx="740407" cy="614309"/>
          </a:xfrm>
          <a:prstGeom prst="rect">
            <a:avLst/>
          </a:prstGeom>
          <a:noFill/>
          <a:ln>
            <a:noFill/>
          </a:ln>
        </p:spPr>
      </p:pic>
      <p:pic>
        <p:nvPicPr>
          <p:cNvPr id="151" name="Google Shape;151;p17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2083579" y="5265437"/>
            <a:ext cx="1753817" cy="358558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Fca Chrysler Logo (PSD) | Official PSDs" id="152" name="Google Shape;152;p17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2417742" y="2071077"/>
            <a:ext cx="1093691" cy="379547"/>
          </a:xfrm>
          <a:prstGeom prst="rect">
            <a:avLst/>
          </a:prstGeom>
          <a:noFill/>
          <a:ln>
            <a:noFill/>
          </a:ln>
        </p:spPr>
      </p:pic>
      <p:pic>
        <p:nvPicPr>
          <p:cNvPr id="153" name="Google Shape;153;p17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2530740" y="4093910"/>
            <a:ext cx="738102" cy="446176"/>
          </a:xfrm>
          <a:prstGeom prst="rect">
            <a:avLst/>
          </a:prstGeom>
          <a:noFill/>
          <a:ln>
            <a:noFill/>
          </a:ln>
        </p:spPr>
      </p:pic>
      <p:pic>
        <p:nvPicPr>
          <p:cNvPr id="154" name="Google Shape;154;p17"/>
          <p:cNvPicPr preferRelativeResize="0"/>
          <p:nvPr/>
        </p:nvPicPr>
        <p:blipFill rotWithShape="1">
          <a:blip r:embed="rId9">
            <a:alphaModFix/>
          </a:blip>
          <a:srcRect b="0" l="0" r="0" t="0"/>
          <a:stretch/>
        </p:blipFill>
        <p:spPr>
          <a:xfrm>
            <a:off x="9276858" y="2464950"/>
            <a:ext cx="1336204" cy="371354"/>
          </a:xfrm>
          <a:prstGeom prst="rect">
            <a:avLst/>
          </a:prstGeom>
          <a:noFill/>
          <a:ln>
            <a:noFill/>
          </a:ln>
        </p:spPr>
      </p:pic>
      <p:pic>
        <p:nvPicPr>
          <p:cNvPr id="155" name="Google Shape;155;p17"/>
          <p:cNvPicPr preferRelativeResize="0"/>
          <p:nvPr/>
        </p:nvPicPr>
        <p:blipFill rotWithShape="1">
          <a:blip r:embed="rId10">
            <a:alphaModFix/>
          </a:blip>
          <a:srcRect b="0" l="0" r="0" t="0"/>
          <a:stretch/>
        </p:blipFill>
        <p:spPr>
          <a:xfrm>
            <a:off x="9424853" y="4115789"/>
            <a:ext cx="1296252" cy="566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6" name="Google Shape;156;p17"/>
          <p:cNvPicPr preferRelativeResize="0"/>
          <p:nvPr/>
        </p:nvPicPr>
        <p:blipFill rotWithShape="1">
          <a:blip r:embed="rId11">
            <a:alphaModFix/>
          </a:blip>
          <a:srcRect b="0" l="0" r="0" t="0"/>
          <a:stretch/>
        </p:blipFill>
        <p:spPr>
          <a:xfrm>
            <a:off x="4581105" y="2129705"/>
            <a:ext cx="1396355" cy="40303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Neogy" id="157" name="Google Shape;157;p17"/>
          <p:cNvPicPr preferRelativeResize="0"/>
          <p:nvPr/>
        </p:nvPicPr>
        <p:blipFill rotWithShape="1">
          <a:blip r:embed="rId12">
            <a:alphaModFix/>
          </a:blip>
          <a:srcRect b="0" l="0" r="0" t="0"/>
          <a:stretch/>
        </p:blipFill>
        <p:spPr>
          <a:xfrm>
            <a:off x="4362521" y="3206418"/>
            <a:ext cx="2027961" cy="236596"/>
          </a:xfrm>
          <a:prstGeom prst="rect">
            <a:avLst/>
          </a:prstGeom>
          <a:noFill/>
          <a:ln>
            <a:noFill/>
          </a:ln>
        </p:spPr>
      </p:pic>
      <p:pic>
        <p:nvPicPr>
          <p:cNvPr id="158" name="Google Shape;158;p17"/>
          <p:cNvPicPr preferRelativeResize="0"/>
          <p:nvPr/>
        </p:nvPicPr>
        <p:blipFill rotWithShape="1">
          <a:blip r:embed="rId13">
            <a:alphaModFix/>
          </a:blip>
          <a:srcRect b="0" l="0" r="0" t="0"/>
          <a:stretch/>
        </p:blipFill>
        <p:spPr>
          <a:xfrm>
            <a:off x="9559820" y="3384213"/>
            <a:ext cx="845085" cy="542608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https://lh5.googleusercontent.com/nSjtBWm6jfX65FO8m097GShCt3-Diy0ADJhLWq4E4_eLGHxnikzxsqbYsF2yF8QS_kHSZNhI_Fa5JMnFG0SyMIf4jlzk4sOt7jJTuEMW__7edIBmiPw9s27sNckqc9TaYgiMkHQ6Uik" id="159" name="Google Shape;159;p17"/>
          <p:cNvPicPr preferRelativeResize="0"/>
          <p:nvPr/>
        </p:nvPicPr>
        <p:blipFill rotWithShape="1">
          <a:blip r:embed="rId14">
            <a:alphaModFix/>
          </a:blip>
          <a:srcRect b="0" l="0" r="0" t="0"/>
          <a:stretch/>
        </p:blipFill>
        <p:spPr>
          <a:xfrm>
            <a:off x="9714348" y="4678699"/>
            <a:ext cx="684330" cy="7134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60" name="Google Shape;160;p17"/>
          <p:cNvPicPr preferRelativeResize="0"/>
          <p:nvPr/>
        </p:nvPicPr>
        <p:blipFill rotWithShape="1">
          <a:blip r:embed="rId15">
            <a:alphaModFix/>
          </a:blip>
          <a:srcRect b="0" l="0" r="0" t="0"/>
          <a:stretch/>
        </p:blipFill>
        <p:spPr>
          <a:xfrm>
            <a:off x="9120626" y="5985675"/>
            <a:ext cx="1871774" cy="407258"/>
          </a:xfrm>
          <a:prstGeom prst="rect">
            <a:avLst/>
          </a:prstGeom>
          <a:noFill/>
          <a:ln>
            <a:noFill/>
          </a:ln>
        </p:spPr>
      </p:pic>
      <p:pic>
        <p:nvPicPr>
          <p:cNvPr id="161" name="Google Shape;161;p17"/>
          <p:cNvPicPr preferRelativeResize="0"/>
          <p:nvPr/>
        </p:nvPicPr>
        <p:blipFill rotWithShape="1">
          <a:blip r:embed="rId16">
            <a:alphaModFix/>
          </a:blip>
          <a:srcRect b="0" l="0" r="0" t="0"/>
          <a:stretch/>
        </p:blipFill>
        <p:spPr>
          <a:xfrm>
            <a:off x="7094240" y="2105902"/>
            <a:ext cx="1065381" cy="45371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2" name="Google Shape;162;p17"/>
          <p:cNvPicPr preferRelativeResize="0"/>
          <p:nvPr/>
        </p:nvPicPr>
        <p:blipFill rotWithShape="1">
          <a:blip r:embed="rId17">
            <a:alphaModFix/>
          </a:blip>
          <a:srcRect b="0" l="0" r="0" t="0"/>
          <a:stretch/>
        </p:blipFill>
        <p:spPr>
          <a:xfrm>
            <a:off x="7121989" y="3022374"/>
            <a:ext cx="1055458" cy="501628"/>
          </a:xfrm>
          <a:prstGeom prst="rect">
            <a:avLst/>
          </a:prstGeom>
          <a:noFill/>
          <a:ln>
            <a:noFill/>
          </a:ln>
        </p:spPr>
      </p:pic>
      <p:pic>
        <p:nvPicPr>
          <p:cNvPr id="163" name="Google Shape;163;p17"/>
          <p:cNvPicPr preferRelativeResize="0"/>
          <p:nvPr/>
        </p:nvPicPr>
        <p:blipFill rotWithShape="1">
          <a:blip r:embed="rId18">
            <a:alphaModFix/>
          </a:blip>
          <a:srcRect b="0" l="0" r="0" t="0"/>
          <a:stretch/>
        </p:blipFill>
        <p:spPr>
          <a:xfrm>
            <a:off x="7112101" y="4026588"/>
            <a:ext cx="1081273" cy="543692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File:Logo Gewiss.png - Wikipedia" id="164" name="Google Shape;164;p17"/>
          <p:cNvPicPr preferRelativeResize="0"/>
          <p:nvPr/>
        </p:nvPicPr>
        <p:blipFill rotWithShape="1">
          <a:blip r:embed="rId19">
            <a:alphaModFix/>
          </a:blip>
          <a:srcRect b="0" l="0" r="0" t="0"/>
          <a:stretch/>
        </p:blipFill>
        <p:spPr>
          <a:xfrm>
            <a:off x="7015902" y="5018271"/>
            <a:ext cx="1246920" cy="203589"/>
          </a:xfrm>
          <a:prstGeom prst="rect">
            <a:avLst/>
          </a:prstGeom>
          <a:noFill/>
          <a:ln>
            <a:noFill/>
          </a:ln>
        </p:spPr>
      </p:pic>
      <p:pic>
        <p:nvPicPr>
          <p:cNvPr id="165" name="Google Shape;165;p17"/>
          <p:cNvPicPr preferRelativeResize="0"/>
          <p:nvPr/>
        </p:nvPicPr>
        <p:blipFill rotWithShape="1">
          <a:blip r:embed="rId20">
            <a:alphaModFix/>
          </a:blip>
          <a:srcRect b="0" l="0" r="0" t="0"/>
          <a:stretch/>
        </p:blipFill>
        <p:spPr>
          <a:xfrm>
            <a:off x="9416311" y="2960562"/>
            <a:ext cx="1180338" cy="37179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6" name="Google Shape;166;p17"/>
          <p:cNvPicPr preferRelativeResize="0"/>
          <p:nvPr/>
        </p:nvPicPr>
        <p:blipFill rotWithShape="1">
          <a:blip r:embed="rId21">
            <a:alphaModFix/>
          </a:blip>
          <a:srcRect b="0" l="0" r="0" t="0"/>
          <a:stretch/>
        </p:blipFill>
        <p:spPr>
          <a:xfrm>
            <a:off x="9187955" y="1973277"/>
            <a:ext cx="1514011" cy="408798"/>
          </a:xfrm>
          <a:prstGeom prst="rect">
            <a:avLst/>
          </a:prstGeom>
          <a:noFill/>
          <a:ln>
            <a:noFill/>
          </a:ln>
        </p:spPr>
      </p:pic>
      <p:sp>
        <p:nvSpPr>
          <p:cNvPr id="167" name="Google Shape;167;p17"/>
          <p:cNvSpPr txBox="1"/>
          <p:nvPr>
            <p:ph idx="12" type="sldNum"/>
          </p:nvPr>
        </p:nvSpPr>
        <p:spPr>
          <a:xfrm>
            <a:off x="10692126" y="6356350"/>
            <a:ext cx="661673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it-IT"/>
              <a:t>‹#›</a:t>
            </a:fld>
            <a:endParaRPr/>
          </a:p>
        </p:txBody>
      </p:sp>
      <p:pic>
        <p:nvPicPr>
          <p:cNvPr descr="Risultato immagini per LOGO RENAULT" id="168" name="Google Shape;168;p17"/>
          <p:cNvPicPr preferRelativeResize="0"/>
          <p:nvPr/>
        </p:nvPicPr>
        <p:blipFill rotWithShape="1">
          <a:blip r:embed="rId22">
            <a:alphaModFix/>
          </a:blip>
          <a:srcRect b="0" l="0" r="0" t="0"/>
          <a:stretch/>
        </p:blipFill>
        <p:spPr>
          <a:xfrm>
            <a:off x="2409328" y="4540517"/>
            <a:ext cx="1019551" cy="679701"/>
          </a:xfrm>
          <a:prstGeom prst="rect">
            <a:avLst/>
          </a:prstGeom>
          <a:noFill/>
          <a:ln>
            <a:noFill/>
          </a:ln>
        </p:spPr>
      </p:pic>
      <p:pic>
        <p:nvPicPr>
          <p:cNvPr id="169" name="Google Shape;169;p17"/>
          <p:cNvPicPr preferRelativeResize="0"/>
          <p:nvPr/>
        </p:nvPicPr>
        <p:blipFill rotWithShape="1">
          <a:blip r:embed="rId23">
            <a:alphaModFix/>
          </a:blip>
          <a:srcRect b="0" l="0" r="0" t="0"/>
          <a:stretch/>
        </p:blipFill>
        <p:spPr>
          <a:xfrm>
            <a:off x="4600835" y="4238211"/>
            <a:ext cx="1588624" cy="422326"/>
          </a:xfrm>
          <a:prstGeom prst="rect">
            <a:avLst/>
          </a:prstGeom>
          <a:noFill/>
          <a:ln>
            <a:noFill/>
          </a:ln>
        </p:spPr>
      </p:pic>
      <p:pic>
        <p:nvPicPr>
          <p:cNvPr id="170" name="Google Shape;170;p17"/>
          <p:cNvPicPr preferRelativeResize="0"/>
          <p:nvPr/>
        </p:nvPicPr>
        <p:blipFill rotWithShape="1">
          <a:blip r:embed="rId24">
            <a:alphaModFix/>
          </a:blip>
          <a:srcRect b="0" l="0" r="0" t="0"/>
          <a:stretch/>
        </p:blipFill>
        <p:spPr>
          <a:xfrm>
            <a:off x="11765012" y="14363020"/>
            <a:ext cx="157347" cy="50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71" name="Google Shape;171;p17"/>
          <p:cNvPicPr preferRelativeResize="0"/>
          <p:nvPr/>
        </p:nvPicPr>
        <p:blipFill rotWithShape="1">
          <a:blip r:embed="rId25">
            <a:alphaModFix/>
          </a:blip>
          <a:srcRect b="0" l="0" r="0" t="0"/>
          <a:stretch/>
        </p:blipFill>
        <p:spPr>
          <a:xfrm>
            <a:off x="4610687" y="4873831"/>
            <a:ext cx="1451240" cy="303415"/>
          </a:xfrm>
          <a:prstGeom prst="rect">
            <a:avLst/>
          </a:prstGeom>
          <a:noFill/>
          <a:ln>
            <a:noFill/>
          </a:ln>
        </p:spPr>
      </p:pic>
      <p:pic>
        <p:nvPicPr>
          <p:cNvPr id="172" name="Google Shape;172;p17"/>
          <p:cNvPicPr preferRelativeResize="0"/>
          <p:nvPr/>
        </p:nvPicPr>
        <p:blipFill rotWithShape="1">
          <a:blip r:embed="rId26">
            <a:alphaModFix/>
          </a:blip>
          <a:srcRect b="0" l="0" r="0" t="0"/>
          <a:stretch/>
        </p:blipFill>
        <p:spPr>
          <a:xfrm>
            <a:off x="2358167" y="2592280"/>
            <a:ext cx="1061077" cy="594604"/>
          </a:xfrm>
          <a:prstGeom prst="rect">
            <a:avLst/>
          </a:prstGeom>
          <a:noFill/>
          <a:ln>
            <a:noFill/>
          </a:ln>
        </p:spPr>
      </p:pic>
      <p:pic>
        <p:nvPicPr>
          <p:cNvPr id="173" name="Google Shape;173;p17"/>
          <p:cNvPicPr preferRelativeResize="0"/>
          <p:nvPr/>
        </p:nvPicPr>
        <p:blipFill rotWithShape="1">
          <a:blip r:embed="rId27">
            <a:alphaModFix/>
          </a:blip>
          <a:srcRect b="0" l="0" r="0" t="0"/>
          <a:stretch/>
        </p:blipFill>
        <p:spPr>
          <a:xfrm>
            <a:off x="2046646" y="3380105"/>
            <a:ext cx="1657051" cy="457737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Risultato immagini per DUCATI ENERGIA LOGO" id="174" name="Google Shape;174;p17"/>
          <p:cNvPicPr preferRelativeResize="0"/>
          <p:nvPr/>
        </p:nvPicPr>
        <p:blipFill rotWithShape="1">
          <a:blip r:embed="rId28">
            <a:alphaModFix/>
          </a:blip>
          <a:srcRect b="0" l="0" r="0" t="0"/>
          <a:stretch/>
        </p:blipFill>
        <p:spPr>
          <a:xfrm>
            <a:off x="6911844" y="4554518"/>
            <a:ext cx="1532860" cy="281077"/>
          </a:xfrm>
          <a:prstGeom prst="rect">
            <a:avLst/>
          </a:prstGeom>
          <a:noFill/>
          <a:ln>
            <a:noFill/>
          </a:ln>
        </p:spPr>
      </p:pic>
      <p:pic>
        <p:nvPicPr>
          <p:cNvPr id="175" name="Google Shape;175;p17"/>
          <p:cNvPicPr preferRelativeResize="0"/>
          <p:nvPr/>
        </p:nvPicPr>
        <p:blipFill rotWithShape="1">
          <a:blip r:embed="rId29">
            <a:alphaModFix/>
          </a:blip>
          <a:srcRect b="0" l="0" r="0" t="0"/>
          <a:stretch/>
        </p:blipFill>
        <p:spPr>
          <a:xfrm>
            <a:off x="7215836" y="5907445"/>
            <a:ext cx="821230" cy="580336"/>
          </a:xfrm>
          <a:prstGeom prst="rect">
            <a:avLst/>
          </a:prstGeom>
          <a:noFill/>
          <a:ln>
            <a:noFill/>
          </a:ln>
        </p:spPr>
      </p:pic>
      <p:pic>
        <p:nvPicPr>
          <p:cNvPr id="176" name="Google Shape;176;p17"/>
          <p:cNvPicPr preferRelativeResize="0"/>
          <p:nvPr/>
        </p:nvPicPr>
        <p:blipFill rotWithShape="1">
          <a:blip r:embed="rId30">
            <a:alphaModFix/>
          </a:blip>
          <a:srcRect b="0" l="0" r="0" t="0"/>
          <a:stretch/>
        </p:blipFill>
        <p:spPr>
          <a:xfrm>
            <a:off x="6947779" y="5487371"/>
            <a:ext cx="1400528" cy="293797"/>
          </a:xfrm>
          <a:prstGeom prst="rect">
            <a:avLst/>
          </a:prstGeom>
          <a:noFill/>
          <a:ln>
            <a:noFill/>
          </a:ln>
        </p:spPr>
      </p:pic>
      <p:pic>
        <p:nvPicPr>
          <p:cNvPr id="177" name="Google Shape;177;p17"/>
          <p:cNvPicPr preferRelativeResize="0"/>
          <p:nvPr/>
        </p:nvPicPr>
        <p:blipFill rotWithShape="1">
          <a:blip r:embed="rId31">
            <a:alphaModFix/>
          </a:blip>
          <a:srcRect b="0" l="0" r="0" t="0"/>
          <a:stretch/>
        </p:blipFill>
        <p:spPr>
          <a:xfrm>
            <a:off x="9335836" y="5403468"/>
            <a:ext cx="1474285" cy="42984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78" name="Google Shape;178;p17"/>
          <p:cNvCxnSpPr/>
          <p:nvPr/>
        </p:nvCxnSpPr>
        <p:spPr>
          <a:xfrm flipH="1" rot="10800000">
            <a:off x="234477" y="4010365"/>
            <a:ext cx="11148425" cy="16223"/>
          </a:xfrm>
          <a:prstGeom prst="straightConnector1">
            <a:avLst/>
          </a:prstGeom>
          <a:noFill/>
          <a:ln cap="flat" cmpd="sng" w="19050">
            <a:solidFill>
              <a:srgbClr val="5597D3"/>
            </a:solidFill>
            <a:prstDash val="dash"/>
            <a:round/>
            <a:headEnd len="sm" w="sm" type="none"/>
            <a:tailEnd len="sm" w="sm" type="none"/>
          </a:ln>
        </p:spPr>
      </p:cxnSp>
      <p:sp>
        <p:nvSpPr>
          <p:cNvPr id="179" name="Google Shape;179;p17"/>
          <p:cNvSpPr/>
          <p:nvPr/>
        </p:nvSpPr>
        <p:spPr>
          <a:xfrm>
            <a:off x="234477" y="2650627"/>
            <a:ext cx="1503938" cy="33855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it-IT" sz="1600" u="none" cap="none" strike="noStrike">
                <a:solidFill>
                  <a:srgbClr val="036FB8"/>
                </a:solidFill>
                <a:latin typeface="Calibri"/>
                <a:ea typeface="Calibri"/>
                <a:cs typeface="Calibri"/>
                <a:sym typeface="Calibri"/>
              </a:rPr>
              <a:t>Soci Sostenitori</a:t>
            </a:r>
            <a:endParaRPr/>
          </a:p>
        </p:txBody>
      </p:sp>
      <p:sp>
        <p:nvSpPr>
          <p:cNvPr id="180" name="Google Shape;180;p17"/>
          <p:cNvSpPr/>
          <p:nvPr/>
        </p:nvSpPr>
        <p:spPr>
          <a:xfrm>
            <a:off x="364943" y="5168243"/>
            <a:ext cx="1284326" cy="33855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it-IT" sz="1600" u="none" cap="none" strike="noStrike">
                <a:solidFill>
                  <a:srgbClr val="036FB8"/>
                </a:solidFill>
                <a:latin typeface="Calibri"/>
                <a:ea typeface="Calibri"/>
                <a:cs typeface="Calibri"/>
                <a:sym typeface="Calibri"/>
              </a:rPr>
              <a:t>Soci Ordinari</a:t>
            </a:r>
            <a:endParaRPr b="1" i="1" sz="1600" u="none" cap="none" strike="noStrike">
              <a:solidFill>
                <a:srgbClr val="036FB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81" name="Google Shape;181;p17"/>
          <p:cNvPicPr preferRelativeResize="0"/>
          <p:nvPr/>
        </p:nvPicPr>
        <p:blipFill rotWithShape="1">
          <a:blip r:embed="rId32">
            <a:alphaModFix/>
          </a:blip>
          <a:srcRect b="0" l="0" r="0" t="0"/>
          <a:stretch/>
        </p:blipFill>
        <p:spPr>
          <a:xfrm>
            <a:off x="4515601" y="5625451"/>
            <a:ext cx="1476616" cy="79772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86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7" name="Google Shape;187;p1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39567" y="321746"/>
            <a:ext cx="211222" cy="504344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88" name="Google Shape;188;p18"/>
          <p:cNvCxnSpPr/>
          <p:nvPr/>
        </p:nvCxnSpPr>
        <p:spPr>
          <a:xfrm>
            <a:off x="778987" y="349316"/>
            <a:ext cx="0" cy="431349"/>
          </a:xfrm>
          <a:prstGeom prst="straightConnector1">
            <a:avLst/>
          </a:prstGeom>
          <a:noFill/>
          <a:ln cap="flat" cmpd="sng" w="12700">
            <a:solidFill>
              <a:schemeClr val="accent1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189" name="Google Shape;189;p18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it-IT"/>
              <a:t>‹#›</a:t>
            </a:fld>
            <a:endParaRPr/>
          </a:p>
        </p:txBody>
      </p:sp>
      <p:sp>
        <p:nvSpPr>
          <p:cNvPr id="190" name="Google Shape;190;p18"/>
          <p:cNvSpPr txBox="1"/>
          <p:nvPr/>
        </p:nvSpPr>
        <p:spPr>
          <a:xfrm>
            <a:off x="809442" y="262011"/>
            <a:ext cx="8736340" cy="101562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b="1" i="0" lang="it-IT" sz="3200" u="none" cap="none" strike="noStrike">
                <a:solidFill>
                  <a:srgbClr val="036FB8"/>
                </a:solidFill>
                <a:latin typeface="Calibri"/>
                <a:ea typeface="Calibri"/>
                <a:cs typeface="Calibri"/>
                <a:sym typeface="Calibri"/>
              </a:rPr>
              <a:t>L’ecosistema dei partner di MOTUS-E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b="1" i="0" lang="it-IT" sz="2800" u="none" cap="none" strike="noStrike">
                <a:solidFill>
                  <a:srgbClr val="036FB8"/>
                </a:solidFill>
                <a:latin typeface="Calibri"/>
                <a:ea typeface="Calibri"/>
                <a:cs typeface="Calibri"/>
                <a:sym typeface="Calibri"/>
              </a:rPr>
              <a:t>Università, ricerca, media, ambiente, consumatori</a:t>
            </a:r>
            <a:endParaRPr/>
          </a:p>
        </p:txBody>
      </p:sp>
      <p:pic>
        <p:nvPicPr>
          <p:cNvPr descr="Risultato immagini per andiamo elettrico" id="191" name="Google Shape;191;p1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301216" y="1751995"/>
            <a:ext cx="1271442" cy="542482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Risultato immagini per tesla club italy" id="192" name="Google Shape;192;p18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7255085" y="4073689"/>
            <a:ext cx="1634295" cy="658844"/>
          </a:xfrm>
          <a:prstGeom prst="rect">
            <a:avLst/>
          </a:prstGeom>
          <a:noFill/>
          <a:ln>
            <a:noFill/>
          </a:ln>
        </p:spPr>
      </p:pic>
      <p:pic>
        <p:nvPicPr>
          <p:cNvPr id="193" name="Google Shape;193;p18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29496" y="5523136"/>
            <a:ext cx="1298900" cy="637642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DICONSUM Logo" id="194" name="Google Shape;194;p18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127273" y="1648733"/>
            <a:ext cx="962961" cy="786419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nev Logo" id="195" name="Google Shape;195;p18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2783640" y="1647832"/>
            <a:ext cx="1640876" cy="486793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Università Commerciale Luigi Bocconi Logo" id="196" name="Google Shape;196;p18"/>
          <p:cNvPicPr preferRelativeResize="0"/>
          <p:nvPr/>
        </p:nvPicPr>
        <p:blipFill rotWithShape="1">
          <a:blip r:embed="rId9">
            <a:alphaModFix/>
          </a:blip>
          <a:srcRect b="0" l="0" r="0" t="0"/>
          <a:stretch/>
        </p:blipFill>
        <p:spPr>
          <a:xfrm>
            <a:off x="4586163" y="1726341"/>
            <a:ext cx="1790402" cy="38792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CEI CIVES Logo" id="197" name="Google Shape;197;p18"/>
          <p:cNvPicPr preferRelativeResize="0"/>
          <p:nvPr/>
        </p:nvPicPr>
        <p:blipFill rotWithShape="1">
          <a:blip r:embed="rId10">
            <a:alphaModFix/>
          </a:blip>
          <a:srcRect b="0" l="0" r="0" t="0"/>
          <a:stretch/>
        </p:blipFill>
        <p:spPr>
          <a:xfrm>
            <a:off x="6618964" y="1467157"/>
            <a:ext cx="884047" cy="871142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CLASS Logo" id="198" name="Google Shape;198;p18"/>
          <p:cNvPicPr preferRelativeResize="0"/>
          <p:nvPr/>
        </p:nvPicPr>
        <p:blipFill rotWithShape="1">
          <a:blip r:embed="rId11">
            <a:alphaModFix/>
          </a:blip>
          <a:srcRect b="0" l="0" r="0" t="0"/>
          <a:stretch/>
        </p:blipFill>
        <p:spPr>
          <a:xfrm>
            <a:off x="7745410" y="1734184"/>
            <a:ext cx="1262111" cy="42491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CNR-IIA" id="199" name="Google Shape;199;p18"/>
          <p:cNvPicPr preferRelativeResize="0"/>
          <p:nvPr/>
        </p:nvPicPr>
        <p:blipFill rotWithShape="1">
          <a:blip r:embed="rId12">
            <a:alphaModFix/>
          </a:blip>
          <a:srcRect b="0" l="0" r="0" t="0"/>
          <a:stretch/>
        </p:blipFill>
        <p:spPr>
          <a:xfrm>
            <a:off x="9064599" y="1432324"/>
            <a:ext cx="1280612" cy="934847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Elettricità Futura" id="200" name="Google Shape;200;p18"/>
          <p:cNvPicPr preferRelativeResize="0"/>
          <p:nvPr/>
        </p:nvPicPr>
        <p:blipFill rotWithShape="1">
          <a:blip r:embed="rId13">
            <a:alphaModFix/>
          </a:blip>
          <a:srcRect b="0" l="0" r="0" t="0"/>
          <a:stretch/>
        </p:blipFill>
        <p:spPr>
          <a:xfrm>
            <a:off x="10371646" y="1603872"/>
            <a:ext cx="1665418" cy="632858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ENEA Logo" id="201" name="Google Shape;201;p18"/>
          <p:cNvPicPr preferRelativeResize="0"/>
          <p:nvPr/>
        </p:nvPicPr>
        <p:blipFill rotWithShape="1">
          <a:blip r:embed="rId14">
            <a:alphaModFix/>
          </a:blip>
          <a:srcRect b="0" l="0" r="0" t="0"/>
          <a:stretch/>
        </p:blipFill>
        <p:spPr>
          <a:xfrm>
            <a:off x="153707" y="2903949"/>
            <a:ext cx="1617970" cy="512358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eV-Now Logo" id="202" name="Google Shape;202;p18"/>
          <p:cNvPicPr preferRelativeResize="0"/>
          <p:nvPr/>
        </p:nvPicPr>
        <p:blipFill rotWithShape="1">
          <a:blip r:embed="rId15">
            <a:alphaModFix/>
          </a:blip>
          <a:srcRect b="0" l="0" r="0" t="0"/>
          <a:stretch/>
        </p:blipFill>
        <p:spPr>
          <a:xfrm>
            <a:off x="1630090" y="2487872"/>
            <a:ext cx="1102000" cy="1237913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Logo Fleet" id="203" name="Google Shape;203;p18"/>
          <p:cNvPicPr preferRelativeResize="0"/>
          <p:nvPr/>
        </p:nvPicPr>
        <p:blipFill rotWithShape="1">
          <a:blip r:embed="rId16">
            <a:alphaModFix/>
          </a:blip>
          <a:srcRect b="0" l="0" r="0" t="0"/>
          <a:stretch/>
        </p:blipFill>
        <p:spPr>
          <a:xfrm>
            <a:off x="2959339" y="2658262"/>
            <a:ext cx="1086133" cy="93045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https://www.motus-e.org/wp-content/uploads/2019/12/insideevs-logo-300x66.png" id="204" name="Google Shape;204;p18"/>
          <p:cNvPicPr preferRelativeResize="0"/>
          <p:nvPr/>
        </p:nvPicPr>
        <p:blipFill rotWithShape="1">
          <a:blip r:embed="rId17">
            <a:alphaModFix/>
          </a:blip>
          <a:srcRect b="0" l="0" r="0" t="0"/>
          <a:stretch/>
        </p:blipFill>
        <p:spPr>
          <a:xfrm>
            <a:off x="4247540" y="2885826"/>
            <a:ext cx="1952049" cy="42945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Kyoto Club Logo" id="205" name="Google Shape;205;p18"/>
          <p:cNvPicPr preferRelativeResize="0"/>
          <p:nvPr/>
        </p:nvPicPr>
        <p:blipFill rotWithShape="1">
          <a:blip r:embed="rId18">
            <a:alphaModFix/>
          </a:blip>
          <a:srcRect b="0" l="0" r="0" t="0"/>
          <a:stretch/>
        </p:blipFill>
        <p:spPr>
          <a:xfrm>
            <a:off x="6308208" y="2643514"/>
            <a:ext cx="1223546" cy="83609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Legambiente Logo" id="206" name="Google Shape;206;p18"/>
          <p:cNvPicPr preferRelativeResize="0"/>
          <p:nvPr/>
        </p:nvPicPr>
        <p:blipFill rotWithShape="1">
          <a:blip r:embed="rId19">
            <a:alphaModFix/>
          </a:blip>
          <a:srcRect b="0" l="0" r="0" t="0"/>
          <a:stretch/>
        </p:blipFill>
        <p:spPr>
          <a:xfrm>
            <a:off x="7688528" y="2640742"/>
            <a:ext cx="1407327" cy="79279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LUISS Logo" id="207" name="Google Shape;207;p18"/>
          <p:cNvPicPr preferRelativeResize="0"/>
          <p:nvPr/>
        </p:nvPicPr>
        <p:blipFill rotWithShape="1">
          <a:blip r:embed="rId20">
            <a:alphaModFix/>
          </a:blip>
          <a:srcRect b="0" l="0" r="0" t="0"/>
          <a:stretch/>
        </p:blipFill>
        <p:spPr>
          <a:xfrm>
            <a:off x="9228588" y="2856330"/>
            <a:ext cx="1622425" cy="36775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Politecnico di Milano Logo" id="208" name="Google Shape;208;p18"/>
          <p:cNvPicPr preferRelativeResize="0"/>
          <p:nvPr/>
        </p:nvPicPr>
        <p:blipFill rotWithShape="1">
          <a:blip r:embed="rId21">
            <a:alphaModFix/>
          </a:blip>
          <a:srcRect b="0" l="0" r="0" t="0"/>
          <a:stretch/>
        </p:blipFill>
        <p:spPr>
          <a:xfrm>
            <a:off x="10904918" y="2627070"/>
            <a:ext cx="1198594" cy="878969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Politecnico di Torino Logo" id="209" name="Google Shape;209;p18"/>
          <p:cNvPicPr preferRelativeResize="0"/>
          <p:nvPr/>
        </p:nvPicPr>
        <p:blipFill rotWithShape="1">
          <a:blip r:embed="rId22">
            <a:alphaModFix/>
          </a:blip>
          <a:srcRect b="0" l="0" r="0" t="0"/>
          <a:stretch/>
        </p:blipFill>
        <p:spPr>
          <a:xfrm>
            <a:off x="0" y="3988963"/>
            <a:ext cx="1361932" cy="99421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Ricerca sul Sistema Energetico" id="210" name="Google Shape;210;p18"/>
          <p:cNvPicPr preferRelativeResize="0"/>
          <p:nvPr/>
        </p:nvPicPr>
        <p:blipFill rotWithShape="1">
          <a:blip r:embed="rId23">
            <a:alphaModFix/>
          </a:blip>
          <a:srcRect b="0" l="0" r="0" t="0"/>
          <a:stretch/>
        </p:blipFill>
        <p:spPr>
          <a:xfrm>
            <a:off x="1370828" y="4173964"/>
            <a:ext cx="1184284" cy="546593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Rome Business School Logo" id="211" name="Google Shape;211;p18"/>
          <p:cNvPicPr preferRelativeResize="0"/>
          <p:nvPr/>
        </p:nvPicPr>
        <p:blipFill rotWithShape="1">
          <a:blip r:embed="rId24">
            <a:alphaModFix/>
          </a:blip>
          <a:srcRect b="0" l="0" r="0" t="0"/>
          <a:stretch/>
        </p:blipFill>
        <p:spPr>
          <a:xfrm>
            <a:off x="2797108" y="3938435"/>
            <a:ext cx="1002122" cy="1002122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stituto Istruzione Superiore G.Vallauri Fossano" id="212" name="Google Shape;212;p18"/>
          <p:cNvPicPr preferRelativeResize="0"/>
          <p:nvPr/>
        </p:nvPicPr>
        <p:blipFill rotWithShape="1">
          <a:blip r:embed="rId25">
            <a:alphaModFix/>
          </a:blip>
          <a:srcRect b="0" l="0" r="0" t="0"/>
          <a:stretch/>
        </p:blipFill>
        <p:spPr>
          <a:xfrm>
            <a:off x="4116565" y="4020571"/>
            <a:ext cx="898778" cy="871542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Sapienza Università di Roma Logo" id="213" name="Google Shape;213;p18"/>
          <p:cNvPicPr preferRelativeResize="0"/>
          <p:nvPr/>
        </p:nvPicPr>
        <p:blipFill rotWithShape="1">
          <a:blip r:embed="rId26">
            <a:alphaModFix/>
          </a:blip>
          <a:srcRect b="0" l="0" r="0" t="0"/>
          <a:stretch/>
        </p:blipFill>
        <p:spPr>
          <a:xfrm>
            <a:off x="5293400" y="4125516"/>
            <a:ext cx="1833402" cy="65391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Transport-Environment Logo" id="214" name="Google Shape;214;p18"/>
          <p:cNvPicPr preferRelativeResize="0"/>
          <p:nvPr/>
        </p:nvPicPr>
        <p:blipFill rotWithShape="1">
          <a:blip r:embed="rId27">
            <a:alphaModFix/>
          </a:blip>
          <a:srcRect b="0" l="0" r="0" t="0"/>
          <a:stretch/>
        </p:blipFill>
        <p:spPr>
          <a:xfrm>
            <a:off x="10041935" y="4155419"/>
            <a:ext cx="2100388" cy="518097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Tesla Logo" id="215" name="Google Shape;215;p18"/>
          <p:cNvPicPr preferRelativeResize="0"/>
          <p:nvPr/>
        </p:nvPicPr>
        <p:blipFill rotWithShape="1">
          <a:blip r:embed="rId28">
            <a:alphaModFix/>
          </a:blip>
          <a:srcRect b="0" l="0" r="0" t="0"/>
          <a:stretch/>
        </p:blipFill>
        <p:spPr>
          <a:xfrm>
            <a:off x="8870178" y="3847192"/>
            <a:ext cx="1134552" cy="1134552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Università degli Studi Roma TRE" id="216" name="Google Shape;216;p18"/>
          <p:cNvPicPr preferRelativeResize="0"/>
          <p:nvPr/>
        </p:nvPicPr>
        <p:blipFill rotWithShape="1">
          <a:blip r:embed="rId29">
            <a:alphaModFix/>
          </a:blip>
          <a:srcRect b="0" l="0" r="0" t="0"/>
          <a:stretch/>
        </p:blipFill>
        <p:spPr>
          <a:xfrm>
            <a:off x="1440277" y="5456661"/>
            <a:ext cx="1401075" cy="770592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Università della Calabria" id="217" name="Google Shape;217;p18"/>
          <p:cNvPicPr preferRelativeResize="0"/>
          <p:nvPr/>
        </p:nvPicPr>
        <p:blipFill rotWithShape="1">
          <a:blip r:embed="rId30">
            <a:alphaModFix/>
          </a:blip>
          <a:srcRect b="0" l="0" r="0" t="0"/>
          <a:stretch/>
        </p:blipFill>
        <p:spPr>
          <a:xfrm>
            <a:off x="2886036" y="5278185"/>
            <a:ext cx="1664561" cy="1109708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Università di Genova Logo" id="218" name="Google Shape;218;p18"/>
          <p:cNvPicPr preferRelativeResize="0"/>
          <p:nvPr/>
        </p:nvPicPr>
        <p:blipFill rotWithShape="1">
          <a:blip r:embed="rId31">
            <a:alphaModFix/>
          </a:blip>
          <a:srcRect b="0" l="0" r="0" t="0"/>
          <a:stretch/>
        </p:blipFill>
        <p:spPr>
          <a:xfrm>
            <a:off x="4399629" y="5222744"/>
            <a:ext cx="1736357" cy="1059179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Unime Logo" id="219" name="Google Shape;219;p18"/>
          <p:cNvPicPr preferRelativeResize="0"/>
          <p:nvPr/>
        </p:nvPicPr>
        <p:blipFill rotWithShape="1">
          <a:blip r:embed="rId32">
            <a:alphaModFix/>
          </a:blip>
          <a:srcRect b="0" l="0" r="0" t="0"/>
          <a:stretch/>
        </p:blipFill>
        <p:spPr>
          <a:xfrm>
            <a:off x="7614228" y="5246738"/>
            <a:ext cx="1004495" cy="1011192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Unipa Logo" id="220" name="Google Shape;220;p18"/>
          <p:cNvPicPr preferRelativeResize="0"/>
          <p:nvPr/>
        </p:nvPicPr>
        <p:blipFill rotWithShape="1">
          <a:blip r:embed="rId33">
            <a:alphaModFix/>
          </a:blip>
          <a:srcRect b="0" l="0" r="0" t="0"/>
          <a:stretch/>
        </p:blipFill>
        <p:spPr>
          <a:xfrm>
            <a:off x="6190230" y="5226228"/>
            <a:ext cx="1040621" cy="1026746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Università di Parma Logo" id="221" name="Google Shape;221;p18"/>
          <p:cNvPicPr preferRelativeResize="0"/>
          <p:nvPr/>
        </p:nvPicPr>
        <p:blipFill rotWithShape="1">
          <a:blip r:embed="rId34">
            <a:alphaModFix/>
          </a:blip>
          <a:srcRect b="0" l="0" r="0" t="0"/>
          <a:stretch/>
        </p:blipFill>
        <p:spPr>
          <a:xfrm>
            <a:off x="8897627" y="5266218"/>
            <a:ext cx="1079278" cy="991983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Vai Elettrico Logo" id="222" name="Google Shape;222;p18"/>
          <p:cNvPicPr preferRelativeResize="0"/>
          <p:nvPr/>
        </p:nvPicPr>
        <p:blipFill rotWithShape="1">
          <a:blip r:embed="rId35">
            <a:alphaModFix/>
          </a:blip>
          <a:srcRect b="0" l="0" r="0" t="0"/>
          <a:stretch/>
        </p:blipFill>
        <p:spPr>
          <a:xfrm>
            <a:off x="10185137" y="5492096"/>
            <a:ext cx="1927690" cy="52047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27" name="Shape 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28" name="Google Shape;228;p19"/>
          <p:cNvCxnSpPr/>
          <p:nvPr/>
        </p:nvCxnSpPr>
        <p:spPr>
          <a:xfrm>
            <a:off x="5694474" y="2534492"/>
            <a:ext cx="449700" cy="0"/>
          </a:xfrm>
          <a:prstGeom prst="straightConnector1">
            <a:avLst/>
          </a:prstGeom>
          <a:noFill/>
          <a:ln cap="flat" cmpd="sng" w="19050">
            <a:solidFill>
              <a:srgbClr val="1DCDC3"/>
            </a:solidFill>
            <a:prstDash val="solid"/>
            <a:round/>
            <a:headEnd len="sm" w="sm" type="none"/>
            <a:tailEnd len="med" w="med" type="oval"/>
          </a:ln>
          <a:effectLst>
            <a:outerShdw blurRad="57150" rotWithShape="0" algn="bl" dir="5400000" dist="19050">
              <a:srgbClr val="000000">
                <a:alpha val="49803"/>
              </a:srgbClr>
            </a:outerShdw>
          </a:effectLst>
        </p:spPr>
      </p:cxnSp>
      <p:pic>
        <p:nvPicPr>
          <p:cNvPr id="229" name="Google Shape;229;p1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39567" y="321746"/>
            <a:ext cx="211222" cy="504344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30" name="Google Shape;230;p19"/>
          <p:cNvCxnSpPr/>
          <p:nvPr/>
        </p:nvCxnSpPr>
        <p:spPr>
          <a:xfrm>
            <a:off x="778987" y="349316"/>
            <a:ext cx="0" cy="431349"/>
          </a:xfrm>
          <a:prstGeom prst="straightConnector1">
            <a:avLst/>
          </a:prstGeom>
          <a:noFill/>
          <a:ln cap="flat" cmpd="sng" w="12700">
            <a:solidFill>
              <a:schemeClr val="accent1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231" name="Google Shape;231;p19"/>
          <p:cNvSpPr txBox="1"/>
          <p:nvPr/>
        </p:nvSpPr>
        <p:spPr>
          <a:xfrm>
            <a:off x="809442" y="262011"/>
            <a:ext cx="3640183" cy="5847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b="1" i="0" lang="it-IT" sz="3200" u="none" cap="none" strike="noStrike">
                <a:solidFill>
                  <a:srgbClr val="036FB8"/>
                </a:solidFill>
                <a:latin typeface="Calibri"/>
                <a:ea typeface="Calibri"/>
                <a:cs typeface="Calibri"/>
                <a:sym typeface="Calibri"/>
              </a:rPr>
              <a:t>Cosa facciamo</a:t>
            </a:r>
            <a:endParaRPr b="1" i="0" sz="3200" u="none" cap="none" strike="noStrike">
              <a:solidFill>
                <a:srgbClr val="036FB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2" name="Google Shape;232;p19"/>
          <p:cNvSpPr txBox="1"/>
          <p:nvPr/>
        </p:nvSpPr>
        <p:spPr>
          <a:xfrm>
            <a:off x="1249432" y="1227422"/>
            <a:ext cx="2311275" cy="40006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1" i="0" lang="it-IT" sz="2000" u="none" cap="none" strike="noStrike">
                <a:solidFill>
                  <a:srgbClr val="036FB8"/>
                </a:solidFill>
                <a:latin typeface="Calibri"/>
                <a:ea typeface="Calibri"/>
                <a:cs typeface="Calibri"/>
                <a:sym typeface="Calibri"/>
              </a:rPr>
              <a:t>4 aree tematiche</a:t>
            </a:r>
            <a:endParaRPr b="1" i="0" sz="2000" u="none" cap="none" strike="noStrike">
              <a:solidFill>
                <a:srgbClr val="036FB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233" name="Google Shape;233;p19"/>
          <p:cNvCxnSpPr/>
          <p:nvPr/>
        </p:nvCxnSpPr>
        <p:spPr>
          <a:xfrm>
            <a:off x="596517" y="1701455"/>
            <a:ext cx="3420000" cy="0"/>
          </a:xfrm>
          <a:prstGeom prst="straightConnector1">
            <a:avLst/>
          </a:prstGeom>
          <a:noFill/>
          <a:ln cap="flat" cmpd="sng" w="19050">
            <a:solidFill>
              <a:schemeClr val="accent1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234" name="Google Shape;234;p19"/>
          <p:cNvSpPr txBox="1"/>
          <p:nvPr/>
        </p:nvSpPr>
        <p:spPr>
          <a:xfrm>
            <a:off x="5341875" y="1236131"/>
            <a:ext cx="1994252" cy="40011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1" i="0" lang="it-IT" sz="2000" u="none" cap="none" strike="noStrike">
                <a:solidFill>
                  <a:srgbClr val="036FB8"/>
                </a:solidFill>
                <a:latin typeface="Calibri"/>
                <a:ea typeface="Calibri"/>
                <a:cs typeface="Calibri"/>
                <a:sym typeface="Calibri"/>
              </a:rPr>
              <a:t>MOTUS-E in cifre</a:t>
            </a:r>
            <a:endParaRPr b="1" i="0" sz="2000" u="none" cap="none" strike="noStrike">
              <a:solidFill>
                <a:srgbClr val="036FB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235" name="Google Shape;235;p19"/>
          <p:cNvCxnSpPr/>
          <p:nvPr/>
        </p:nvCxnSpPr>
        <p:spPr>
          <a:xfrm>
            <a:off x="4658706" y="1710164"/>
            <a:ext cx="3420000" cy="0"/>
          </a:xfrm>
          <a:prstGeom prst="straightConnector1">
            <a:avLst/>
          </a:prstGeom>
          <a:noFill/>
          <a:ln cap="flat" cmpd="sng" w="19050">
            <a:solidFill>
              <a:schemeClr val="accent1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236" name="Google Shape;236;p19"/>
          <p:cNvSpPr txBox="1"/>
          <p:nvPr/>
        </p:nvSpPr>
        <p:spPr>
          <a:xfrm>
            <a:off x="9073557" y="1239409"/>
            <a:ext cx="1798537" cy="40011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1" i="0" lang="it-IT" sz="2000" u="none" cap="none" strike="noStrike">
                <a:solidFill>
                  <a:srgbClr val="036FB8"/>
                </a:solidFill>
                <a:latin typeface="Calibri"/>
                <a:ea typeface="Calibri"/>
                <a:cs typeface="Calibri"/>
                <a:sym typeface="Calibri"/>
              </a:rPr>
              <a:t>Partner UE</a:t>
            </a:r>
            <a:endParaRPr b="1" i="0" sz="2000" u="none" cap="none" strike="noStrike">
              <a:solidFill>
                <a:srgbClr val="036FB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237" name="Google Shape;237;p19"/>
          <p:cNvCxnSpPr/>
          <p:nvPr/>
        </p:nvCxnSpPr>
        <p:spPr>
          <a:xfrm>
            <a:off x="8496841" y="1713442"/>
            <a:ext cx="3420000" cy="0"/>
          </a:xfrm>
          <a:prstGeom prst="straightConnector1">
            <a:avLst/>
          </a:prstGeom>
          <a:noFill/>
          <a:ln cap="flat" cmpd="sng" w="19050">
            <a:solidFill>
              <a:schemeClr val="accent1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238" name="Google Shape;238;p19"/>
          <p:cNvSpPr txBox="1"/>
          <p:nvPr/>
        </p:nvSpPr>
        <p:spPr>
          <a:xfrm>
            <a:off x="28487" y="5154465"/>
            <a:ext cx="1277649" cy="33851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1" i="0" lang="it-IT" sz="1600" u="none" cap="none" strike="noStrike">
                <a:solidFill>
                  <a:srgbClr val="036FB8"/>
                </a:solidFill>
                <a:latin typeface="Calibri"/>
                <a:ea typeface="Calibri"/>
                <a:cs typeface="Calibri"/>
                <a:sym typeface="Calibri"/>
              </a:rPr>
              <a:t>Formazione</a:t>
            </a:r>
            <a:endParaRPr b="1" i="0" sz="1600" u="none" cap="none" strike="noStrike">
              <a:solidFill>
                <a:srgbClr val="036FB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9" name="Google Shape;239;p19"/>
          <p:cNvSpPr txBox="1"/>
          <p:nvPr/>
        </p:nvSpPr>
        <p:spPr>
          <a:xfrm>
            <a:off x="111116" y="2432656"/>
            <a:ext cx="1228710" cy="58473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1" i="0" lang="it-IT" sz="1600" u="none" cap="none" strike="noStrike">
                <a:solidFill>
                  <a:srgbClr val="036FB8"/>
                </a:solidFill>
                <a:latin typeface="Calibri"/>
                <a:ea typeface="Calibri"/>
                <a:cs typeface="Calibri"/>
                <a:sym typeface="Calibri"/>
              </a:rPr>
              <a:t>Tecnologia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1" i="0" lang="it-IT" sz="1600" u="none" cap="none" strike="noStrike">
                <a:solidFill>
                  <a:srgbClr val="036FB8"/>
                </a:solidFill>
                <a:latin typeface="Calibri"/>
                <a:ea typeface="Calibri"/>
                <a:cs typeface="Calibri"/>
                <a:sym typeface="Calibri"/>
              </a:rPr>
              <a:t> e Mercato</a:t>
            </a:r>
            <a:endParaRPr b="1" i="0" sz="1600" u="none" cap="none" strike="noStrike">
              <a:solidFill>
                <a:srgbClr val="036FB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0" name="Google Shape;240;p19"/>
          <p:cNvSpPr txBox="1"/>
          <p:nvPr/>
        </p:nvSpPr>
        <p:spPr>
          <a:xfrm>
            <a:off x="2953110" y="2444401"/>
            <a:ext cx="1201342" cy="58473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1" i="0" lang="it-IT" sz="1600" u="none" cap="none" strike="noStrike">
                <a:solidFill>
                  <a:srgbClr val="036FB8"/>
                </a:solidFill>
                <a:latin typeface="Calibri"/>
                <a:ea typeface="Calibri"/>
                <a:cs typeface="Calibri"/>
                <a:sym typeface="Calibri"/>
              </a:rPr>
              <a:t>Territorio 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1" i="0" lang="it-IT" sz="1600" u="none" cap="none" strike="noStrike">
                <a:solidFill>
                  <a:srgbClr val="036FB8"/>
                </a:solidFill>
                <a:latin typeface="Calibri"/>
                <a:ea typeface="Calibri"/>
                <a:cs typeface="Calibri"/>
                <a:sym typeface="Calibri"/>
              </a:rPr>
              <a:t>e Ambiente</a:t>
            </a:r>
            <a:endParaRPr b="1" i="0" sz="1600" u="none" cap="none" strike="noStrike">
              <a:solidFill>
                <a:srgbClr val="036FB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1" name="Google Shape;241;p19"/>
          <p:cNvSpPr txBox="1"/>
          <p:nvPr/>
        </p:nvSpPr>
        <p:spPr>
          <a:xfrm>
            <a:off x="2736046" y="5077547"/>
            <a:ext cx="1635471" cy="33851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1" i="0" lang="it-IT" sz="1600" u="none" cap="none" strike="noStrike">
                <a:solidFill>
                  <a:srgbClr val="036FB8"/>
                </a:solidFill>
                <a:latin typeface="Calibri"/>
                <a:ea typeface="Calibri"/>
                <a:cs typeface="Calibri"/>
                <a:sym typeface="Calibri"/>
              </a:rPr>
              <a:t>Comunicazione</a:t>
            </a:r>
            <a:endParaRPr b="1" i="0" sz="1600" u="none" cap="none" strike="noStrike">
              <a:solidFill>
                <a:srgbClr val="036FB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2" name="Google Shape;242;p19"/>
          <p:cNvSpPr txBox="1"/>
          <p:nvPr/>
        </p:nvSpPr>
        <p:spPr>
          <a:xfrm>
            <a:off x="6201365" y="2343497"/>
            <a:ext cx="1994252" cy="33855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1" i="0" lang="it-IT" sz="1600" u="none" cap="none" strike="noStrike">
                <a:solidFill>
                  <a:srgbClr val="036FB8"/>
                </a:solidFill>
                <a:latin typeface="Calibri"/>
                <a:ea typeface="Calibri"/>
                <a:cs typeface="Calibri"/>
                <a:sym typeface="Calibri"/>
              </a:rPr>
              <a:t>Anno di fondazione</a:t>
            </a:r>
            <a:endParaRPr b="1" i="0" sz="1600" u="none" cap="none" strike="noStrike">
              <a:solidFill>
                <a:srgbClr val="036FB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3" name="Google Shape;243;p19"/>
          <p:cNvSpPr txBox="1"/>
          <p:nvPr/>
        </p:nvSpPr>
        <p:spPr>
          <a:xfrm>
            <a:off x="4092539" y="3284274"/>
            <a:ext cx="2520947" cy="5847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1" i="0" lang="it-IT" sz="1600" u="none" cap="none" strike="noStrike">
                <a:solidFill>
                  <a:srgbClr val="036FB8"/>
                </a:solidFill>
                <a:latin typeface="Calibri"/>
                <a:ea typeface="Calibri"/>
                <a:cs typeface="Calibri"/>
                <a:sym typeface="Calibri"/>
              </a:rPr>
              <a:t>Budget speso in attività di ricerca e dei tavoli di lavoro</a:t>
            </a:r>
            <a:endParaRPr b="1" i="0" sz="1600" u="none" cap="none" strike="noStrike">
              <a:solidFill>
                <a:srgbClr val="036FB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4" name="Google Shape;244;p19"/>
          <p:cNvSpPr txBox="1"/>
          <p:nvPr/>
        </p:nvSpPr>
        <p:spPr>
          <a:xfrm>
            <a:off x="6276906" y="4399311"/>
            <a:ext cx="1994252" cy="33855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1" i="0" lang="it-IT" sz="1600" u="none" cap="none" strike="noStrike">
                <a:solidFill>
                  <a:srgbClr val="036FB8"/>
                </a:solidFill>
                <a:latin typeface="Calibri"/>
                <a:ea typeface="Calibri"/>
                <a:cs typeface="Calibri"/>
                <a:sym typeface="Calibri"/>
              </a:rPr>
              <a:t>Soci e Partner</a:t>
            </a:r>
            <a:endParaRPr b="1" i="0" sz="1600" u="none" cap="none" strike="noStrike">
              <a:solidFill>
                <a:srgbClr val="036FB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5" name="Google Shape;245;p19"/>
          <p:cNvSpPr txBox="1"/>
          <p:nvPr/>
        </p:nvSpPr>
        <p:spPr>
          <a:xfrm>
            <a:off x="5006522" y="5432649"/>
            <a:ext cx="1994252" cy="33855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1" i="0" lang="it-IT" sz="1600" u="none" cap="none" strike="noStrike">
                <a:solidFill>
                  <a:srgbClr val="036FB8"/>
                </a:solidFill>
                <a:latin typeface="Calibri"/>
                <a:ea typeface="Calibri"/>
                <a:cs typeface="Calibri"/>
                <a:sym typeface="Calibri"/>
              </a:rPr>
              <a:t>Tavoli di lavoro</a:t>
            </a:r>
            <a:endParaRPr b="1" i="0" sz="1600" u="none" cap="none" strike="noStrike">
              <a:solidFill>
                <a:srgbClr val="036FB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46" name="Google Shape;246;p1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8716545" y="2460296"/>
            <a:ext cx="2799621" cy="948977"/>
          </a:xfrm>
          <a:prstGeom prst="rect">
            <a:avLst/>
          </a:prstGeom>
          <a:noFill/>
          <a:ln>
            <a:noFill/>
          </a:ln>
          <a:effectLst>
            <a:outerShdw blurRad="292100" rotWithShape="0" algn="tl" dir="2700000" dist="139700">
              <a:srgbClr val="333333">
                <a:alpha val="64313"/>
              </a:srgbClr>
            </a:outerShdw>
          </a:effectLst>
        </p:spPr>
      </p:pic>
      <p:pic>
        <p:nvPicPr>
          <p:cNvPr id="247" name="Google Shape;247;p19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8845000" y="4214669"/>
            <a:ext cx="2556888" cy="1100439"/>
          </a:xfrm>
          <a:prstGeom prst="rect">
            <a:avLst/>
          </a:prstGeom>
          <a:noFill/>
          <a:ln>
            <a:noFill/>
          </a:ln>
          <a:effectLst>
            <a:outerShdw blurRad="292100" rotWithShape="0" algn="tl" dir="2700000" dist="139700">
              <a:srgbClr val="333333">
                <a:alpha val="64313"/>
              </a:srgbClr>
            </a:outerShdw>
          </a:effectLst>
        </p:spPr>
      </p:pic>
      <p:sp>
        <p:nvSpPr>
          <p:cNvPr id="248" name="Google Shape;248;p19"/>
          <p:cNvSpPr txBox="1"/>
          <p:nvPr>
            <p:ph idx="12" type="sldNum"/>
          </p:nvPr>
        </p:nvSpPr>
        <p:spPr>
          <a:xfrm>
            <a:off x="8612176" y="6379791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it-IT"/>
              <a:t>‹#›</a:t>
            </a:fld>
            <a:endParaRPr/>
          </a:p>
        </p:txBody>
      </p:sp>
      <p:pic>
        <p:nvPicPr>
          <p:cNvPr id="249" name="Google Shape;249;p19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678754" y="6028364"/>
            <a:ext cx="369875" cy="369875"/>
          </a:xfrm>
          <a:prstGeom prst="rect">
            <a:avLst/>
          </a:prstGeom>
          <a:noFill/>
          <a:ln>
            <a:noFill/>
          </a:ln>
        </p:spPr>
      </p:pic>
      <p:sp>
        <p:nvSpPr>
          <p:cNvPr id="250" name="Google Shape;250;p19"/>
          <p:cNvSpPr txBox="1"/>
          <p:nvPr/>
        </p:nvSpPr>
        <p:spPr>
          <a:xfrm>
            <a:off x="1149562" y="6040880"/>
            <a:ext cx="2160000" cy="33855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it-IT" sz="1600" u="none" cap="none" strike="noStrike">
                <a:solidFill>
                  <a:srgbClr val="036FB8"/>
                </a:solidFill>
                <a:latin typeface="Calibri"/>
                <a:ea typeface="Calibri"/>
                <a:cs typeface="Calibri"/>
                <a:sym typeface="Calibri"/>
              </a:rPr>
              <a:t>Relazioni istituzionali</a:t>
            </a:r>
            <a:endParaRPr b="1" i="0" sz="1600" u="none" cap="none" strike="noStrike">
              <a:solidFill>
                <a:srgbClr val="036FB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251" name="Google Shape;251;p19"/>
          <p:cNvCxnSpPr/>
          <p:nvPr/>
        </p:nvCxnSpPr>
        <p:spPr>
          <a:xfrm>
            <a:off x="161187" y="5921849"/>
            <a:ext cx="3571031" cy="0"/>
          </a:xfrm>
          <a:prstGeom prst="straightConnector1">
            <a:avLst/>
          </a:prstGeom>
          <a:noFill/>
          <a:ln cap="flat" cmpd="sng" w="19050">
            <a:solidFill>
              <a:schemeClr val="accent1"/>
            </a:solidFill>
            <a:prstDash val="solid"/>
            <a:miter lim="800000"/>
            <a:headEnd len="sm" w="sm" type="none"/>
            <a:tailEnd len="sm" w="sm" type="none"/>
          </a:ln>
        </p:spPr>
      </p:cxnSp>
      <p:grpSp>
        <p:nvGrpSpPr>
          <p:cNvPr id="252" name="Google Shape;252;p19"/>
          <p:cNvGrpSpPr/>
          <p:nvPr/>
        </p:nvGrpSpPr>
        <p:grpSpPr>
          <a:xfrm>
            <a:off x="4845668" y="1942414"/>
            <a:ext cx="3051030" cy="4206676"/>
            <a:chOff x="2772462" y="468450"/>
            <a:chExt cx="3051030" cy="4206676"/>
          </a:xfrm>
        </p:grpSpPr>
        <p:cxnSp>
          <p:nvCxnSpPr>
            <p:cNvPr id="253" name="Google Shape;253;p19"/>
            <p:cNvCxnSpPr/>
            <p:nvPr/>
          </p:nvCxnSpPr>
          <p:spPr>
            <a:xfrm>
              <a:off x="4492801" y="4117775"/>
              <a:ext cx="449700" cy="0"/>
            </a:xfrm>
            <a:prstGeom prst="straightConnector1">
              <a:avLst/>
            </a:prstGeom>
            <a:noFill/>
            <a:ln cap="flat" cmpd="sng" w="19050">
              <a:solidFill>
                <a:srgbClr val="1DCDC3"/>
              </a:solidFill>
              <a:prstDash val="solid"/>
              <a:round/>
              <a:headEnd len="med" w="med" type="oval"/>
              <a:tailEnd len="sm" w="sm" type="none"/>
            </a:ln>
            <a:effectLst>
              <a:outerShdw blurRad="57150" rotWithShape="0" algn="bl" dir="5400000" dist="19050">
                <a:srgbClr val="000000">
                  <a:alpha val="49803"/>
                </a:srgbClr>
              </a:outerShdw>
            </a:effectLst>
          </p:spPr>
        </p:cxnSp>
        <p:cxnSp>
          <p:nvCxnSpPr>
            <p:cNvPr id="254" name="Google Shape;254;p19"/>
            <p:cNvCxnSpPr/>
            <p:nvPr/>
          </p:nvCxnSpPr>
          <p:spPr>
            <a:xfrm>
              <a:off x="3642651" y="3087200"/>
              <a:ext cx="449700" cy="0"/>
            </a:xfrm>
            <a:prstGeom prst="straightConnector1">
              <a:avLst/>
            </a:prstGeom>
            <a:noFill/>
            <a:ln cap="flat" cmpd="sng" w="19050">
              <a:solidFill>
                <a:srgbClr val="1DCDC3"/>
              </a:solidFill>
              <a:prstDash val="solid"/>
              <a:round/>
              <a:headEnd len="sm" w="sm" type="none"/>
              <a:tailEnd len="med" w="med" type="oval"/>
            </a:ln>
            <a:effectLst>
              <a:outerShdw blurRad="57150" rotWithShape="0" algn="bl" dir="5400000" dist="19050">
                <a:srgbClr val="000000">
                  <a:alpha val="49803"/>
                </a:srgbClr>
              </a:outerShdw>
            </a:effectLst>
          </p:spPr>
        </p:cxnSp>
        <p:cxnSp>
          <p:nvCxnSpPr>
            <p:cNvPr id="255" name="Google Shape;255;p19"/>
            <p:cNvCxnSpPr/>
            <p:nvPr/>
          </p:nvCxnSpPr>
          <p:spPr>
            <a:xfrm>
              <a:off x="4492801" y="2066725"/>
              <a:ext cx="449700" cy="0"/>
            </a:xfrm>
            <a:prstGeom prst="straightConnector1">
              <a:avLst/>
            </a:prstGeom>
            <a:noFill/>
            <a:ln cap="flat" cmpd="sng" w="19050">
              <a:solidFill>
                <a:srgbClr val="1DCDC3"/>
              </a:solidFill>
              <a:prstDash val="solid"/>
              <a:round/>
              <a:headEnd len="med" w="med" type="oval"/>
              <a:tailEnd len="sm" w="sm" type="none"/>
            </a:ln>
            <a:effectLst>
              <a:outerShdw blurRad="57150" rotWithShape="0" algn="bl" dir="5400000" dist="19050">
                <a:srgbClr val="000000">
                  <a:alpha val="49803"/>
                </a:srgbClr>
              </a:outerShdw>
            </a:effectLst>
          </p:spPr>
        </p:cxnSp>
        <p:sp>
          <p:nvSpPr>
            <p:cNvPr id="256" name="Google Shape;256;p19"/>
            <p:cNvSpPr/>
            <p:nvPr/>
          </p:nvSpPr>
          <p:spPr>
            <a:xfrm>
              <a:off x="2772462" y="468450"/>
              <a:ext cx="3051030" cy="4206676"/>
            </a:xfrm>
            <a:custGeom>
              <a:rect b="b" l="l" r="r" t="t"/>
              <a:pathLst>
                <a:path extrusionOk="0" h="170328" w="123536">
                  <a:moveTo>
                    <a:pt x="23585" y="1"/>
                  </a:moveTo>
                  <a:cubicBezTo>
                    <a:pt x="10527" y="1"/>
                    <a:pt x="1" y="10552"/>
                    <a:pt x="1" y="23610"/>
                  </a:cubicBezTo>
                  <a:cubicBezTo>
                    <a:pt x="1" y="36642"/>
                    <a:pt x="10527" y="47294"/>
                    <a:pt x="23585" y="47294"/>
                  </a:cubicBezTo>
                  <a:lnTo>
                    <a:pt x="99826" y="47294"/>
                  </a:lnTo>
                  <a:cubicBezTo>
                    <a:pt x="109425" y="47294"/>
                    <a:pt x="117269" y="55038"/>
                    <a:pt x="117269" y="64637"/>
                  </a:cubicBezTo>
                  <a:cubicBezTo>
                    <a:pt x="117269" y="74237"/>
                    <a:pt x="109425" y="81981"/>
                    <a:pt x="99926" y="81981"/>
                  </a:cubicBezTo>
                  <a:lnTo>
                    <a:pt x="23585" y="81981"/>
                  </a:lnTo>
                  <a:cubicBezTo>
                    <a:pt x="10527" y="81981"/>
                    <a:pt x="1" y="92633"/>
                    <a:pt x="1" y="105690"/>
                  </a:cubicBezTo>
                  <a:cubicBezTo>
                    <a:pt x="1" y="118723"/>
                    <a:pt x="10527" y="129274"/>
                    <a:pt x="23585" y="129274"/>
                  </a:cubicBezTo>
                  <a:lnTo>
                    <a:pt x="99826" y="129274"/>
                  </a:lnTo>
                  <a:cubicBezTo>
                    <a:pt x="109425" y="129274"/>
                    <a:pt x="117269" y="137119"/>
                    <a:pt x="117269" y="146718"/>
                  </a:cubicBezTo>
                  <a:cubicBezTo>
                    <a:pt x="117269" y="156317"/>
                    <a:pt x="109425" y="164062"/>
                    <a:pt x="99926" y="164062"/>
                  </a:cubicBezTo>
                  <a:cubicBezTo>
                    <a:pt x="98146" y="164062"/>
                    <a:pt x="96793" y="165515"/>
                    <a:pt x="96793" y="167194"/>
                  </a:cubicBezTo>
                  <a:cubicBezTo>
                    <a:pt x="96793" y="168974"/>
                    <a:pt x="98146" y="170327"/>
                    <a:pt x="99926" y="170327"/>
                  </a:cubicBezTo>
                  <a:cubicBezTo>
                    <a:pt x="112883" y="170327"/>
                    <a:pt x="123535" y="159776"/>
                    <a:pt x="123535" y="146718"/>
                  </a:cubicBezTo>
                  <a:cubicBezTo>
                    <a:pt x="123535" y="133660"/>
                    <a:pt x="112883" y="123009"/>
                    <a:pt x="99826" y="123009"/>
                  </a:cubicBezTo>
                  <a:lnTo>
                    <a:pt x="23585" y="123009"/>
                  </a:lnTo>
                  <a:cubicBezTo>
                    <a:pt x="13986" y="123009"/>
                    <a:pt x="6266" y="115289"/>
                    <a:pt x="6266" y="105690"/>
                  </a:cubicBezTo>
                  <a:cubicBezTo>
                    <a:pt x="6266" y="96066"/>
                    <a:pt x="13986" y="88247"/>
                    <a:pt x="23585" y="88247"/>
                  </a:cubicBezTo>
                  <a:lnTo>
                    <a:pt x="99926" y="88247"/>
                  </a:lnTo>
                  <a:cubicBezTo>
                    <a:pt x="112883" y="88247"/>
                    <a:pt x="123535" y="77695"/>
                    <a:pt x="123535" y="64637"/>
                  </a:cubicBezTo>
                  <a:cubicBezTo>
                    <a:pt x="123535" y="51580"/>
                    <a:pt x="112883" y="41028"/>
                    <a:pt x="99826" y="41028"/>
                  </a:cubicBezTo>
                  <a:lnTo>
                    <a:pt x="23585" y="41028"/>
                  </a:lnTo>
                  <a:cubicBezTo>
                    <a:pt x="13986" y="41028"/>
                    <a:pt x="6266" y="33209"/>
                    <a:pt x="6266" y="23610"/>
                  </a:cubicBezTo>
                  <a:cubicBezTo>
                    <a:pt x="6266" y="13986"/>
                    <a:pt x="13986" y="6266"/>
                    <a:pt x="23585" y="6266"/>
                  </a:cubicBezTo>
                  <a:lnTo>
                    <a:pt x="42181" y="6266"/>
                  </a:lnTo>
                  <a:cubicBezTo>
                    <a:pt x="43961" y="6266"/>
                    <a:pt x="45314" y="4813"/>
                    <a:pt x="45314" y="3133"/>
                  </a:cubicBezTo>
                  <a:cubicBezTo>
                    <a:pt x="45314" y="1354"/>
                    <a:pt x="43961" y="1"/>
                    <a:pt x="42181" y="1"/>
                  </a:cubicBezTo>
                  <a:close/>
                </a:path>
              </a:pathLst>
            </a:custGeom>
            <a:solidFill>
              <a:srgbClr val="018790"/>
            </a:solidFill>
            <a:ln>
              <a:noFill/>
            </a:ln>
            <a:effectLst>
              <a:outerShdw blurRad="57150" rotWithShape="0" algn="bl" dir="5400000" dist="19050">
                <a:srgbClr val="0C2E3A">
                  <a:alpha val="49803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7" name="Google Shape;257;p19"/>
            <p:cNvSpPr/>
            <p:nvPr/>
          </p:nvSpPr>
          <p:spPr>
            <a:xfrm>
              <a:off x="2887250" y="580000"/>
              <a:ext cx="912300" cy="912300"/>
            </a:xfrm>
            <a:prstGeom prst="ellipse">
              <a:avLst/>
            </a:prstGeom>
            <a:solidFill>
              <a:srgbClr val="1DCDC3"/>
            </a:solidFill>
            <a:ln>
              <a:noFill/>
            </a:ln>
            <a:effectLst>
              <a:outerShdw blurRad="57150" rotWithShape="0" algn="bl" dir="5400000" dist="19050">
                <a:srgbClr val="0C2E3A">
                  <a:alpha val="49803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8" name="Google Shape;258;p19"/>
            <p:cNvSpPr/>
            <p:nvPr/>
          </p:nvSpPr>
          <p:spPr>
            <a:xfrm>
              <a:off x="4785602" y="1610567"/>
              <a:ext cx="912300" cy="912300"/>
            </a:xfrm>
            <a:prstGeom prst="ellipse">
              <a:avLst/>
            </a:prstGeom>
            <a:solidFill>
              <a:srgbClr val="1DCDC3"/>
            </a:solidFill>
            <a:ln>
              <a:noFill/>
            </a:ln>
            <a:effectLst>
              <a:outerShdw blurRad="57150" rotWithShape="0" algn="bl" dir="5400000" dist="19050">
                <a:srgbClr val="0C2E3A">
                  <a:alpha val="49803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9" name="Google Shape;259;p19"/>
            <p:cNvSpPr/>
            <p:nvPr/>
          </p:nvSpPr>
          <p:spPr>
            <a:xfrm>
              <a:off x="2887250" y="2628386"/>
              <a:ext cx="912300" cy="912300"/>
            </a:xfrm>
            <a:prstGeom prst="ellipse">
              <a:avLst/>
            </a:prstGeom>
            <a:solidFill>
              <a:srgbClr val="1DCDC3"/>
            </a:solidFill>
            <a:ln>
              <a:noFill/>
            </a:ln>
            <a:effectLst>
              <a:outerShdw blurRad="57150" rotWithShape="0" algn="bl" dir="5400000" dist="19050">
                <a:srgbClr val="0C2E3A">
                  <a:alpha val="49803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0" name="Google Shape;260;p19"/>
            <p:cNvSpPr/>
            <p:nvPr/>
          </p:nvSpPr>
          <p:spPr>
            <a:xfrm>
              <a:off x="4785602" y="3639878"/>
              <a:ext cx="912300" cy="912300"/>
            </a:xfrm>
            <a:prstGeom prst="ellipse">
              <a:avLst/>
            </a:prstGeom>
            <a:solidFill>
              <a:srgbClr val="1DCDC3"/>
            </a:solidFill>
            <a:ln>
              <a:noFill/>
            </a:ln>
            <a:effectLst>
              <a:outerShdw blurRad="57150" rotWithShape="0" algn="bl" dir="5400000" dist="19050">
                <a:srgbClr val="0C2E3A">
                  <a:alpha val="49803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1" name="Google Shape;261;p19"/>
            <p:cNvSpPr/>
            <p:nvPr/>
          </p:nvSpPr>
          <p:spPr>
            <a:xfrm>
              <a:off x="3003800" y="696550"/>
              <a:ext cx="679200" cy="679200"/>
            </a:xfrm>
            <a:prstGeom prst="ellipse">
              <a:avLst/>
            </a:prstGeom>
            <a:solidFill>
              <a:srgbClr val="FF823B"/>
            </a:solidFill>
            <a:ln>
              <a:noFill/>
            </a:ln>
            <a:effectLst>
              <a:outerShdw blurRad="57150" rotWithShape="0" algn="bl" dir="5400000" dist="19050">
                <a:srgbClr val="0C2E3A">
                  <a:alpha val="49803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2" name="Google Shape;262;p19"/>
            <p:cNvSpPr/>
            <p:nvPr/>
          </p:nvSpPr>
          <p:spPr>
            <a:xfrm>
              <a:off x="4902150" y="3756437"/>
              <a:ext cx="679200" cy="679200"/>
            </a:xfrm>
            <a:prstGeom prst="ellipse">
              <a:avLst/>
            </a:prstGeom>
            <a:solidFill>
              <a:srgbClr val="FF823B"/>
            </a:solidFill>
            <a:ln>
              <a:noFill/>
            </a:ln>
            <a:effectLst>
              <a:outerShdw blurRad="57150" rotWithShape="0" algn="bl" dir="5400000" dist="19050">
                <a:srgbClr val="0C2E3A">
                  <a:alpha val="49803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3" name="Google Shape;263;p19"/>
            <p:cNvSpPr/>
            <p:nvPr/>
          </p:nvSpPr>
          <p:spPr>
            <a:xfrm>
              <a:off x="4902162" y="1727113"/>
              <a:ext cx="679200" cy="679200"/>
            </a:xfrm>
            <a:prstGeom prst="ellipse">
              <a:avLst/>
            </a:prstGeom>
            <a:solidFill>
              <a:srgbClr val="FF823B"/>
            </a:solidFill>
            <a:ln>
              <a:noFill/>
            </a:ln>
            <a:effectLst>
              <a:outerShdw blurRad="57150" rotWithShape="0" algn="bl" dir="5400000" dist="19050">
                <a:srgbClr val="0C2E3A">
                  <a:alpha val="49803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4" name="Google Shape;264;p19"/>
            <p:cNvSpPr/>
            <p:nvPr/>
          </p:nvSpPr>
          <p:spPr>
            <a:xfrm>
              <a:off x="3003800" y="2744925"/>
              <a:ext cx="679200" cy="679200"/>
            </a:xfrm>
            <a:prstGeom prst="ellipse">
              <a:avLst/>
            </a:prstGeom>
            <a:solidFill>
              <a:srgbClr val="FF823B"/>
            </a:solidFill>
            <a:ln>
              <a:noFill/>
            </a:ln>
            <a:effectLst>
              <a:outerShdw blurRad="57150" rotWithShape="0" algn="bl" dir="5400000" dist="19050">
                <a:srgbClr val="0C2E3A">
                  <a:alpha val="49803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65" name="Google Shape;265;p19"/>
          <p:cNvSpPr txBox="1"/>
          <p:nvPr/>
        </p:nvSpPr>
        <p:spPr>
          <a:xfrm>
            <a:off x="5117357" y="2221214"/>
            <a:ext cx="598500" cy="577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i="0" sz="14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6" name="Google Shape;266;p19"/>
          <p:cNvSpPr txBox="1"/>
          <p:nvPr/>
        </p:nvSpPr>
        <p:spPr>
          <a:xfrm>
            <a:off x="7015707" y="3251789"/>
            <a:ext cx="598500" cy="577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i="0" sz="14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7" name="Google Shape;267;p19"/>
          <p:cNvSpPr txBox="1"/>
          <p:nvPr/>
        </p:nvSpPr>
        <p:spPr>
          <a:xfrm>
            <a:off x="5117357" y="4269589"/>
            <a:ext cx="598500" cy="577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i="0" sz="14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8" name="Google Shape;268;p19"/>
          <p:cNvSpPr txBox="1"/>
          <p:nvPr/>
        </p:nvSpPr>
        <p:spPr>
          <a:xfrm>
            <a:off x="7015707" y="5281089"/>
            <a:ext cx="598500" cy="577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i="0" sz="14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9" name="Google Shape;269;p19"/>
          <p:cNvSpPr txBox="1"/>
          <p:nvPr/>
        </p:nvSpPr>
        <p:spPr>
          <a:xfrm>
            <a:off x="4897096" y="2301529"/>
            <a:ext cx="988144" cy="40006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1" i="0" lang="it-IT" sz="20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2018</a:t>
            </a:r>
            <a:endParaRPr b="1" i="0" sz="20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0" name="Google Shape;270;p19"/>
          <p:cNvSpPr txBox="1"/>
          <p:nvPr/>
        </p:nvSpPr>
        <p:spPr>
          <a:xfrm>
            <a:off x="6821907" y="3353500"/>
            <a:ext cx="988144" cy="40006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1" i="0" lang="it-IT" sz="20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70%</a:t>
            </a:r>
            <a:endParaRPr b="1" i="0" sz="20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1" name="Google Shape;271;p19"/>
          <p:cNvSpPr txBox="1"/>
          <p:nvPr/>
        </p:nvSpPr>
        <p:spPr>
          <a:xfrm>
            <a:off x="4923067" y="4345360"/>
            <a:ext cx="988144" cy="40006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1" i="0" lang="it-IT" sz="20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60</a:t>
            </a:r>
            <a:endParaRPr b="1" i="0" sz="20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2" name="Google Shape;272;p19"/>
          <p:cNvSpPr txBox="1"/>
          <p:nvPr/>
        </p:nvSpPr>
        <p:spPr>
          <a:xfrm>
            <a:off x="6795629" y="5364116"/>
            <a:ext cx="988144" cy="40006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1" i="0" lang="it-IT" sz="20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10</a:t>
            </a:r>
            <a:endParaRPr b="1" i="0" sz="20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273" name="Google Shape;273;p19"/>
          <p:cNvGrpSpPr/>
          <p:nvPr/>
        </p:nvGrpSpPr>
        <p:grpSpPr>
          <a:xfrm>
            <a:off x="846648" y="2830082"/>
            <a:ext cx="1090308" cy="1083256"/>
            <a:chOff x="3375638" y="1381738"/>
            <a:chExt cx="1090308" cy="1083256"/>
          </a:xfrm>
        </p:grpSpPr>
        <p:sp>
          <p:nvSpPr>
            <p:cNvPr id="274" name="Google Shape;274;p19"/>
            <p:cNvSpPr/>
            <p:nvPr/>
          </p:nvSpPr>
          <p:spPr>
            <a:xfrm>
              <a:off x="3576449" y="1575495"/>
              <a:ext cx="347901" cy="347901"/>
            </a:xfrm>
            <a:custGeom>
              <a:rect b="b" l="l" r="r" t="t"/>
              <a:pathLst>
                <a:path extrusionOk="0" h="6166" w="6166">
                  <a:moveTo>
                    <a:pt x="0" y="0"/>
                  </a:moveTo>
                  <a:lnTo>
                    <a:pt x="1679" y="6166"/>
                  </a:lnTo>
                  <a:lnTo>
                    <a:pt x="6166" y="157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  <a:effectLst>
              <a:outerShdw blurRad="57150" rotWithShape="0" algn="bl" dir="5400000" dist="19050">
                <a:srgbClr val="000000">
                  <a:alpha val="49803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5" name="Google Shape;275;p19"/>
            <p:cNvSpPr/>
            <p:nvPr/>
          </p:nvSpPr>
          <p:spPr>
            <a:xfrm>
              <a:off x="3375638" y="1381738"/>
              <a:ext cx="1090308" cy="1083256"/>
            </a:xfrm>
            <a:custGeom>
              <a:rect b="b" l="l" r="r" t="t"/>
              <a:pathLst>
                <a:path extrusionOk="0" h="19199" w="19324">
                  <a:moveTo>
                    <a:pt x="19324" y="1"/>
                  </a:moveTo>
                  <a:cubicBezTo>
                    <a:pt x="8672" y="1"/>
                    <a:pt x="0" y="8672"/>
                    <a:pt x="0" y="19199"/>
                  </a:cubicBezTo>
                  <a:lnTo>
                    <a:pt x="19324" y="19199"/>
                  </a:lnTo>
                  <a:lnTo>
                    <a:pt x="19324" y="1"/>
                  </a:ln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  <a:effectLst>
              <a:outerShdw blurRad="57150" rotWithShape="0" algn="bl" dir="5400000" dist="19050">
                <a:srgbClr val="000000">
                  <a:alpha val="49803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6" name="Google Shape;276;p19"/>
            <p:cNvSpPr/>
            <p:nvPr/>
          </p:nvSpPr>
          <p:spPr>
            <a:xfrm>
              <a:off x="3676826" y="1646194"/>
              <a:ext cx="701445" cy="701445"/>
            </a:xfrm>
            <a:custGeom>
              <a:rect b="b" l="l" r="r" t="t"/>
              <a:pathLst>
                <a:path extrusionOk="0" h="12432" w="12432">
                  <a:moveTo>
                    <a:pt x="6266" y="0"/>
                  </a:moveTo>
                  <a:cubicBezTo>
                    <a:pt x="2808" y="0"/>
                    <a:pt x="1" y="2732"/>
                    <a:pt x="1" y="6166"/>
                  </a:cubicBezTo>
                  <a:cubicBezTo>
                    <a:pt x="1" y="9624"/>
                    <a:pt x="2808" y="12431"/>
                    <a:pt x="6266" y="12431"/>
                  </a:cubicBezTo>
                  <a:cubicBezTo>
                    <a:pt x="9600" y="12431"/>
                    <a:pt x="12432" y="9624"/>
                    <a:pt x="12432" y="6166"/>
                  </a:cubicBezTo>
                  <a:cubicBezTo>
                    <a:pt x="12432" y="2732"/>
                    <a:pt x="9600" y="0"/>
                    <a:pt x="6266" y="0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  <a:effectLst>
              <a:outerShdw blurRad="57150" rotWithShape="0" algn="bl" dir="5400000" dist="19050">
                <a:srgbClr val="000000">
                  <a:alpha val="49803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7" name="Google Shape;277;p19"/>
            <p:cNvSpPr/>
            <p:nvPr/>
          </p:nvSpPr>
          <p:spPr>
            <a:xfrm>
              <a:off x="3752424" y="1721549"/>
              <a:ext cx="548855" cy="545097"/>
            </a:xfrm>
            <a:custGeom>
              <a:rect b="b" l="l" r="r" t="t"/>
              <a:pathLst>
                <a:path extrusionOk="0" h="10878" w="10953">
                  <a:moveTo>
                    <a:pt x="5539" y="0"/>
                  </a:moveTo>
                  <a:cubicBezTo>
                    <a:pt x="2507" y="0"/>
                    <a:pt x="0" y="2406"/>
                    <a:pt x="0" y="5439"/>
                  </a:cubicBezTo>
                  <a:cubicBezTo>
                    <a:pt x="0" y="8471"/>
                    <a:pt x="2507" y="10877"/>
                    <a:pt x="5539" y="10877"/>
                  </a:cubicBezTo>
                  <a:cubicBezTo>
                    <a:pt x="8447" y="10877"/>
                    <a:pt x="10953" y="8471"/>
                    <a:pt x="10953" y="5439"/>
                  </a:cubicBezTo>
                  <a:cubicBezTo>
                    <a:pt x="10953" y="2406"/>
                    <a:pt x="8447" y="0"/>
                    <a:pt x="5539" y="0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  <a:effectLst>
              <a:outerShdw blurRad="57150" rotWithShape="0" algn="bl" dir="5400000" dist="19050">
                <a:srgbClr val="000000">
                  <a:alpha val="49803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78" name="Google Shape;278;p19"/>
          <p:cNvSpPr/>
          <p:nvPr/>
        </p:nvSpPr>
        <p:spPr>
          <a:xfrm>
            <a:off x="2703375" y="3006856"/>
            <a:ext cx="347958" cy="347901"/>
          </a:xfrm>
          <a:custGeom>
            <a:rect b="b" l="l" r="r" t="t"/>
            <a:pathLst>
              <a:path extrusionOk="0" h="6166" w="6167">
                <a:moveTo>
                  <a:pt x="6166" y="0"/>
                </a:moveTo>
                <a:lnTo>
                  <a:pt x="1" y="1655"/>
                </a:lnTo>
                <a:lnTo>
                  <a:pt x="4487" y="6166"/>
                </a:lnTo>
                <a:lnTo>
                  <a:pt x="6166" y="0"/>
                </a:lnTo>
                <a:close/>
              </a:path>
            </a:pathLst>
          </a:custGeom>
          <a:solidFill>
            <a:srgbClr val="92D050"/>
          </a:solidFill>
          <a:ln>
            <a:noFill/>
          </a:ln>
          <a:effectLst>
            <a:outerShdw blurRad="57150" rotWithShape="0" algn="bl" dir="5400000" dist="19050">
              <a:srgbClr val="000000">
                <a:alpha val="49803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9" name="Google Shape;279;p19"/>
          <p:cNvSpPr/>
          <p:nvPr/>
        </p:nvSpPr>
        <p:spPr>
          <a:xfrm>
            <a:off x="2154713" y="2830082"/>
            <a:ext cx="1084666" cy="1083256"/>
          </a:xfrm>
          <a:custGeom>
            <a:rect b="b" l="l" r="r" t="t"/>
            <a:pathLst>
              <a:path extrusionOk="0" h="19199" w="19224">
                <a:moveTo>
                  <a:pt x="0" y="1"/>
                </a:moveTo>
                <a:lnTo>
                  <a:pt x="0" y="19199"/>
                </a:lnTo>
                <a:lnTo>
                  <a:pt x="19224" y="19199"/>
                </a:lnTo>
                <a:cubicBezTo>
                  <a:pt x="19224" y="8672"/>
                  <a:pt x="10552" y="1"/>
                  <a:pt x="0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  <a:effectLst>
            <a:outerShdw blurRad="57150" rotWithShape="0" algn="bl" dir="5400000" dist="19050">
              <a:srgbClr val="000000">
                <a:alpha val="49803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0" name="Google Shape;280;p19"/>
          <p:cNvSpPr/>
          <p:nvPr/>
        </p:nvSpPr>
        <p:spPr>
          <a:xfrm>
            <a:off x="2225411" y="3094538"/>
            <a:ext cx="695802" cy="701445"/>
          </a:xfrm>
          <a:custGeom>
            <a:rect b="b" l="l" r="r" t="t"/>
            <a:pathLst>
              <a:path extrusionOk="0" h="12432" w="12332">
                <a:moveTo>
                  <a:pt x="6166" y="0"/>
                </a:moveTo>
                <a:cubicBezTo>
                  <a:pt x="2732" y="0"/>
                  <a:pt x="1" y="2732"/>
                  <a:pt x="1" y="6166"/>
                </a:cubicBezTo>
                <a:cubicBezTo>
                  <a:pt x="1" y="9624"/>
                  <a:pt x="2732" y="12431"/>
                  <a:pt x="6166" y="12431"/>
                </a:cubicBezTo>
                <a:cubicBezTo>
                  <a:pt x="9625" y="12431"/>
                  <a:pt x="12331" y="9624"/>
                  <a:pt x="12331" y="6166"/>
                </a:cubicBezTo>
                <a:cubicBezTo>
                  <a:pt x="12331" y="2732"/>
                  <a:pt x="9625" y="0"/>
                  <a:pt x="6166" y="0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  <a:effectLst>
            <a:outerShdw blurRad="57150" rotWithShape="0" algn="bl" dir="5400000" dist="19050">
              <a:srgbClr val="000000">
                <a:alpha val="49803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1" name="Google Shape;281;p19"/>
          <p:cNvSpPr/>
          <p:nvPr/>
        </p:nvSpPr>
        <p:spPr>
          <a:xfrm>
            <a:off x="2300760" y="3169893"/>
            <a:ext cx="545097" cy="545097"/>
          </a:xfrm>
          <a:custGeom>
            <a:rect b="b" l="l" r="r" t="t"/>
            <a:pathLst>
              <a:path extrusionOk="0" h="10878" w="10878">
                <a:moveTo>
                  <a:pt x="5439" y="0"/>
                </a:moveTo>
                <a:cubicBezTo>
                  <a:pt x="2406" y="0"/>
                  <a:pt x="0" y="2406"/>
                  <a:pt x="0" y="5439"/>
                </a:cubicBezTo>
                <a:cubicBezTo>
                  <a:pt x="0" y="8471"/>
                  <a:pt x="2406" y="10877"/>
                  <a:pt x="5439" y="10877"/>
                </a:cubicBezTo>
                <a:cubicBezTo>
                  <a:pt x="8472" y="10877"/>
                  <a:pt x="10878" y="8471"/>
                  <a:pt x="10878" y="5439"/>
                </a:cubicBezTo>
                <a:cubicBezTo>
                  <a:pt x="10878" y="2406"/>
                  <a:pt x="8472" y="0"/>
                  <a:pt x="5439" y="0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  <a:effectLst>
            <a:outerShdw blurRad="57150" rotWithShape="0" algn="bl" dir="5400000" dist="19050">
              <a:srgbClr val="000000">
                <a:alpha val="49803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282" name="Google Shape;282;p19"/>
          <p:cNvGrpSpPr/>
          <p:nvPr/>
        </p:nvGrpSpPr>
        <p:grpSpPr>
          <a:xfrm>
            <a:off x="865042" y="4114108"/>
            <a:ext cx="1083256" cy="1090365"/>
            <a:chOff x="3394032" y="2665764"/>
            <a:chExt cx="1083256" cy="1090365"/>
          </a:xfrm>
        </p:grpSpPr>
        <p:sp>
          <p:nvSpPr>
            <p:cNvPr id="283" name="Google Shape;283;p19"/>
            <p:cNvSpPr/>
            <p:nvPr/>
          </p:nvSpPr>
          <p:spPr>
            <a:xfrm>
              <a:off x="3587733" y="3231408"/>
              <a:ext cx="347958" cy="347958"/>
            </a:xfrm>
            <a:custGeom>
              <a:rect b="b" l="l" r="r" t="t"/>
              <a:pathLst>
                <a:path extrusionOk="0" h="6167" w="6167">
                  <a:moveTo>
                    <a:pt x="1680" y="1"/>
                  </a:moveTo>
                  <a:lnTo>
                    <a:pt x="1" y="6166"/>
                  </a:lnTo>
                  <a:lnTo>
                    <a:pt x="6166" y="4487"/>
                  </a:lnTo>
                  <a:lnTo>
                    <a:pt x="1680" y="1"/>
                  </a:lnTo>
                  <a:close/>
                </a:path>
              </a:pathLst>
            </a:custGeom>
            <a:solidFill>
              <a:srgbClr val="F54132"/>
            </a:solidFill>
            <a:ln>
              <a:noFill/>
            </a:ln>
            <a:effectLst>
              <a:outerShdw blurRad="57150" rotWithShape="0" algn="bl" dir="5400000" dist="19050">
                <a:srgbClr val="000000">
                  <a:alpha val="49803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4" name="Google Shape;284;p19"/>
            <p:cNvSpPr/>
            <p:nvPr/>
          </p:nvSpPr>
          <p:spPr>
            <a:xfrm>
              <a:off x="3394032" y="2665764"/>
              <a:ext cx="1083256" cy="1090365"/>
            </a:xfrm>
            <a:custGeom>
              <a:rect b="b" l="l" r="r" t="t"/>
              <a:pathLst>
                <a:path extrusionOk="0" h="19325" w="19199">
                  <a:moveTo>
                    <a:pt x="0" y="1"/>
                  </a:moveTo>
                  <a:cubicBezTo>
                    <a:pt x="0" y="10652"/>
                    <a:pt x="8672" y="19324"/>
                    <a:pt x="19198" y="19324"/>
                  </a:cubicBezTo>
                  <a:lnTo>
                    <a:pt x="19198" y="1"/>
                  </a:lnTo>
                  <a:close/>
                </a:path>
              </a:pathLst>
            </a:custGeom>
            <a:solidFill>
              <a:srgbClr val="F54132"/>
            </a:solidFill>
            <a:ln>
              <a:noFill/>
            </a:ln>
            <a:effectLst>
              <a:outerShdw blurRad="57150" rotWithShape="0" algn="bl" dir="5400000" dist="19050">
                <a:srgbClr val="000000">
                  <a:alpha val="49803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5" name="Google Shape;285;p19"/>
            <p:cNvSpPr/>
            <p:nvPr/>
          </p:nvSpPr>
          <p:spPr>
            <a:xfrm>
              <a:off x="3676826" y="2766197"/>
              <a:ext cx="701445" cy="695746"/>
            </a:xfrm>
            <a:custGeom>
              <a:rect b="b" l="l" r="r" t="t"/>
              <a:pathLst>
                <a:path extrusionOk="0" h="12331" w="12432">
                  <a:moveTo>
                    <a:pt x="6266" y="0"/>
                  </a:moveTo>
                  <a:cubicBezTo>
                    <a:pt x="2808" y="0"/>
                    <a:pt x="1" y="2707"/>
                    <a:pt x="1" y="6166"/>
                  </a:cubicBezTo>
                  <a:cubicBezTo>
                    <a:pt x="1" y="9599"/>
                    <a:pt x="2808" y="12331"/>
                    <a:pt x="6266" y="12331"/>
                  </a:cubicBezTo>
                  <a:cubicBezTo>
                    <a:pt x="9600" y="12331"/>
                    <a:pt x="12432" y="9599"/>
                    <a:pt x="12432" y="6166"/>
                  </a:cubicBezTo>
                  <a:cubicBezTo>
                    <a:pt x="12432" y="2707"/>
                    <a:pt x="9600" y="0"/>
                    <a:pt x="6266" y="0"/>
                  </a:cubicBezTo>
                  <a:close/>
                </a:path>
              </a:pathLst>
            </a:custGeom>
            <a:solidFill>
              <a:srgbClr val="F54132"/>
            </a:solidFill>
            <a:ln>
              <a:noFill/>
            </a:ln>
            <a:effectLst>
              <a:outerShdw blurRad="57150" rotWithShape="0" algn="bl" dir="5400000" dist="19050">
                <a:srgbClr val="000000">
                  <a:alpha val="49803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6" name="Google Shape;286;p19"/>
            <p:cNvSpPr/>
            <p:nvPr/>
          </p:nvSpPr>
          <p:spPr>
            <a:xfrm>
              <a:off x="3752413" y="2841425"/>
              <a:ext cx="548855" cy="543894"/>
            </a:xfrm>
            <a:custGeom>
              <a:rect b="b" l="l" r="r" t="t"/>
              <a:pathLst>
                <a:path extrusionOk="0" h="10854" w="10953">
                  <a:moveTo>
                    <a:pt x="5539" y="1"/>
                  </a:moveTo>
                  <a:cubicBezTo>
                    <a:pt x="2507" y="1"/>
                    <a:pt x="0" y="2407"/>
                    <a:pt x="0" y="5440"/>
                  </a:cubicBezTo>
                  <a:cubicBezTo>
                    <a:pt x="0" y="8472"/>
                    <a:pt x="2507" y="10853"/>
                    <a:pt x="5539" y="10853"/>
                  </a:cubicBezTo>
                  <a:cubicBezTo>
                    <a:pt x="8447" y="10853"/>
                    <a:pt x="10953" y="8472"/>
                    <a:pt x="10953" y="5440"/>
                  </a:cubicBezTo>
                  <a:cubicBezTo>
                    <a:pt x="10953" y="2407"/>
                    <a:pt x="8447" y="1"/>
                    <a:pt x="5539" y="1"/>
                  </a:cubicBezTo>
                  <a:close/>
                </a:path>
              </a:pathLst>
            </a:custGeom>
            <a:solidFill>
              <a:srgbClr val="F54132"/>
            </a:solidFill>
            <a:ln>
              <a:noFill/>
            </a:ln>
            <a:effectLst>
              <a:outerShdw blurRad="57150" rotWithShape="0" algn="bl" dir="5400000" dist="19050">
                <a:srgbClr val="000000">
                  <a:alpha val="49803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87" name="Google Shape;287;p19"/>
          <p:cNvGrpSpPr/>
          <p:nvPr/>
        </p:nvGrpSpPr>
        <p:grpSpPr>
          <a:xfrm>
            <a:off x="2143372" y="4125449"/>
            <a:ext cx="1084723" cy="1084666"/>
            <a:chOff x="4672362" y="2677105"/>
            <a:chExt cx="1084723" cy="1084666"/>
          </a:xfrm>
        </p:grpSpPr>
        <p:sp>
          <p:nvSpPr>
            <p:cNvPr id="288" name="Google Shape;288;p19"/>
            <p:cNvSpPr/>
            <p:nvPr/>
          </p:nvSpPr>
          <p:spPr>
            <a:xfrm>
              <a:off x="5243706" y="3220123"/>
              <a:ext cx="347901" cy="347901"/>
            </a:xfrm>
            <a:custGeom>
              <a:rect b="b" l="l" r="r" t="t"/>
              <a:pathLst>
                <a:path extrusionOk="0" h="6166" w="6166">
                  <a:moveTo>
                    <a:pt x="4486" y="0"/>
                  </a:moveTo>
                  <a:lnTo>
                    <a:pt x="0" y="4486"/>
                  </a:lnTo>
                  <a:lnTo>
                    <a:pt x="6166" y="6166"/>
                  </a:lnTo>
                  <a:lnTo>
                    <a:pt x="6166" y="6166"/>
                  </a:lnTo>
                  <a:lnTo>
                    <a:pt x="4486" y="0"/>
                  </a:lnTo>
                  <a:close/>
                </a:path>
              </a:pathLst>
            </a:custGeom>
            <a:solidFill>
              <a:srgbClr val="00A6A6"/>
            </a:solidFill>
            <a:ln>
              <a:noFill/>
            </a:ln>
            <a:effectLst>
              <a:outerShdw blurRad="57150" rotWithShape="0" algn="bl" dir="5400000" dist="19050">
                <a:srgbClr val="000000">
                  <a:alpha val="49803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9" name="Google Shape;289;p19"/>
            <p:cNvSpPr/>
            <p:nvPr/>
          </p:nvSpPr>
          <p:spPr>
            <a:xfrm>
              <a:off x="4672362" y="2677105"/>
              <a:ext cx="1084723" cy="1084666"/>
            </a:xfrm>
            <a:custGeom>
              <a:rect b="b" l="l" r="r" t="t"/>
              <a:pathLst>
                <a:path extrusionOk="0" h="19224" w="19225">
                  <a:moveTo>
                    <a:pt x="1" y="0"/>
                  </a:moveTo>
                  <a:lnTo>
                    <a:pt x="1" y="19223"/>
                  </a:lnTo>
                  <a:cubicBezTo>
                    <a:pt x="10653" y="19223"/>
                    <a:pt x="19224" y="10652"/>
                    <a:pt x="19224" y="0"/>
                  </a:cubicBezTo>
                  <a:close/>
                </a:path>
              </a:pathLst>
            </a:custGeom>
            <a:solidFill>
              <a:srgbClr val="00A6A6"/>
            </a:solidFill>
            <a:ln>
              <a:noFill/>
            </a:ln>
            <a:effectLst>
              <a:outerShdw blurRad="57150" rotWithShape="0" algn="bl" dir="5400000" dist="19050">
                <a:srgbClr val="000000">
                  <a:alpha val="49803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0" name="Google Shape;290;p19"/>
            <p:cNvSpPr/>
            <p:nvPr/>
          </p:nvSpPr>
          <p:spPr>
            <a:xfrm>
              <a:off x="4754401" y="2766197"/>
              <a:ext cx="695802" cy="695746"/>
            </a:xfrm>
            <a:custGeom>
              <a:rect b="b" l="l" r="r" t="t"/>
              <a:pathLst>
                <a:path extrusionOk="0" h="12331" w="12332">
                  <a:moveTo>
                    <a:pt x="6166" y="0"/>
                  </a:moveTo>
                  <a:cubicBezTo>
                    <a:pt x="2732" y="0"/>
                    <a:pt x="1" y="2707"/>
                    <a:pt x="1" y="6166"/>
                  </a:cubicBezTo>
                  <a:cubicBezTo>
                    <a:pt x="1" y="9599"/>
                    <a:pt x="2732" y="12331"/>
                    <a:pt x="6166" y="12331"/>
                  </a:cubicBezTo>
                  <a:cubicBezTo>
                    <a:pt x="9625" y="12331"/>
                    <a:pt x="12331" y="9599"/>
                    <a:pt x="12331" y="6166"/>
                  </a:cubicBezTo>
                  <a:cubicBezTo>
                    <a:pt x="12331" y="2707"/>
                    <a:pt x="9625" y="0"/>
                    <a:pt x="6166" y="0"/>
                  </a:cubicBezTo>
                  <a:close/>
                </a:path>
              </a:pathLst>
            </a:custGeom>
            <a:solidFill>
              <a:srgbClr val="00A6A6"/>
            </a:solidFill>
            <a:ln>
              <a:noFill/>
            </a:ln>
            <a:effectLst>
              <a:outerShdw blurRad="57150" rotWithShape="0" algn="bl" dir="5400000" dist="19050">
                <a:srgbClr val="000000">
                  <a:alpha val="49803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1" name="Google Shape;291;p19"/>
            <p:cNvSpPr/>
            <p:nvPr/>
          </p:nvSpPr>
          <p:spPr>
            <a:xfrm>
              <a:off x="4827875" y="2839542"/>
              <a:ext cx="548849" cy="547666"/>
            </a:xfrm>
            <a:custGeom>
              <a:rect b="b" l="l" r="r" t="t"/>
              <a:pathLst>
                <a:path extrusionOk="0" h="10854" w="10878">
                  <a:moveTo>
                    <a:pt x="5439" y="1"/>
                  </a:moveTo>
                  <a:cubicBezTo>
                    <a:pt x="2406" y="1"/>
                    <a:pt x="0" y="2407"/>
                    <a:pt x="0" y="5440"/>
                  </a:cubicBezTo>
                  <a:cubicBezTo>
                    <a:pt x="0" y="8472"/>
                    <a:pt x="2406" y="10853"/>
                    <a:pt x="5439" y="10853"/>
                  </a:cubicBezTo>
                  <a:cubicBezTo>
                    <a:pt x="8472" y="10853"/>
                    <a:pt x="10878" y="8472"/>
                    <a:pt x="10878" y="5440"/>
                  </a:cubicBezTo>
                  <a:cubicBezTo>
                    <a:pt x="10878" y="2407"/>
                    <a:pt x="8472" y="1"/>
                    <a:pt x="5439" y="1"/>
                  </a:cubicBezTo>
                  <a:close/>
                </a:path>
              </a:pathLst>
            </a:custGeom>
            <a:solidFill>
              <a:srgbClr val="00A6A6"/>
            </a:solidFill>
            <a:ln>
              <a:noFill/>
            </a:ln>
            <a:effectLst>
              <a:outerShdw blurRad="57150" rotWithShape="0" algn="bl" dir="5400000" dist="19050">
                <a:srgbClr val="000000">
                  <a:alpha val="49803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pic>
        <p:nvPicPr>
          <p:cNvPr id="292" name="Google Shape;292;p19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1284972" y="3250830"/>
            <a:ext cx="362172" cy="362172"/>
          </a:xfrm>
          <a:prstGeom prst="rect">
            <a:avLst/>
          </a:prstGeom>
          <a:noFill/>
          <a:ln>
            <a:noFill/>
          </a:ln>
        </p:spPr>
      </p:pic>
      <p:pic>
        <p:nvPicPr>
          <p:cNvPr id="293" name="Google Shape;293;p19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2381191" y="3252879"/>
            <a:ext cx="396132" cy="396132"/>
          </a:xfrm>
          <a:prstGeom prst="rect">
            <a:avLst/>
          </a:prstGeom>
          <a:noFill/>
          <a:ln>
            <a:noFill/>
          </a:ln>
        </p:spPr>
      </p:pic>
      <p:pic>
        <p:nvPicPr>
          <p:cNvPr id="294" name="Google Shape;294;p19"/>
          <p:cNvPicPr preferRelativeResize="0"/>
          <p:nvPr/>
        </p:nvPicPr>
        <p:blipFill rotWithShape="1">
          <a:blip r:embed="rId9">
            <a:alphaModFix/>
          </a:blip>
          <a:srcRect b="0" l="0" r="0" t="0"/>
          <a:stretch/>
        </p:blipFill>
        <p:spPr>
          <a:xfrm>
            <a:off x="1306136" y="4416578"/>
            <a:ext cx="347904" cy="347904"/>
          </a:xfrm>
          <a:prstGeom prst="rect">
            <a:avLst/>
          </a:prstGeom>
          <a:noFill/>
          <a:ln>
            <a:noFill/>
          </a:ln>
        </p:spPr>
      </p:pic>
      <p:pic>
        <p:nvPicPr>
          <p:cNvPr id="295" name="Google Shape;295;p19"/>
          <p:cNvPicPr preferRelativeResize="0"/>
          <p:nvPr/>
        </p:nvPicPr>
        <p:blipFill rotWithShape="1">
          <a:blip r:embed="rId10">
            <a:alphaModFix/>
          </a:blip>
          <a:srcRect b="0" l="0" r="0" t="0"/>
          <a:stretch/>
        </p:blipFill>
        <p:spPr>
          <a:xfrm>
            <a:off x="2378754" y="4395260"/>
            <a:ext cx="359788" cy="35978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99" name="Shape 2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0" name="Google Shape;300;p20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it-IT"/>
              <a:t>‹#›</a:t>
            </a:fld>
            <a:endParaRPr/>
          </a:p>
        </p:txBody>
      </p:sp>
      <p:grpSp>
        <p:nvGrpSpPr>
          <p:cNvPr id="301" name="Google Shape;301;p20"/>
          <p:cNvGrpSpPr/>
          <p:nvPr/>
        </p:nvGrpSpPr>
        <p:grpSpPr>
          <a:xfrm>
            <a:off x="856725" y="1903969"/>
            <a:ext cx="10602773" cy="3827166"/>
            <a:chOff x="407390" y="2254051"/>
            <a:chExt cx="11887360" cy="4239039"/>
          </a:xfrm>
        </p:grpSpPr>
        <p:sp>
          <p:nvSpPr>
            <p:cNvPr id="302" name="Google Shape;302;p20"/>
            <p:cNvSpPr/>
            <p:nvPr/>
          </p:nvSpPr>
          <p:spPr>
            <a:xfrm>
              <a:off x="11264896" y="4161312"/>
              <a:ext cx="400993" cy="360040"/>
            </a:xfrm>
            <a:custGeom>
              <a:rect b="b" l="l" r="r" t="t"/>
              <a:pathLst>
                <a:path extrusionOk="0" h="682" w="691">
                  <a:moveTo>
                    <a:pt x="344" y="163"/>
                  </a:moveTo>
                  <a:cubicBezTo>
                    <a:pt x="432" y="163"/>
                    <a:pt x="515" y="242"/>
                    <a:pt x="506" y="346"/>
                  </a:cubicBezTo>
                  <a:cubicBezTo>
                    <a:pt x="506" y="432"/>
                    <a:pt x="432" y="506"/>
                    <a:pt x="346" y="506"/>
                  </a:cubicBezTo>
                  <a:cubicBezTo>
                    <a:pt x="186" y="494"/>
                    <a:pt x="112" y="309"/>
                    <a:pt x="235" y="210"/>
                  </a:cubicBezTo>
                  <a:cubicBezTo>
                    <a:pt x="268" y="177"/>
                    <a:pt x="307" y="163"/>
                    <a:pt x="344" y="163"/>
                  </a:cubicBezTo>
                  <a:close/>
                  <a:moveTo>
                    <a:pt x="321" y="1"/>
                  </a:moveTo>
                  <a:cubicBezTo>
                    <a:pt x="173" y="1"/>
                    <a:pt x="38" y="112"/>
                    <a:pt x="13" y="259"/>
                  </a:cubicBezTo>
                  <a:cubicBezTo>
                    <a:pt x="1" y="284"/>
                    <a:pt x="1" y="309"/>
                    <a:pt x="1" y="333"/>
                  </a:cubicBezTo>
                  <a:cubicBezTo>
                    <a:pt x="1" y="370"/>
                    <a:pt x="1" y="407"/>
                    <a:pt x="13" y="432"/>
                  </a:cubicBezTo>
                  <a:cubicBezTo>
                    <a:pt x="56" y="598"/>
                    <a:pt x="198" y="681"/>
                    <a:pt x="340" y="681"/>
                  </a:cubicBezTo>
                  <a:cubicBezTo>
                    <a:pt x="481" y="681"/>
                    <a:pt x="623" y="598"/>
                    <a:pt x="666" y="432"/>
                  </a:cubicBezTo>
                  <a:cubicBezTo>
                    <a:pt x="678" y="407"/>
                    <a:pt x="691" y="370"/>
                    <a:pt x="691" y="333"/>
                  </a:cubicBezTo>
                  <a:cubicBezTo>
                    <a:pt x="691" y="309"/>
                    <a:pt x="678" y="284"/>
                    <a:pt x="678" y="259"/>
                  </a:cubicBezTo>
                  <a:cubicBezTo>
                    <a:pt x="642" y="112"/>
                    <a:pt x="506" y="1"/>
                    <a:pt x="358" y="1"/>
                  </a:cubicBezTo>
                  <a:close/>
                </a:path>
              </a:pathLst>
            </a:custGeom>
            <a:solidFill>
              <a:srgbClr val="BAC8D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303" name="Google Shape;303;p20"/>
            <p:cNvGrpSpPr/>
            <p:nvPr/>
          </p:nvGrpSpPr>
          <p:grpSpPr>
            <a:xfrm>
              <a:off x="407390" y="2254051"/>
              <a:ext cx="11887360" cy="4239039"/>
              <a:chOff x="624584" y="2434071"/>
              <a:chExt cx="11887360" cy="4239039"/>
            </a:xfrm>
          </p:grpSpPr>
          <p:grpSp>
            <p:nvGrpSpPr>
              <p:cNvPr id="304" name="Google Shape;304;p20"/>
              <p:cNvGrpSpPr/>
              <p:nvPr/>
            </p:nvGrpSpPr>
            <p:grpSpPr>
              <a:xfrm>
                <a:off x="624584" y="2434071"/>
                <a:ext cx="9303729" cy="4239039"/>
                <a:chOff x="5827133" y="3187143"/>
                <a:chExt cx="1109830" cy="555853"/>
              </a:xfrm>
            </p:grpSpPr>
            <p:sp>
              <p:nvSpPr>
                <p:cNvPr id="305" name="Google Shape;305;p20"/>
                <p:cNvSpPr/>
                <p:nvPr/>
              </p:nvSpPr>
              <p:spPr>
                <a:xfrm>
                  <a:off x="5943156" y="3457539"/>
                  <a:ext cx="263609" cy="11976"/>
                </a:xfrm>
                <a:custGeom>
                  <a:rect b="b" l="l" r="r" t="t"/>
                  <a:pathLst>
                    <a:path extrusionOk="0" h="173" w="3808">
                      <a:moveTo>
                        <a:pt x="12" y="0"/>
                      </a:moveTo>
                      <a:cubicBezTo>
                        <a:pt x="12" y="25"/>
                        <a:pt x="25" y="50"/>
                        <a:pt x="12" y="74"/>
                      </a:cubicBezTo>
                      <a:cubicBezTo>
                        <a:pt x="25" y="111"/>
                        <a:pt x="12" y="148"/>
                        <a:pt x="0" y="173"/>
                      </a:cubicBezTo>
                      <a:lnTo>
                        <a:pt x="3807" y="173"/>
                      </a:lnTo>
                      <a:cubicBezTo>
                        <a:pt x="3795" y="148"/>
                        <a:pt x="3783" y="111"/>
                        <a:pt x="3783" y="74"/>
                      </a:cubicBezTo>
                      <a:cubicBezTo>
                        <a:pt x="3783" y="50"/>
                        <a:pt x="3795" y="25"/>
                        <a:pt x="3795" y="0"/>
                      </a:cubicBezTo>
                      <a:close/>
                    </a:path>
                  </a:pathLst>
                </a:custGeom>
                <a:solidFill>
                  <a:srgbClr val="6B768C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06" name="Google Shape;306;p20"/>
                <p:cNvSpPr/>
                <p:nvPr/>
              </p:nvSpPr>
              <p:spPr>
                <a:xfrm>
                  <a:off x="6558090" y="3457539"/>
                  <a:ext cx="261947" cy="11976"/>
                </a:xfrm>
                <a:custGeom>
                  <a:rect b="b" l="l" r="r" t="t"/>
                  <a:pathLst>
                    <a:path extrusionOk="0" h="173" w="3784">
                      <a:moveTo>
                        <a:pt x="13" y="0"/>
                      </a:moveTo>
                      <a:cubicBezTo>
                        <a:pt x="13" y="25"/>
                        <a:pt x="13" y="50"/>
                        <a:pt x="26" y="74"/>
                      </a:cubicBezTo>
                      <a:cubicBezTo>
                        <a:pt x="13" y="111"/>
                        <a:pt x="13" y="148"/>
                        <a:pt x="1" y="173"/>
                      </a:cubicBezTo>
                      <a:lnTo>
                        <a:pt x="3784" y="173"/>
                      </a:lnTo>
                      <a:cubicBezTo>
                        <a:pt x="3771" y="148"/>
                        <a:pt x="3771" y="111"/>
                        <a:pt x="3771" y="74"/>
                      </a:cubicBezTo>
                      <a:cubicBezTo>
                        <a:pt x="3771" y="50"/>
                        <a:pt x="3771" y="25"/>
                        <a:pt x="3784" y="0"/>
                      </a:cubicBezTo>
                      <a:close/>
                    </a:path>
                  </a:pathLst>
                </a:custGeom>
                <a:solidFill>
                  <a:srgbClr val="6B768C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07" name="Google Shape;307;p20"/>
                <p:cNvSpPr/>
                <p:nvPr/>
              </p:nvSpPr>
              <p:spPr>
                <a:xfrm>
                  <a:off x="6251904" y="3457539"/>
                  <a:ext cx="261047" cy="11976"/>
                </a:xfrm>
                <a:custGeom>
                  <a:rect b="b" l="l" r="r" t="t"/>
                  <a:pathLst>
                    <a:path extrusionOk="0" h="173" w="3771">
                      <a:moveTo>
                        <a:pt x="0" y="0"/>
                      </a:moveTo>
                      <a:cubicBezTo>
                        <a:pt x="13" y="25"/>
                        <a:pt x="13" y="50"/>
                        <a:pt x="13" y="74"/>
                      </a:cubicBezTo>
                      <a:cubicBezTo>
                        <a:pt x="13" y="111"/>
                        <a:pt x="13" y="148"/>
                        <a:pt x="0" y="173"/>
                      </a:cubicBezTo>
                      <a:lnTo>
                        <a:pt x="3771" y="173"/>
                      </a:lnTo>
                      <a:cubicBezTo>
                        <a:pt x="3759" y="148"/>
                        <a:pt x="3759" y="111"/>
                        <a:pt x="3759" y="74"/>
                      </a:cubicBezTo>
                      <a:cubicBezTo>
                        <a:pt x="3759" y="50"/>
                        <a:pt x="3759" y="25"/>
                        <a:pt x="3771" y="0"/>
                      </a:cubicBezTo>
                      <a:close/>
                    </a:path>
                  </a:pathLst>
                </a:custGeom>
                <a:solidFill>
                  <a:srgbClr val="6B768C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08" name="Google Shape;308;p20"/>
                <p:cNvSpPr/>
                <p:nvPr/>
              </p:nvSpPr>
              <p:spPr>
                <a:xfrm>
                  <a:off x="5827133" y="3187143"/>
                  <a:ext cx="194522" cy="252533"/>
                </a:xfrm>
                <a:custGeom>
                  <a:rect b="b" l="l" r="r" t="t"/>
                  <a:pathLst>
                    <a:path extrusionOk="0" h="3648" w="2810">
                      <a:moveTo>
                        <a:pt x="1365" y="241"/>
                      </a:moveTo>
                      <a:cubicBezTo>
                        <a:pt x="1630" y="241"/>
                        <a:pt x="1899" y="338"/>
                        <a:pt x="2120" y="555"/>
                      </a:cubicBezTo>
                      <a:cubicBezTo>
                        <a:pt x="2810" y="1245"/>
                        <a:pt x="2329" y="2416"/>
                        <a:pt x="1356" y="2416"/>
                      </a:cubicBezTo>
                      <a:cubicBezTo>
                        <a:pt x="764" y="2416"/>
                        <a:pt x="272" y="1935"/>
                        <a:pt x="272" y="1344"/>
                      </a:cubicBezTo>
                      <a:cubicBezTo>
                        <a:pt x="263" y="681"/>
                        <a:pt x="802" y="241"/>
                        <a:pt x="1365" y="241"/>
                      </a:cubicBezTo>
                      <a:close/>
                      <a:moveTo>
                        <a:pt x="1356" y="1"/>
                      </a:moveTo>
                      <a:cubicBezTo>
                        <a:pt x="604" y="1"/>
                        <a:pt x="0" y="604"/>
                        <a:pt x="0" y="1356"/>
                      </a:cubicBezTo>
                      <a:cubicBezTo>
                        <a:pt x="0" y="2391"/>
                        <a:pt x="1183" y="3512"/>
                        <a:pt x="1331" y="3648"/>
                      </a:cubicBezTo>
                      <a:lnTo>
                        <a:pt x="1368" y="3648"/>
                      </a:lnTo>
                      <a:cubicBezTo>
                        <a:pt x="1528" y="3512"/>
                        <a:pt x="2711" y="2453"/>
                        <a:pt x="2711" y="1356"/>
                      </a:cubicBezTo>
                      <a:cubicBezTo>
                        <a:pt x="2711" y="604"/>
                        <a:pt x="2095" y="1"/>
                        <a:pt x="1356" y="1"/>
                      </a:cubicBezTo>
                      <a:close/>
                    </a:path>
                  </a:pathLst>
                </a:custGeom>
                <a:solidFill>
                  <a:srgbClr val="E3E9ED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09" name="Google Shape;309;p20"/>
                <p:cNvSpPr/>
                <p:nvPr/>
              </p:nvSpPr>
              <p:spPr>
                <a:xfrm rot="10800000">
                  <a:off x="6130343" y="3487071"/>
                  <a:ext cx="197084" cy="255925"/>
                </a:xfrm>
                <a:custGeom>
                  <a:rect b="b" l="l" r="r" t="t"/>
                  <a:pathLst>
                    <a:path extrusionOk="0" h="3697" w="2847">
                      <a:moveTo>
                        <a:pt x="1402" y="290"/>
                      </a:moveTo>
                      <a:cubicBezTo>
                        <a:pt x="1667" y="290"/>
                        <a:pt x="1936" y="387"/>
                        <a:pt x="2157" y="604"/>
                      </a:cubicBezTo>
                      <a:cubicBezTo>
                        <a:pt x="2847" y="1294"/>
                        <a:pt x="2354" y="2465"/>
                        <a:pt x="1393" y="2465"/>
                      </a:cubicBezTo>
                      <a:cubicBezTo>
                        <a:pt x="789" y="2465"/>
                        <a:pt x="296" y="1984"/>
                        <a:pt x="296" y="1393"/>
                      </a:cubicBezTo>
                      <a:cubicBezTo>
                        <a:pt x="296" y="730"/>
                        <a:pt x="838" y="290"/>
                        <a:pt x="1402" y="290"/>
                      </a:cubicBezTo>
                      <a:close/>
                      <a:moveTo>
                        <a:pt x="1380" y="0"/>
                      </a:moveTo>
                      <a:cubicBezTo>
                        <a:pt x="617" y="0"/>
                        <a:pt x="1" y="641"/>
                        <a:pt x="25" y="1405"/>
                      </a:cubicBezTo>
                      <a:cubicBezTo>
                        <a:pt x="25" y="2452"/>
                        <a:pt x="1220" y="3561"/>
                        <a:pt x="1368" y="3697"/>
                      </a:cubicBezTo>
                      <a:lnTo>
                        <a:pt x="1405" y="3697"/>
                      </a:lnTo>
                      <a:cubicBezTo>
                        <a:pt x="1565" y="3549"/>
                        <a:pt x="2748" y="2502"/>
                        <a:pt x="2748" y="1405"/>
                      </a:cubicBezTo>
                      <a:cubicBezTo>
                        <a:pt x="2773" y="641"/>
                        <a:pt x="2157" y="0"/>
                        <a:pt x="1380" y="0"/>
                      </a:cubicBezTo>
                      <a:close/>
                    </a:path>
                  </a:pathLst>
                </a:custGeom>
                <a:solidFill>
                  <a:srgbClr val="BAC8D3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10" name="Google Shape;310;p20"/>
                <p:cNvSpPr/>
                <p:nvPr/>
              </p:nvSpPr>
              <p:spPr>
                <a:xfrm>
                  <a:off x="6441237" y="3187143"/>
                  <a:ext cx="195145" cy="252533"/>
                </a:xfrm>
                <a:custGeom>
                  <a:rect b="b" l="l" r="r" t="t"/>
                  <a:pathLst>
                    <a:path extrusionOk="0" h="3648" w="2819">
                      <a:moveTo>
                        <a:pt x="1370" y="245"/>
                      </a:moveTo>
                      <a:cubicBezTo>
                        <a:pt x="1637" y="245"/>
                        <a:pt x="1910" y="345"/>
                        <a:pt x="2132" y="567"/>
                      </a:cubicBezTo>
                      <a:cubicBezTo>
                        <a:pt x="2819" y="1242"/>
                        <a:pt x="2335" y="2416"/>
                        <a:pt x="1371" y="2416"/>
                      </a:cubicBezTo>
                      <a:cubicBezTo>
                        <a:pt x="1366" y="2416"/>
                        <a:pt x="1361" y="2416"/>
                        <a:pt x="1356" y="2416"/>
                      </a:cubicBezTo>
                      <a:cubicBezTo>
                        <a:pt x="765" y="2416"/>
                        <a:pt x="284" y="1935"/>
                        <a:pt x="272" y="1344"/>
                      </a:cubicBezTo>
                      <a:cubicBezTo>
                        <a:pt x="272" y="684"/>
                        <a:pt x="809" y="245"/>
                        <a:pt x="1370" y="245"/>
                      </a:cubicBezTo>
                      <a:close/>
                      <a:moveTo>
                        <a:pt x="1369" y="1"/>
                      </a:moveTo>
                      <a:cubicBezTo>
                        <a:pt x="617" y="1"/>
                        <a:pt x="1" y="604"/>
                        <a:pt x="1" y="1356"/>
                      </a:cubicBezTo>
                      <a:cubicBezTo>
                        <a:pt x="1" y="2391"/>
                        <a:pt x="1196" y="3512"/>
                        <a:pt x="1344" y="3648"/>
                      </a:cubicBezTo>
                      <a:lnTo>
                        <a:pt x="1381" y="3648"/>
                      </a:lnTo>
                      <a:cubicBezTo>
                        <a:pt x="1541" y="3512"/>
                        <a:pt x="2724" y="2453"/>
                        <a:pt x="2724" y="1356"/>
                      </a:cubicBezTo>
                      <a:cubicBezTo>
                        <a:pt x="2724" y="604"/>
                        <a:pt x="2108" y="1"/>
                        <a:pt x="1369" y="1"/>
                      </a:cubicBezTo>
                      <a:close/>
                    </a:path>
                  </a:pathLst>
                </a:custGeom>
                <a:solidFill>
                  <a:srgbClr val="869FB2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11" name="Google Shape;311;p20"/>
                <p:cNvSpPr/>
                <p:nvPr/>
              </p:nvSpPr>
              <p:spPr>
                <a:xfrm rot="10800000">
                  <a:off x="6742372" y="3485836"/>
                  <a:ext cx="194591" cy="252533"/>
                </a:xfrm>
                <a:custGeom>
                  <a:rect b="b" l="l" r="r" t="t"/>
                  <a:pathLst>
                    <a:path extrusionOk="0" h="3648" w="2811">
                      <a:moveTo>
                        <a:pt x="1366" y="241"/>
                      </a:moveTo>
                      <a:cubicBezTo>
                        <a:pt x="1630" y="241"/>
                        <a:pt x="1900" y="338"/>
                        <a:pt x="2120" y="555"/>
                      </a:cubicBezTo>
                      <a:cubicBezTo>
                        <a:pt x="2810" y="1245"/>
                        <a:pt x="2330" y="2416"/>
                        <a:pt x="1356" y="2416"/>
                      </a:cubicBezTo>
                      <a:cubicBezTo>
                        <a:pt x="765" y="2416"/>
                        <a:pt x="272" y="1935"/>
                        <a:pt x="272" y="1344"/>
                      </a:cubicBezTo>
                      <a:cubicBezTo>
                        <a:pt x="264" y="681"/>
                        <a:pt x="803" y="241"/>
                        <a:pt x="1366" y="241"/>
                      </a:cubicBezTo>
                      <a:close/>
                      <a:moveTo>
                        <a:pt x="1356" y="1"/>
                      </a:moveTo>
                      <a:cubicBezTo>
                        <a:pt x="605" y="1"/>
                        <a:pt x="1" y="604"/>
                        <a:pt x="1" y="1356"/>
                      </a:cubicBezTo>
                      <a:cubicBezTo>
                        <a:pt x="1" y="2391"/>
                        <a:pt x="1184" y="3512"/>
                        <a:pt x="1344" y="3648"/>
                      </a:cubicBezTo>
                      <a:lnTo>
                        <a:pt x="1369" y="3648"/>
                      </a:lnTo>
                      <a:cubicBezTo>
                        <a:pt x="1529" y="3512"/>
                        <a:pt x="2712" y="2453"/>
                        <a:pt x="2712" y="1356"/>
                      </a:cubicBezTo>
                      <a:cubicBezTo>
                        <a:pt x="2712" y="604"/>
                        <a:pt x="2108" y="1"/>
                        <a:pt x="1356" y="1"/>
                      </a:cubicBezTo>
                      <a:close/>
                    </a:path>
                  </a:pathLst>
                </a:custGeom>
                <a:solidFill>
                  <a:srgbClr val="435D74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12" name="Google Shape;312;p20"/>
                <p:cNvSpPr/>
                <p:nvPr/>
              </p:nvSpPr>
              <p:spPr>
                <a:xfrm>
                  <a:off x="5904735" y="3450824"/>
                  <a:ext cx="27967" cy="23813"/>
                </a:xfrm>
                <a:custGeom>
                  <a:rect b="b" l="l" r="r" t="t"/>
                  <a:pathLst>
                    <a:path extrusionOk="0" h="344" w="404">
                      <a:moveTo>
                        <a:pt x="233" y="1"/>
                      </a:moveTo>
                      <a:cubicBezTo>
                        <a:pt x="196" y="1"/>
                        <a:pt x="157" y="15"/>
                        <a:pt x="124" y="48"/>
                      </a:cubicBezTo>
                      <a:cubicBezTo>
                        <a:pt x="1" y="147"/>
                        <a:pt x="75" y="332"/>
                        <a:pt x="235" y="344"/>
                      </a:cubicBezTo>
                      <a:cubicBezTo>
                        <a:pt x="321" y="344"/>
                        <a:pt x="395" y="270"/>
                        <a:pt x="395" y="184"/>
                      </a:cubicBezTo>
                      <a:cubicBezTo>
                        <a:pt x="404" y="80"/>
                        <a:pt x="321" y="1"/>
                        <a:pt x="233" y="1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13" name="Google Shape;313;p20"/>
                <p:cNvSpPr/>
                <p:nvPr/>
              </p:nvSpPr>
              <p:spPr>
                <a:xfrm>
                  <a:off x="5897051" y="3439610"/>
                  <a:ext cx="47834" cy="47211"/>
                </a:xfrm>
                <a:custGeom>
                  <a:rect b="b" l="l" r="r" t="t"/>
                  <a:pathLst>
                    <a:path extrusionOk="0" h="682" w="691">
                      <a:moveTo>
                        <a:pt x="344" y="163"/>
                      </a:moveTo>
                      <a:cubicBezTo>
                        <a:pt x="432" y="163"/>
                        <a:pt x="515" y="242"/>
                        <a:pt x="506" y="346"/>
                      </a:cubicBezTo>
                      <a:cubicBezTo>
                        <a:pt x="506" y="432"/>
                        <a:pt x="432" y="506"/>
                        <a:pt x="346" y="506"/>
                      </a:cubicBezTo>
                      <a:cubicBezTo>
                        <a:pt x="186" y="494"/>
                        <a:pt x="112" y="309"/>
                        <a:pt x="235" y="210"/>
                      </a:cubicBezTo>
                      <a:cubicBezTo>
                        <a:pt x="268" y="177"/>
                        <a:pt x="307" y="163"/>
                        <a:pt x="344" y="163"/>
                      </a:cubicBezTo>
                      <a:close/>
                      <a:moveTo>
                        <a:pt x="321" y="1"/>
                      </a:moveTo>
                      <a:cubicBezTo>
                        <a:pt x="173" y="1"/>
                        <a:pt x="38" y="112"/>
                        <a:pt x="13" y="259"/>
                      </a:cubicBezTo>
                      <a:cubicBezTo>
                        <a:pt x="1" y="284"/>
                        <a:pt x="1" y="309"/>
                        <a:pt x="1" y="333"/>
                      </a:cubicBezTo>
                      <a:cubicBezTo>
                        <a:pt x="1" y="370"/>
                        <a:pt x="1" y="407"/>
                        <a:pt x="13" y="432"/>
                      </a:cubicBezTo>
                      <a:cubicBezTo>
                        <a:pt x="56" y="598"/>
                        <a:pt x="198" y="681"/>
                        <a:pt x="340" y="681"/>
                      </a:cubicBezTo>
                      <a:cubicBezTo>
                        <a:pt x="481" y="681"/>
                        <a:pt x="623" y="598"/>
                        <a:pt x="666" y="432"/>
                      </a:cubicBezTo>
                      <a:cubicBezTo>
                        <a:pt x="678" y="407"/>
                        <a:pt x="691" y="370"/>
                        <a:pt x="691" y="333"/>
                      </a:cubicBezTo>
                      <a:cubicBezTo>
                        <a:pt x="691" y="309"/>
                        <a:pt x="678" y="284"/>
                        <a:pt x="678" y="259"/>
                      </a:cubicBezTo>
                      <a:cubicBezTo>
                        <a:pt x="642" y="112"/>
                        <a:pt x="506" y="1"/>
                        <a:pt x="358" y="1"/>
                      </a:cubicBezTo>
                      <a:close/>
                    </a:path>
                  </a:pathLst>
                </a:custGeom>
                <a:solidFill>
                  <a:srgbClr val="BAC8D3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14" name="Google Shape;314;p20"/>
                <p:cNvSpPr/>
                <p:nvPr/>
              </p:nvSpPr>
              <p:spPr>
                <a:xfrm>
                  <a:off x="6212929" y="3450686"/>
                  <a:ext cx="28521" cy="24021"/>
                </a:xfrm>
                <a:custGeom>
                  <a:rect b="b" l="l" r="r" t="t"/>
                  <a:pathLst>
                    <a:path extrusionOk="0" h="347" w="412">
                      <a:moveTo>
                        <a:pt x="227" y="0"/>
                      </a:moveTo>
                      <a:cubicBezTo>
                        <a:pt x="185" y="0"/>
                        <a:pt x="142" y="16"/>
                        <a:pt x="108" y="50"/>
                      </a:cubicBezTo>
                      <a:cubicBezTo>
                        <a:pt x="0" y="158"/>
                        <a:pt x="78" y="346"/>
                        <a:pt x="229" y="346"/>
                      </a:cubicBezTo>
                      <a:cubicBezTo>
                        <a:pt x="234" y="346"/>
                        <a:pt x="238" y="346"/>
                        <a:pt x="243" y="346"/>
                      </a:cubicBezTo>
                      <a:cubicBezTo>
                        <a:pt x="329" y="334"/>
                        <a:pt x="391" y="272"/>
                        <a:pt x="403" y="186"/>
                      </a:cubicBezTo>
                      <a:cubicBezTo>
                        <a:pt x="412" y="75"/>
                        <a:pt x="321" y="0"/>
                        <a:pt x="227" y="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15" name="Google Shape;315;p20"/>
                <p:cNvSpPr/>
                <p:nvPr/>
              </p:nvSpPr>
              <p:spPr>
                <a:xfrm>
                  <a:off x="6204968" y="3439610"/>
                  <a:ext cx="47834" cy="47211"/>
                </a:xfrm>
                <a:custGeom>
                  <a:rect b="b" l="l" r="r" t="t"/>
                  <a:pathLst>
                    <a:path extrusionOk="0" h="682" w="691">
                      <a:moveTo>
                        <a:pt x="342" y="160"/>
                      </a:moveTo>
                      <a:cubicBezTo>
                        <a:pt x="436" y="160"/>
                        <a:pt x="527" y="235"/>
                        <a:pt x="518" y="346"/>
                      </a:cubicBezTo>
                      <a:cubicBezTo>
                        <a:pt x="506" y="432"/>
                        <a:pt x="444" y="494"/>
                        <a:pt x="358" y="506"/>
                      </a:cubicBezTo>
                      <a:cubicBezTo>
                        <a:pt x="353" y="506"/>
                        <a:pt x="349" y="506"/>
                        <a:pt x="344" y="506"/>
                      </a:cubicBezTo>
                      <a:cubicBezTo>
                        <a:pt x="193" y="506"/>
                        <a:pt x="115" y="318"/>
                        <a:pt x="223" y="210"/>
                      </a:cubicBezTo>
                      <a:cubicBezTo>
                        <a:pt x="257" y="176"/>
                        <a:pt x="300" y="160"/>
                        <a:pt x="342" y="160"/>
                      </a:cubicBezTo>
                      <a:close/>
                      <a:moveTo>
                        <a:pt x="321" y="1"/>
                      </a:moveTo>
                      <a:cubicBezTo>
                        <a:pt x="173" y="1"/>
                        <a:pt x="50" y="112"/>
                        <a:pt x="13" y="259"/>
                      </a:cubicBezTo>
                      <a:cubicBezTo>
                        <a:pt x="13" y="284"/>
                        <a:pt x="1" y="309"/>
                        <a:pt x="1" y="333"/>
                      </a:cubicBezTo>
                      <a:cubicBezTo>
                        <a:pt x="1" y="370"/>
                        <a:pt x="13" y="395"/>
                        <a:pt x="25" y="432"/>
                      </a:cubicBezTo>
                      <a:cubicBezTo>
                        <a:pt x="69" y="598"/>
                        <a:pt x="210" y="681"/>
                        <a:pt x="352" y="681"/>
                      </a:cubicBezTo>
                      <a:cubicBezTo>
                        <a:pt x="494" y="681"/>
                        <a:pt x="635" y="598"/>
                        <a:pt x="678" y="432"/>
                      </a:cubicBezTo>
                      <a:cubicBezTo>
                        <a:pt x="691" y="395"/>
                        <a:pt x="691" y="370"/>
                        <a:pt x="691" y="333"/>
                      </a:cubicBezTo>
                      <a:cubicBezTo>
                        <a:pt x="691" y="309"/>
                        <a:pt x="691" y="284"/>
                        <a:pt x="678" y="259"/>
                      </a:cubicBezTo>
                      <a:cubicBezTo>
                        <a:pt x="642" y="99"/>
                        <a:pt x="506" y="1"/>
                        <a:pt x="358" y="1"/>
                      </a:cubicBezTo>
                      <a:close/>
                    </a:path>
                  </a:pathLst>
                </a:custGeom>
                <a:solidFill>
                  <a:srgbClr val="BAC8D3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16" name="Google Shape;316;p20"/>
                <p:cNvSpPr/>
                <p:nvPr/>
              </p:nvSpPr>
              <p:spPr>
                <a:xfrm>
                  <a:off x="6519739" y="3450824"/>
                  <a:ext cx="27967" cy="23813"/>
                </a:xfrm>
                <a:custGeom>
                  <a:rect b="b" l="l" r="r" t="t"/>
                  <a:pathLst>
                    <a:path extrusionOk="0" h="344" w="404">
                      <a:moveTo>
                        <a:pt x="223" y="1"/>
                      </a:moveTo>
                      <a:cubicBezTo>
                        <a:pt x="184" y="1"/>
                        <a:pt x="144" y="15"/>
                        <a:pt x="111" y="48"/>
                      </a:cubicBezTo>
                      <a:cubicBezTo>
                        <a:pt x="0" y="147"/>
                        <a:pt x="74" y="332"/>
                        <a:pt x="235" y="344"/>
                      </a:cubicBezTo>
                      <a:cubicBezTo>
                        <a:pt x="321" y="344"/>
                        <a:pt x="395" y="270"/>
                        <a:pt x="395" y="184"/>
                      </a:cubicBezTo>
                      <a:cubicBezTo>
                        <a:pt x="403" y="80"/>
                        <a:pt x="315" y="1"/>
                        <a:pt x="223" y="1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17" name="Google Shape;317;p20"/>
                <p:cNvSpPr/>
                <p:nvPr/>
              </p:nvSpPr>
              <p:spPr>
                <a:xfrm>
                  <a:off x="6512055" y="3439610"/>
                  <a:ext cx="47834" cy="47211"/>
                </a:xfrm>
                <a:custGeom>
                  <a:rect b="b" l="l" r="r" t="t"/>
                  <a:pathLst>
                    <a:path extrusionOk="0" h="682" w="691">
                      <a:moveTo>
                        <a:pt x="334" y="163"/>
                      </a:moveTo>
                      <a:cubicBezTo>
                        <a:pt x="426" y="163"/>
                        <a:pt x="514" y="242"/>
                        <a:pt x="506" y="346"/>
                      </a:cubicBezTo>
                      <a:cubicBezTo>
                        <a:pt x="506" y="432"/>
                        <a:pt x="432" y="506"/>
                        <a:pt x="346" y="506"/>
                      </a:cubicBezTo>
                      <a:cubicBezTo>
                        <a:pt x="185" y="494"/>
                        <a:pt x="111" y="309"/>
                        <a:pt x="222" y="210"/>
                      </a:cubicBezTo>
                      <a:cubicBezTo>
                        <a:pt x="255" y="177"/>
                        <a:pt x="295" y="163"/>
                        <a:pt x="334" y="163"/>
                      </a:cubicBezTo>
                      <a:close/>
                      <a:moveTo>
                        <a:pt x="321" y="1"/>
                      </a:moveTo>
                      <a:cubicBezTo>
                        <a:pt x="173" y="1"/>
                        <a:pt x="37" y="112"/>
                        <a:pt x="13" y="259"/>
                      </a:cubicBezTo>
                      <a:cubicBezTo>
                        <a:pt x="1" y="284"/>
                        <a:pt x="1" y="309"/>
                        <a:pt x="1" y="333"/>
                      </a:cubicBezTo>
                      <a:cubicBezTo>
                        <a:pt x="1" y="370"/>
                        <a:pt x="1" y="407"/>
                        <a:pt x="13" y="432"/>
                      </a:cubicBezTo>
                      <a:cubicBezTo>
                        <a:pt x="56" y="598"/>
                        <a:pt x="198" y="681"/>
                        <a:pt x="339" y="681"/>
                      </a:cubicBezTo>
                      <a:cubicBezTo>
                        <a:pt x="481" y="681"/>
                        <a:pt x="623" y="598"/>
                        <a:pt x="666" y="432"/>
                      </a:cubicBezTo>
                      <a:cubicBezTo>
                        <a:pt x="678" y="407"/>
                        <a:pt x="678" y="370"/>
                        <a:pt x="691" y="333"/>
                      </a:cubicBezTo>
                      <a:cubicBezTo>
                        <a:pt x="678" y="309"/>
                        <a:pt x="678" y="284"/>
                        <a:pt x="678" y="259"/>
                      </a:cubicBezTo>
                      <a:cubicBezTo>
                        <a:pt x="641" y="112"/>
                        <a:pt x="506" y="1"/>
                        <a:pt x="358" y="1"/>
                      </a:cubicBezTo>
                      <a:close/>
                    </a:path>
                  </a:pathLst>
                </a:custGeom>
                <a:solidFill>
                  <a:srgbClr val="BAC8D3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18" name="Google Shape;318;p20"/>
                <p:cNvSpPr/>
                <p:nvPr/>
              </p:nvSpPr>
              <p:spPr>
                <a:xfrm>
                  <a:off x="6827656" y="3450824"/>
                  <a:ext cx="27967" cy="23813"/>
                </a:xfrm>
                <a:custGeom>
                  <a:rect b="b" l="l" r="r" t="t"/>
                  <a:pathLst>
                    <a:path extrusionOk="0" h="344" w="404">
                      <a:moveTo>
                        <a:pt x="223" y="1"/>
                      </a:moveTo>
                      <a:cubicBezTo>
                        <a:pt x="184" y="1"/>
                        <a:pt x="144" y="15"/>
                        <a:pt x="111" y="48"/>
                      </a:cubicBezTo>
                      <a:cubicBezTo>
                        <a:pt x="0" y="147"/>
                        <a:pt x="74" y="332"/>
                        <a:pt x="222" y="344"/>
                      </a:cubicBezTo>
                      <a:cubicBezTo>
                        <a:pt x="308" y="344"/>
                        <a:pt x="382" y="270"/>
                        <a:pt x="395" y="184"/>
                      </a:cubicBezTo>
                      <a:cubicBezTo>
                        <a:pt x="403" y="80"/>
                        <a:pt x="315" y="1"/>
                        <a:pt x="223" y="1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19" name="Google Shape;319;p20"/>
                <p:cNvSpPr/>
                <p:nvPr/>
              </p:nvSpPr>
              <p:spPr>
                <a:xfrm>
                  <a:off x="6819141" y="3439610"/>
                  <a:ext cx="47834" cy="47211"/>
                </a:xfrm>
                <a:custGeom>
                  <a:rect b="b" l="l" r="r" t="t"/>
                  <a:pathLst>
                    <a:path extrusionOk="0" h="682" w="691">
                      <a:moveTo>
                        <a:pt x="340" y="165"/>
                      </a:moveTo>
                      <a:cubicBezTo>
                        <a:pt x="431" y="165"/>
                        <a:pt x="518" y="232"/>
                        <a:pt x="518" y="333"/>
                      </a:cubicBezTo>
                      <a:cubicBezTo>
                        <a:pt x="518" y="420"/>
                        <a:pt x="444" y="506"/>
                        <a:pt x="345" y="506"/>
                      </a:cubicBezTo>
                      <a:cubicBezTo>
                        <a:pt x="197" y="494"/>
                        <a:pt x="123" y="321"/>
                        <a:pt x="222" y="210"/>
                      </a:cubicBezTo>
                      <a:cubicBezTo>
                        <a:pt x="257" y="179"/>
                        <a:pt x="299" y="165"/>
                        <a:pt x="340" y="165"/>
                      </a:cubicBezTo>
                      <a:close/>
                      <a:moveTo>
                        <a:pt x="333" y="1"/>
                      </a:moveTo>
                      <a:cubicBezTo>
                        <a:pt x="173" y="1"/>
                        <a:pt x="49" y="112"/>
                        <a:pt x="13" y="259"/>
                      </a:cubicBezTo>
                      <a:cubicBezTo>
                        <a:pt x="0" y="284"/>
                        <a:pt x="0" y="309"/>
                        <a:pt x="0" y="333"/>
                      </a:cubicBezTo>
                      <a:cubicBezTo>
                        <a:pt x="0" y="370"/>
                        <a:pt x="0" y="407"/>
                        <a:pt x="13" y="432"/>
                      </a:cubicBezTo>
                      <a:cubicBezTo>
                        <a:pt x="62" y="598"/>
                        <a:pt x="204" y="681"/>
                        <a:pt x="345" y="681"/>
                      </a:cubicBezTo>
                      <a:cubicBezTo>
                        <a:pt x="487" y="681"/>
                        <a:pt x="629" y="598"/>
                        <a:pt x="678" y="432"/>
                      </a:cubicBezTo>
                      <a:cubicBezTo>
                        <a:pt x="690" y="407"/>
                        <a:pt x="690" y="370"/>
                        <a:pt x="690" y="333"/>
                      </a:cubicBezTo>
                      <a:cubicBezTo>
                        <a:pt x="690" y="309"/>
                        <a:pt x="690" y="284"/>
                        <a:pt x="678" y="259"/>
                      </a:cubicBezTo>
                      <a:cubicBezTo>
                        <a:pt x="641" y="112"/>
                        <a:pt x="518" y="1"/>
                        <a:pt x="358" y="1"/>
                      </a:cubicBezTo>
                      <a:close/>
                    </a:path>
                  </a:pathLst>
                </a:custGeom>
                <a:solidFill>
                  <a:srgbClr val="BAC8D3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  <p:sp>
            <p:nvSpPr>
              <p:cNvPr id="320" name="Google Shape;320;p20"/>
              <p:cNvSpPr/>
              <p:nvPr/>
            </p:nvSpPr>
            <p:spPr>
              <a:xfrm>
                <a:off x="9305072" y="4496162"/>
                <a:ext cx="2209839" cy="91331"/>
              </a:xfrm>
              <a:custGeom>
                <a:rect b="b" l="l" r="r" t="t"/>
                <a:pathLst>
                  <a:path extrusionOk="0" h="173" w="3808">
                    <a:moveTo>
                      <a:pt x="12" y="0"/>
                    </a:moveTo>
                    <a:cubicBezTo>
                      <a:pt x="12" y="25"/>
                      <a:pt x="25" y="50"/>
                      <a:pt x="12" y="74"/>
                    </a:cubicBezTo>
                    <a:cubicBezTo>
                      <a:pt x="25" y="111"/>
                      <a:pt x="12" y="148"/>
                      <a:pt x="0" y="173"/>
                    </a:cubicBezTo>
                    <a:lnTo>
                      <a:pt x="3807" y="173"/>
                    </a:lnTo>
                    <a:cubicBezTo>
                      <a:pt x="3795" y="148"/>
                      <a:pt x="3783" y="111"/>
                      <a:pt x="3783" y="74"/>
                    </a:cubicBezTo>
                    <a:cubicBezTo>
                      <a:pt x="3783" y="50"/>
                      <a:pt x="3795" y="25"/>
                      <a:pt x="3795" y="0"/>
                    </a:cubicBezTo>
                    <a:close/>
                  </a:path>
                </a:pathLst>
              </a:custGeom>
              <a:solidFill>
                <a:srgbClr val="6B768C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21" name="Google Shape;321;p20"/>
              <p:cNvSpPr/>
              <p:nvPr/>
            </p:nvSpPr>
            <p:spPr>
              <a:xfrm>
                <a:off x="10876040" y="2435885"/>
                <a:ext cx="1635904" cy="1925863"/>
              </a:xfrm>
              <a:custGeom>
                <a:rect b="b" l="l" r="r" t="t"/>
                <a:pathLst>
                  <a:path extrusionOk="0" h="3648" w="2819">
                    <a:moveTo>
                      <a:pt x="1370" y="245"/>
                    </a:moveTo>
                    <a:cubicBezTo>
                      <a:pt x="1637" y="245"/>
                      <a:pt x="1910" y="345"/>
                      <a:pt x="2132" y="567"/>
                    </a:cubicBezTo>
                    <a:cubicBezTo>
                      <a:pt x="2819" y="1242"/>
                      <a:pt x="2335" y="2416"/>
                      <a:pt x="1371" y="2416"/>
                    </a:cubicBezTo>
                    <a:cubicBezTo>
                      <a:pt x="1366" y="2416"/>
                      <a:pt x="1361" y="2416"/>
                      <a:pt x="1356" y="2416"/>
                    </a:cubicBezTo>
                    <a:cubicBezTo>
                      <a:pt x="765" y="2416"/>
                      <a:pt x="284" y="1935"/>
                      <a:pt x="272" y="1344"/>
                    </a:cubicBezTo>
                    <a:cubicBezTo>
                      <a:pt x="272" y="684"/>
                      <a:pt x="809" y="245"/>
                      <a:pt x="1370" y="245"/>
                    </a:cubicBezTo>
                    <a:close/>
                    <a:moveTo>
                      <a:pt x="1369" y="1"/>
                    </a:moveTo>
                    <a:cubicBezTo>
                      <a:pt x="617" y="1"/>
                      <a:pt x="1" y="604"/>
                      <a:pt x="1" y="1356"/>
                    </a:cubicBezTo>
                    <a:cubicBezTo>
                      <a:pt x="1" y="2391"/>
                      <a:pt x="1196" y="3512"/>
                      <a:pt x="1344" y="3648"/>
                    </a:cubicBezTo>
                    <a:lnTo>
                      <a:pt x="1381" y="3648"/>
                    </a:lnTo>
                    <a:cubicBezTo>
                      <a:pt x="1541" y="3512"/>
                      <a:pt x="2724" y="2453"/>
                      <a:pt x="2724" y="1356"/>
                    </a:cubicBezTo>
                    <a:cubicBezTo>
                      <a:pt x="2724" y="604"/>
                      <a:pt x="2108" y="1"/>
                      <a:pt x="1369" y="1"/>
                    </a:cubicBezTo>
                    <a:close/>
                  </a:path>
                </a:pathLst>
              </a:custGeom>
              <a:solidFill>
                <a:srgbClr val="869FB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sp>
        <p:nvSpPr>
          <p:cNvPr id="322" name="Google Shape;322;p20"/>
          <p:cNvSpPr/>
          <p:nvPr/>
        </p:nvSpPr>
        <p:spPr>
          <a:xfrm>
            <a:off x="180649" y="4100600"/>
            <a:ext cx="2721738" cy="59093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it-IT" sz="1800" u="none" cap="none" strike="noStrik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rPr>
              <a:t>OPPORTUNITÀ </a:t>
            </a:r>
            <a:endParaRPr b="1" i="0" sz="1800" u="none" cap="none" strike="noStrike">
              <a:solidFill>
                <a:srgbClr val="7F7F7F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it-IT" sz="1800" u="none" cap="none" strike="noStrik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rPr>
              <a:t>PAESE </a:t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3" name="Google Shape;323;p20"/>
          <p:cNvSpPr/>
          <p:nvPr/>
        </p:nvSpPr>
        <p:spPr>
          <a:xfrm>
            <a:off x="202743" y="4712926"/>
            <a:ext cx="2762422" cy="133882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just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1" lang="it-IT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Linee guida nazionali che superano e semplificano le regole locali e target 2030 in grado di guidare lo sviluppo industriale</a:t>
            </a:r>
            <a:endParaRPr/>
          </a:p>
        </p:txBody>
      </p:sp>
      <p:sp>
        <p:nvSpPr>
          <p:cNvPr id="324" name="Google Shape;324;p20"/>
          <p:cNvSpPr/>
          <p:nvPr/>
        </p:nvSpPr>
        <p:spPr>
          <a:xfrm>
            <a:off x="2544152" y="2590518"/>
            <a:ext cx="2886065" cy="84023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1" lang="it-IT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Sostegno alla transizione con strumenti mirati verso l’e-mobility (MISE, MEF)</a:t>
            </a:r>
            <a:endParaRPr/>
          </a:p>
        </p:txBody>
      </p:sp>
      <p:sp>
        <p:nvSpPr>
          <p:cNvPr id="325" name="Google Shape;325;p20"/>
          <p:cNvSpPr/>
          <p:nvPr/>
        </p:nvSpPr>
        <p:spPr>
          <a:xfrm>
            <a:off x="2605533" y="2238456"/>
            <a:ext cx="2698175" cy="3416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it-IT" sz="1800" u="none" cap="none" strike="noStrik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rPr>
              <a:t>FILIERA INDUSTRIALE</a:t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6" name="Google Shape;326;p20"/>
          <p:cNvSpPr/>
          <p:nvPr/>
        </p:nvSpPr>
        <p:spPr>
          <a:xfrm>
            <a:off x="5012896" y="4100600"/>
            <a:ext cx="2287807" cy="3416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it-IT" sz="1800" u="none" cap="none" strike="noStrik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rPr>
              <a:t>INFRASTRUTTURE</a:t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7" name="Google Shape;327;p20"/>
          <p:cNvSpPr/>
          <p:nvPr/>
        </p:nvSpPr>
        <p:spPr>
          <a:xfrm>
            <a:off x="4931592" y="4543415"/>
            <a:ext cx="3086946" cy="133882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1" lang="it-IT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Supporto all’infrastrutturazione pubblica e privata, semplificazione normativa, tariffe sostenibili </a:t>
            </a:r>
            <a:endParaRPr/>
          </a:p>
        </p:txBody>
      </p:sp>
      <p:sp>
        <p:nvSpPr>
          <p:cNvPr id="328" name="Google Shape;328;p20"/>
          <p:cNvSpPr/>
          <p:nvPr/>
        </p:nvSpPr>
        <p:spPr>
          <a:xfrm>
            <a:off x="6878360" y="2020305"/>
            <a:ext cx="3098415" cy="59093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it-IT" sz="1800" u="none" cap="none" strike="noStrik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rPr>
              <a:t>POLITICHE DI DECARBONIZZAZIONE</a:t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9" name="Google Shape;329;p20"/>
          <p:cNvSpPr/>
          <p:nvPr/>
        </p:nvSpPr>
        <p:spPr>
          <a:xfrm>
            <a:off x="7097386" y="2562920"/>
            <a:ext cx="2957960" cy="108952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1" lang="it-IT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Quote garantite TPL e flotte pubbliche, regole di procurement, Piani Urbani di Mobilità Sostenibile</a:t>
            </a:r>
            <a:endParaRPr/>
          </a:p>
        </p:txBody>
      </p:sp>
      <p:sp>
        <p:nvSpPr>
          <p:cNvPr id="330" name="Google Shape;330;p20"/>
          <p:cNvSpPr/>
          <p:nvPr/>
        </p:nvSpPr>
        <p:spPr>
          <a:xfrm>
            <a:off x="10066934" y="4100600"/>
            <a:ext cx="1326004" cy="3416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it-IT" sz="1800" u="none" cap="none" strike="noStrik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rPr>
              <a:t>INCENTIVI</a:t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1" name="Google Shape;331;p20"/>
          <p:cNvSpPr/>
          <p:nvPr/>
        </p:nvSpPr>
        <p:spPr>
          <a:xfrm>
            <a:off x="9554434" y="4503235"/>
            <a:ext cx="2460250" cy="108952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1" lang="it-IT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Incentivi alla domanda mirati anche per flotte aziendali e logistica ultimo miglio</a:t>
            </a:r>
            <a:endParaRPr/>
          </a:p>
        </p:txBody>
      </p:sp>
      <p:sp>
        <p:nvSpPr>
          <p:cNvPr id="332" name="Google Shape;332;p20"/>
          <p:cNvSpPr txBox="1"/>
          <p:nvPr/>
        </p:nvSpPr>
        <p:spPr>
          <a:xfrm>
            <a:off x="809442" y="262011"/>
            <a:ext cx="8934633" cy="5847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b="1" i="0" lang="it-IT" sz="3200" u="none" cap="none" strike="noStrike">
                <a:solidFill>
                  <a:srgbClr val="006EB7"/>
                </a:solidFill>
                <a:latin typeface="Calibri"/>
                <a:ea typeface="Calibri"/>
                <a:cs typeface="Calibri"/>
                <a:sym typeface="Calibri"/>
              </a:rPr>
              <a:t>I cinque punti cardine della nostra attività</a:t>
            </a:r>
            <a:endParaRPr b="1" i="0" sz="3200" u="none" cap="none" strike="noStrike">
              <a:solidFill>
                <a:srgbClr val="036FB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33" name="Google Shape;333;p20"/>
          <p:cNvSpPr/>
          <p:nvPr/>
        </p:nvSpPr>
        <p:spPr>
          <a:xfrm>
            <a:off x="1349030" y="2098042"/>
            <a:ext cx="431528" cy="89563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it-IT" sz="5800" u="none" cap="none" strike="noStrik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endParaRPr b="0" i="0" sz="5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4" name="Google Shape;334;p20"/>
          <p:cNvSpPr/>
          <p:nvPr/>
        </p:nvSpPr>
        <p:spPr>
          <a:xfrm>
            <a:off x="3618847" y="4611231"/>
            <a:ext cx="569387" cy="89563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it-IT" sz="5800" u="none" cap="none" strike="noStrik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rPr>
              <a:t>2</a:t>
            </a:r>
            <a:endParaRPr b="0" i="0" sz="5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5" name="Google Shape;335;p20"/>
          <p:cNvSpPr/>
          <p:nvPr/>
        </p:nvSpPr>
        <p:spPr>
          <a:xfrm>
            <a:off x="5845489" y="2098089"/>
            <a:ext cx="577402" cy="89563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it-IT" sz="5800" u="none" cap="none" strike="noStrik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rPr>
              <a:t>3</a:t>
            </a:r>
            <a:endParaRPr b="0" i="0" sz="5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6" name="Google Shape;336;p20"/>
          <p:cNvSpPr/>
          <p:nvPr/>
        </p:nvSpPr>
        <p:spPr>
          <a:xfrm>
            <a:off x="8128662" y="4648259"/>
            <a:ext cx="607859" cy="89563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it-IT" sz="5800" u="none" cap="none" strike="noStrik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rPr>
              <a:t>4</a:t>
            </a:r>
            <a:endParaRPr b="0" i="0" sz="5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7" name="Google Shape;337;p20"/>
          <p:cNvSpPr/>
          <p:nvPr/>
        </p:nvSpPr>
        <p:spPr>
          <a:xfrm>
            <a:off x="10406721" y="2097996"/>
            <a:ext cx="590226" cy="89563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it-IT" sz="5800" u="none" cap="none" strike="noStrik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rPr>
              <a:t>5</a:t>
            </a:r>
            <a:endParaRPr b="0" i="0" sz="5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41" name="Shape 3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2" name="Google Shape;342;p21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it-IT"/>
              <a:t>‹#›</a:t>
            </a:fld>
            <a:endParaRPr/>
          </a:p>
        </p:txBody>
      </p:sp>
      <p:sp>
        <p:nvSpPr>
          <p:cNvPr id="343" name="Google Shape;343;p21"/>
          <p:cNvSpPr txBox="1"/>
          <p:nvPr>
            <p:ph idx="4294967295" type="body"/>
          </p:nvPr>
        </p:nvSpPr>
        <p:spPr>
          <a:xfrm>
            <a:off x="809442" y="2038963"/>
            <a:ext cx="8761413" cy="3416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920"/>
              <a:buFont typeface="Century Gothic"/>
              <a:buAutoNum type="arabicPeriod"/>
            </a:pPr>
            <a:r>
              <a:rPr b="1" lang="it-IT" sz="2400">
                <a:solidFill>
                  <a:schemeClr val="dk1"/>
                </a:solidFill>
              </a:rPr>
              <a:t>Mobilità privata e logistica</a:t>
            </a:r>
            <a:endParaRPr b="1">
              <a:solidFill>
                <a:schemeClr val="dk1"/>
              </a:solidFill>
            </a:endParaRPr>
          </a:p>
          <a:p>
            <a:pPr indent="-342900" lvl="0" marL="3429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920"/>
              <a:buFont typeface="Century Gothic"/>
              <a:buAutoNum type="arabicPeriod"/>
            </a:pPr>
            <a:r>
              <a:rPr b="1" lang="it-IT" sz="2400">
                <a:solidFill>
                  <a:schemeClr val="dk1"/>
                </a:solidFill>
              </a:rPr>
              <a:t>Riconfigurazione del parco veicolare nazionale</a:t>
            </a:r>
            <a:endParaRPr b="1">
              <a:solidFill>
                <a:schemeClr val="dk1"/>
              </a:solidFill>
            </a:endParaRPr>
          </a:p>
          <a:p>
            <a:pPr indent="-342900" lvl="0" marL="3429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920"/>
              <a:buFont typeface="Century Gothic"/>
              <a:buAutoNum type="arabicPeriod"/>
            </a:pPr>
            <a:r>
              <a:rPr b="1" lang="it-IT" sz="2400">
                <a:solidFill>
                  <a:schemeClr val="dk1"/>
                </a:solidFill>
              </a:rPr>
              <a:t>Revisione Linee Guida nazionali e PUMS locali</a:t>
            </a:r>
            <a:endParaRPr b="1">
              <a:solidFill>
                <a:schemeClr val="dk1"/>
              </a:solidFill>
            </a:endParaRPr>
          </a:p>
          <a:p>
            <a:pPr indent="-342900" lvl="0" marL="3429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920"/>
              <a:buFont typeface="Century Gothic"/>
              <a:buAutoNum type="arabicPeriod"/>
            </a:pPr>
            <a:r>
              <a:rPr b="1" lang="it-IT" sz="2400">
                <a:solidFill>
                  <a:schemeClr val="dk1"/>
                </a:solidFill>
              </a:rPr>
              <a:t>Elettrificazione dei mezzi di pubblica utilità</a:t>
            </a:r>
            <a:endParaRPr b="1" sz="2000">
              <a:solidFill>
                <a:schemeClr val="dk1"/>
              </a:solidFill>
            </a:endParaRPr>
          </a:p>
        </p:txBody>
      </p:sp>
      <p:pic>
        <p:nvPicPr>
          <p:cNvPr id="344" name="Google Shape;344;p2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39567" y="321746"/>
            <a:ext cx="211222" cy="504344"/>
          </a:xfrm>
          <a:prstGeom prst="rect">
            <a:avLst/>
          </a:prstGeom>
          <a:noFill/>
          <a:ln>
            <a:noFill/>
          </a:ln>
        </p:spPr>
      </p:pic>
      <p:sp>
        <p:nvSpPr>
          <p:cNvPr id="345" name="Google Shape;345;p21"/>
          <p:cNvSpPr txBox="1"/>
          <p:nvPr/>
        </p:nvSpPr>
        <p:spPr>
          <a:xfrm>
            <a:off x="809442" y="262011"/>
            <a:ext cx="8761413" cy="5847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it-IT" sz="3200" u="none" cap="none" strike="noStrike">
                <a:solidFill>
                  <a:srgbClr val="036FB8"/>
                </a:solidFill>
                <a:latin typeface="Arial"/>
                <a:ea typeface="Arial"/>
                <a:cs typeface="Arial"/>
                <a:sym typeface="Arial"/>
              </a:rPr>
              <a:t>Sintesi azioni per stimolare la domanda di mobilità sostenibile</a:t>
            </a:r>
            <a:endParaRPr b="1" i="0" sz="3200" u="none" cap="none" strike="noStrike">
              <a:solidFill>
                <a:srgbClr val="036FB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49" name="Shape 3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0" name="Google Shape;350;p22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it-IT"/>
              <a:t>‹#›</a:t>
            </a:fld>
            <a:endParaRPr/>
          </a:p>
        </p:txBody>
      </p:sp>
      <p:pic>
        <p:nvPicPr>
          <p:cNvPr id="351" name="Google Shape;351;p2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39567" y="321746"/>
            <a:ext cx="211222" cy="504344"/>
          </a:xfrm>
          <a:prstGeom prst="rect">
            <a:avLst/>
          </a:prstGeom>
          <a:noFill/>
          <a:ln>
            <a:noFill/>
          </a:ln>
        </p:spPr>
      </p:pic>
      <p:sp>
        <p:nvSpPr>
          <p:cNvPr id="352" name="Google Shape;352;p22"/>
          <p:cNvSpPr txBox="1"/>
          <p:nvPr/>
        </p:nvSpPr>
        <p:spPr>
          <a:xfrm>
            <a:off x="809442" y="262011"/>
            <a:ext cx="8761413" cy="5847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it-IT" sz="3200" u="none" cap="none" strike="noStrike">
                <a:solidFill>
                  <a:srgbClr val="036FB8"/>
                </a:solidFill>
                <a:latin typeface="Arial"/>
                <a:ea typeface="Arial"/>
                <a:cs typeface="Arial"/>
                <a:sym typeface="Arial"/>
              </a:rPr>
              <a:t>1. Mobilità privata e logistica – Ecobonus</a:t>
            </a:r>
            <a:endParaRPr b="1" i="0" sz="3200" u="none" cap="none" strike="noStrike">
              <a:solidFill>
                <a:srgbClr val="036FB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53" name="Google Shape;353;p22"/>
          <p:cNvSpPr txBox="1"/>
          <p:nvPr/>
        </p:nvSpPr>
        <p:spPr>
          <a:xfrm>
            <a:off x="482114" y="987074"/>
            <a:ext cx="10168282" cy="454440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marR="0" rtl="0" algn="just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</a:pPr>
            <a:r>
              <a:rPr b="0" i="0" lang="it-IT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L’</a:t>
            </a:r>
            <a:r>
              <a:rPr b="1" i="0" lang="it-IT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ecobonus per le autovetture elettriche e ibride plug-in</a:t>
            </a:r>
            <a:r>
              <a:rPr b="0" i="0" lang="it-IT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introdotto con la legge di bilancio 2019, si sta dimostrando uno </a:t>
            </a:r>
            <a:r>
              <a:rPr b="1" i="0" lang="it-IT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strumento fondamentale </a:t>
            </a:r>
            <a:r>
              <a:rPr b="0" i="0" lang="it-IT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per la diffusione di questi mezzi nel nostro Paese.</a:t>
            </a:r>
            <a:endParaRPr/>
          </a:p>
          <a:p>
            <a:pPr indent="-342900" lvl="0" marL="342900" marR="0" rtl="0" algn="just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</a:pPr>
            <a:r>
              <a:rPr b="0" i="0" lang="it-IT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 fondi attualmente previsti per l’intero 2020 sono pari a 70M€. Dall’inizio dell’anno, in poco più di due mesi, </a:t>
            </a:r>
            <a:r>
              <a:rPr b="1" i="0" lang="it-IT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sono già stati consumati 25M€ dei 40M€ stanziati in questa prima tranche</a:t>
            </a:r>
            <a:r>
              <a:rPr b="0" i="0" lang="it-IT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</a:t>
            </a:r>
            <a:endParaRPr/>
          </a:p>
          <a:p>
            <a:pPr indent="-342900" lvl="0" marL="342900" marR="0" rtl="0" algn="just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</a:pPr>
            <a:r>
              <a:rPr b="0" i="0" lang="it-IT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La forte accelerazione indica che, senza ulteriori azioni, </a:t>
            </a:r>
            <a:r>
              <a:rPr b="1" i="0" lang="it-IT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 fondi stanziati per l’intero 2020 si esauriranno ben prima della fine dell’anno, al più tardi entro giugno 2020</a:t>
            </a:r>
            <a:r>
              <a:rPr b="0" i="0" lang="it-IT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proprio in concomitanza con il lancio sul mercato dei primi prodotti elettrificati di produzione 100% nazionale.</a:t>
            </a:r>
            <a:endParaRPr/>
          </a:p>
          <a:p>
            <a:pPr indent="-342900" lvl="0" marL="342900" marR="0" rtl="0" algn="just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</a:pPr>
            <a:r>
              <a:rPr b="0" i="0" lang="it-IT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Tale </a:t>
            </a:r>
            <a:r>
              <a:rPr b="1" i="0" lang="it-IT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scenario sarebbe deleterio per l’industria automobilista nostrana e per l’intero mercato dell’auto</a:t>
            </a:r>
            <a:r>
              <a:rPr b="0" i="0" lang="it-IT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in un momento di estrema delicatezza per i Costruttori, che sono chiamati a rispondere a partire da quest’anno agli sfidati target di riduzione delle emissioni di CO</a:t>
            </a:r>
            <a:r>
              <a:rPr b="0" baseline="-25000" i="0" lang="it-IT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</a:t>
            </a:r>
            <a:r>
              <a:rPr b="0" i="0" lang="it-IT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previsti dalla normativa  UE.</a:t>
            </a:r>
            <a:endParaRPr/>
          </a:p>
          <a:p>
            <a:pPr indent="-342900" lvl="0" marL="342900" marR="0" rtl="0" algn="just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</a:pPr>
            <a:r>
              <a:rPr b="0" i="0" lang="it-IT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Risulta pertanto prioritario </a:t>
            </a:r>
            <a:r>
              <a:rPr b="1" i="0" lang="it-IT" sz="2000" u="sng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rafforzare il bonus per i veicoli di categoria M1, prevedendo un aumento dei fondi a disposizione per il 2020 e il 2021</a:t>
            </a:r>
            <a:r>
              <a:rPr b="0" i="0" lang="it-IT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 </a:t>
            </a:r>
            <a:endParaRPr/>
          </a:p>
          <a:p>
            <a:pPr indent="-241300" lvl="0" marL="342900" marR="0" rtl="0" algn="just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r>
              <a:t/>
            </a:r>
            <a:endParaRPr b="0" i="0" sz="20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241300" lvl="0" marL="342900" marR="0" rtl="0" algn="just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r>
              <a:t/>
            </a:r>
            <a:endParaRPr b="0" i="0" sz="20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241300" lvl="0" marL="342900" marR="0" rtl="0" algn="just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r>
              <a:t/>
            </a:r>
            <a:endParaRPr b="0" i="0" sz="20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241300" lvl="0" marL="342900" marR="0" rtl="0" algn="just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r>
              <a:t/>
            </a:r>
            <a:endParaRPr b="0" i="0" sz="20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241300" lvl="0" marL="342900" marR="0" rtl="0" algn="just">
              <a:lnSpc>
                <a:spcPct val="90000"/>
              </a:lnSpc>
              <a:spcBef>
                <a:spcPts val="1600"/>
              </a:spcBef>
              <a:spcAft>
                <a:spcPts val="600"/>
              </a:spcAft>
              <a:buClr>
                <a:schemeClr val="dk1"/>
              </a:buClr>
              <a:buSzPts val="1600"/>
              <a:buFont typeface="Arial"/>
              <a:buNone/>
            </a:pPr>
            <a:r>
              <a:t/>
            </a:r>
            <a:endParaRPr b="0" i="0" sz="20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54" name="Google Shape;354;p22"/>
          <p:cNvSpPr/>
          <p:nvPr/>
        </p:nvSpPr>
        <p:spPr>
          <a:xfrm>
            <a:off x="809443" y="5692462"/>
            <a:ext cx="9840954" cy="985471"/>
          </a:xfrm>
          <a:prstGeom prst="rect">
            <a:avLst/>
          </a:prstGeom>
          <a:solidFill>
            <a:schemeClr val="accent1"/>
          </a:solidFill>
          <a:ln cap="rnd" cmpd="sng" w="19050">
            <a:solidFill>
              <a:srgbClr val="7D9A2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it-IT" sz="20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In particolare, per il 2020, si ritiene necessario un aumento dei fondi a disposizione pari a 125M€ rispetto ai 70M€ già stanziati, per un fabbisogno totale pari a 195M€.</a:t>
            </a:r>
            <a:endParaRPr b="1" i="0" sz="2000" u="none" cap="none" strike="noStrike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355" name="Google Shape;355;p2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0650396" y="1149788"/>
            <a:ext cx="1496102" cy="126233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59" name="Shape 3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0" name="Google Shape;360;p23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it-IT"/>
              <a:t>‹#›</a:t>
            </a:fld>
            <a:endParaRPr/>
          </a:p>
        </p:txBody>
      </p:sp>
      <p:sp>
        <p:nvSpPr>
          <p:cNvPr id="361" name="Google Shape;361;p23"/>
          <p:cNvSpPr txBox="1"/>
          <p:nvPr>
            <p:ph idx="4294967295" type="body"/>
          </p:nvPr>
        </p:nvSpPr>
        <p:spPr>
          <a:xfrm>
            <a:off x="439567" y="1529003"/>
            <a:ext cx="9929384" cy="46513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rtl="0" algn="just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600"/>
              <a:buFont typeface="Century Gothic"/>
              <a:buAutoNum type="arabicPeriod"/>
            </a:pPr>
            <a:r>
              <a:rPr b="1" lang="it-IT" sz="2000"/>
              <a:t>Costruire un sistema di supporto per l’elettrificzione dei veicoli per il trasporto merci reperendo risorse dedicate</a:t>
            </a:r>
            <a:r>
              <a:rPr lang="it-IT" sz="2000"/>
              <a:t>, una tipologia che al 55% è costituita da veicoli Euro 3 o inferiori ed è essenziale alla decarbonizzazione dell’”ultimo miglio” nelle città. </a:t>
            </a:r>
            <a:endParaRPr sz="3600"/>
          </a:p>
          <a:p>
            <a:pPr indent="-342900" lvl="0" marL="342900" rtl="0" algn="just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SzPts val="1600"/>
              <a:buFont typeface="Century Gothic"/>
              <a:buAutoNum type="arabicPeriod"/>
            </a:pPr>
            <a:r>
              <a:rPr b="1" lang="it-IT" sz="2000"/>
              <a:t>Rivedere i meccanismi di deducibilità per le flotte aziendali e P.IVA</a:t>
            </a:r>
            <a:r>
              <a:rPr lang="it-IT" sz="2000"/>
              <a:t>. Le flotte aziendali sono la prima naturale applicazione della mobilità elettrica, sia per il loro maggiore utilizzo, sia per la possibilità di rimessaggio e di pianificazione della ricarica. Introdurre la possibilità per le aziende di dedurre, in caso di leasing, acquisto o noleggio di un veicolo a 0 o basse emissioni (20-60 gCO2/km), rispettivamente il 100%  e l’80% dell’ammortamento o del costo operativo del noleggio, alzando inoltre i tetti massimi di deducibilità del TUIR</a:t>
            </a:r>
            <a:endParaRPr sz="3600"/>
          </a:p>
          <a:p>
            <a:pPr indent="-342900" lvl="0" marL="342900" rtl="0" algn="l">
              <a:lnSpc>
                <a:spcPct val="90000"/>
              </a:lnSpc>
              <a:spcBef>
                <a:spcPts val="1600"/>
              </a:spcBef>
              <a:spcAft>
                <a:spcPts val="600"/>
              </a:spcAft>
              <a:buSzPts val="1600"/>
              <a:buFont typeface="Century Gothic"/>
              <a:buAutoNum type="arabicPeriod"/>
            </a:pPr>
            <a:r>
              <a:rPr b="1" lang="it-IT" sz="2000"/>
              <a:t>Ricalcolo del bollo sia per veicoli privati sia commerciali, basato sui km percorsi </a:t>
            </a:r>
            <a:r>
              <a:rPr lang="it-IT" sz="2000"/>
              <a:t>per chi si vorrà dotare di strumenti ad hoc, che faccia pagare progressivamente di più a seconda delle classi emissive più inquinanti. </a:t>
            </a:r>
            <a:br>
              <a:rPr lang="it-IT" sz="2000"/>
            </a:br>
            <a:r>
              <a:rPr lang="it-IT" sz="1600"/>
              <a:t>A titolo di esempio, considerando per le M1 nel 2020 un aumento di 0,1 €/kW per le sole categorie euro 1-4, si otterrebbe un maggior gettito di quasi 100 milioni di euro.</a:t>
            </a:r>
            <a:endParaRPr sz="1600"/>
          </a:p>
        </p:txBody>
      </p:sp>
      <p:pic>
        <p:nvPicPr>
          <p:cNvPr id="362" name="Google Shape;362;p2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39567" y="321746"/>
            <a:ext cx="211222" cy="504344"/>
          </a:xfrm>
          <a:prstGeom prst="rect">
            <a:avLst/>
          </a:prstGeom>
          <a:noFill/>
          <a:ln>
            <a:noFill/>
          </a:ln>
        </p:spPr>
      </p:pic>
      <p:sp>
        <p:nvSpPr>
          <p:cNvPr id="363" name="Google Shape;363;p23"/>
          <p:cNvSpPr txBox="1"/>
          <p:nvPr/>
        </p:nvSpPr>
        <p:spPr>
          <a:xfrm>
            <a:off x="809442" y="262011"/>
            <a:ext cx="8761413" cy="5847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it-IT" sz="3200" u="none" cap="none" strike="noStrike">
                <a:solidFill>
                  <a:srgbClr val="036FB8"/>
                </a:solidFill>
                <a:latin typeface="Arial"/>
                <a:ea typeface="Arial"/>
                <a:cs typeface="Arial"/>
                <a:sym typeface="Arial"/>
              </a:rPr>
              <a:t>1. Mobilità privata e logistica – Altre misure</a:t>
            </a:r>
            <a:endParaRPr b="1" i="0" sz="3200" u="none" cap="none" strike="noStrike">
              <a:solidFill>
                <a:srgbClr val="036FB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64" name="Google Shape;364;p2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0600221" y="1529002"/>
            <a:ext cx="1420363" cy="1198431"/>
          </a:xfrm>
          <a:prstGeom prst="rect">
            <a:avLst/>
          </a:prstGeom>
          <a:noFill/>
          <a:ln>
            <a:noFill/>
          </a:ln>
        </p:spPr>
      </p:pic>
      <p:pic>
        <p:nvPicPr>
          <p:cNvPr id="365" name="Google Shape;365;p23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0620566" y="2903405"/>
            <a:ext cx="1379672" cy="116409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Tema di Offic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Tema di Offic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