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titolo"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to con didascalia" type="objTx">
  <p:cSld name="OBJECT_WITH_CAPTION_TEXT">
    <p:spTree>
      <p:nvGrpSpPr>
        <p:cNvPr id="68" name="Shape 68"/>
        <p:cNvGrpSpPr/>
        <p:nvPr/>
      </p:nvGrpSpPr>
      <p:grpSpPr>
        <a:xfrm>
          <a:off x="0" y="0"/>
          <a:ext cx="0" cy="0"/>
          <a:chOff x="0" y="0"/>
          <a:chExt cx="0" cy="0"/>
        </a:xfrm>
      </p:grpSpPr>
      <p:sp>
        <p:nvSpPr>
          <p:cNvPr id="69" name="Google Shape;69;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magine con didascalia" type="picTx">
  <p:cSld name="PICTURE_WITH_CAPTION_TEXT">
    <p:spTree>
      <p:nvGrpSpPr>
        <p:cNvPr id="75" name="Shape 75"/>
        <p:cNvGrpSpPr/>
        <p:nvPr/>
      </p:nvGrpSpPr>
      <p:grpSpPr>
        <a:xfrm>
          <a:off x="0" y="0"/>
          <a:ext cx="0" cy="0"/>
          <a:chOff x="0" y="0"/>
          <a:chExt cx="0" cy="0"/>
        </a:xfrm>
      </p:grpSpPr>
      <p:sp>
        <p:nvSpPr>
          <p:cNvPr id="76" name="Google Shape;76;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8" name="Google Shape;78;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testo verticale" type="vertTx">
  <p:cSld name="VERTICAL_TEXT">
    <p:spTree>
      <p:nvGrpSpPr>
        <p:cNvPr id="82" name="Shape 82"/>
        <p:cNvGrpSpPr/>
        <p:nvPr/>
      </p:nvGrpSpPr>
      <p:grpSpPr>
        <a:xfrm>
          <a:off x="0" y="0"/>
          <a:ext cx="0" cy="0"/>
          <a:chOff x="0" y="0"/>
          <a:chExt cx="0" cy="0"/>
        </a:xfrm>
      </p:grpSpPr>
      <p:sp>
        <p:nvSpPr>
          <p:cNvPr id="83" name="Google Shape;8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testo verticale" type="vertTitleAndTx">
  <p:cSld name="VERTICAL_TITLE_AND_VERTICAL_TEXT">
    <p:spTree>
      <p:nvGrpSpPr>
        <p:cNvPr id="88" name="Shape 88"/>
        <p:cNvGrpSpPr/>
        <p:nvPr/>
      </p:nvGrpSpPr>
      <p:grpSpPr>
        <a:xfrm>
          <a:off x="0" y="0"/>
          <a:ext cx="0" cy="0"/>
          <a:chOff x="0" y="0"/>
          <a:chExt cx="0" cy="0"/>
        </a:xfrm>
      </p:grpSpPr>
      <p:sp>
        <p:nvSpPr>
          <p:cNvPr id="89" name="Google Shape;89;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1">
  <p:cSld name="TITLE DESIGN 1">
    <p:spTree>
      <p:nvGrpSpPr>
        <p:cNvPr id="2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b="0" l="0" r="0" t="0"/>
          <a:stretch/>
        </p:blipFill>
        <p:spPr>
          <a:xfrm>
            <a:off x="10125427" y="339843"/>
            <a:ext cx="1556986" cy="427600"/>
          </a:xfrm>
          <a:prstGeom prst="rect">
            <a:avLst/>
          </a:prstGeom>
          <a:noFill/>
          <a:ln>
            <a:noFill/>
          </a:ln>
        </p:spPr>
      </p:pic>
      <p:pic>
        <p:nvPicPr>
          <p:cNvPr id="23" name="Google Shape;23;p3"/>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cxnSp>
        <p:nvCxnSpPr>
          <p:cNvPr id="24" name="Google Shape;24;p3"/>
          <p:cNvCxnSpPr/>
          <p:nvPr/>
        </p:nvCxnSpPr>
        <p:spPr>
          <a:xfrm>
            <a:off x="778987" y="349316"/>
            <a:ext cx="0" cy="431349"/>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olo e testo verticale">
  <p:cSld name="1_Titolo e testo verticale">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0" r="0" t="0"/>
          <a:stretch/>
        </p:blipFill>
        <p:spPr>
          <a:xfrm>
            <a:off x="3433617" y="1318196"/>
            <a:ext cx="4069361" cy="4347816"/>
          </a:xfrm>
          <a:prstGeom prst="rect">
            <a:avLst/>
          </a:prstGeom>
          <a:noFill/>
          <a:ln>
            <a:noFill/>
          </a:ln>
        </p:spPr>
      </p:pic>
      <p:pic>
        <p:nvPicPr>
          <p:cNvPr id="27" name="Google Shape;27;p4"/>
          <p:cNvPicPr preferRelativeResize="0"/>
          <p:nvPr/>
        </p:nvPicPr>
        <p:blipFill rotWithShape="1">
          <a:blip r:embed="rId3">
            <a:alphaModFix/>
          </a:blip>
          <a:srcRect b="0" l="0" r="0" t="0"/>
          <a:stretch/>
        </p:blipFill>
        <p:spPr>
          <a:xfrm>
            <a:off x="10125427" y="339843"/>
            <a:ext cx="1556986" cy="427600"/>
          </a:xfrm>
          <a:prstGeom prst="rect">
            <a:avLst/>
          </a:prstGeom>
          <a:noFill/>
          <a:ln>
            <a:noFill/>
          </a:ln>
        </p:spPr>
      </p:pic>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contenuto" type="obj">
  <p:cSld name="OBJECT">
    <p:spTree>
      <p:nvGrpSpPr>
        <p:cNvPr id="31" name="Shape 31"/>
        <p:cNvGrpSpPr/>
        <p:nvPr/>
      </p:nvGrpSpPr>
      <p:grpSpPr>
        <a:xfrm>
          <a:off x="0" y="0"/>
          <a:ext cx="0" cy="0"/>
          <a:chOff x="0" y="0"/>
          <a:chExt cx="0" cy="0"/>
        </a:xfrm>
      </p:grpSpPr>
      <p:sp>
        <p:nvSpPr>
          <p:cNvPr id="32" name="Google Shape;3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stazione sezione" type="secHead">
  <p:cSld name="SECTION_HEADER">
    <p:spTree>
      <p:nvGrpSpPr>
        <p:cNvPr id="37" name="Shape 37"/>
        <p:cNvGrpSpPr/>
        <p:nvPr/>
      </p:nvGrpSpPr>
      <p:grpSpPr>
        <a:xfrm>
          <a:off x="0" y="0"/>
          <a:ext cx="0" cy="0"/>
          <a:chOff x="0" y="0"/>
          <a:chExt cx="0" cy="0"/>
        </a:xfrm>
      </p:grpSpPr>
      <p:sp>
        <p:nvSpPr>
          <p:cNvPr id="38" name="Google Shape;38;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ue contenuti" type="twoObj">
  <p:cSld name="TWO_OBJECTS">
    <p:spTree>
      <p:nvGrpSpPr>
        <p:cNvPr id="43" name="Shape 43"/>
        <p:cNvGrpSpPr/>
        <p:nvPr/>
      </p:nvGrpSpPr>
      <p:grpSpPr>
        <a:xfrm>
          <a:off x="0" y="0"/>
          <a:ext cx="0" cy="0"/>
          <a:chOff x="0" y="0"/>
          <a:chExt cx="0" cy="0"/>
        </a:xfrm>
      </p:grpSpPr>
      <p:sp>
        <p:nvSpPr>
          <p:cNvPr id="44" name="Google Shape;4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fronto" type="twoTxTwoObj">
  <p:cSld name="TWO_OBJECTS_WITH_TEXT">
    <p:spTree>
      <p:nvGrpSpPr>
        <p:cNvPr id="50" name="Shape 50"/>
        <p:cNvGrpSpPr/>
        <p:nvPr/>
      </p:nvGrpSpPr>
      <p:grpSpPr>
        <a:xfrm>
          <a:off x="0" y="0"/>
          <a:ext cx="0" cy="0"/>
          <a:chOff x="0" y="0"/>
          <a:chExt cx="0" cy="0"/>
        </a:xfrm>
      </p:grpSpPr>
      <p:sp>
        <p:nvSpPr>
          <p:cNvPr id="51" name="Google Shape;51;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titolo" type="titleOnly">
  <p:cSld name="TITLE_ONLY">
    <p:spTree>
      <p:nvGrpSpPr>
        <p:cNvPr id="59" name="Shape 59"/>
        <p:cNvGrpSpPr/>
        <p:nvPr/>
      </p:nvGrpSpPr>
      <p:grpSpPr>
        <a:xfrm>
          <a:off x="0" y="0"/>
          <a:ext cx="0" cy="0"/>
          <a:chOff x="0" y="0"/>
          <a:chExt cx="0" cy="0"/>
        </a:xfrm>
      </p:grpSpPr>
      <p:sp>
        <p:nvSpPr>
          <p:cNvPr id="60" name="Google Shape;6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uota" type="blank">
  <p:cSld name="BLANK">
    <p:spTree>
      <p:nvGrpSpPr>
        <p:cNvPr id="64" name="Shape 64"/>
        <p:cNvGrpSpPr/>
        <p:nvPr/>
      </p:nvGrpSpPr>
      <p:grpSpPr>
        <a:xfrm>
          <a:off x="0" y="0"/>
          <a:ext cx="0" cy="0"/>
          <a:chOff x="0" y="0"/>
          <a:chExt cx="0" cy="0"/>
        </a:xfrm>
      </p:grpSpPr>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s://www.motus-e.org/regolamento-per-la-mobilita-elettric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75.png"/><Relationship Id="rId5" Type="http://schemas.openxmlformats.org/officeDocument/2006/relationships/image" Target="../media/image80.png"/><Relationship Id="rId6" Type="http://schemas.openxmlformats.org/officeDocument/2006/relationships/image" Target="../media/image8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7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0" Type="http://schemas.openxmlformats.org/officeDocument/2006/relationships/image" Target="../media/image15.jpg"/><Relationship Id="rId22" Type="http://schemas.openxmlformats.org/officeDocument/2006/relationships/image" Target="../media/image21.jpg"/><Relationship Id="rId21" Type="http://schemas.openxmlformats.org/officeDocument/2006/relationships/image" Target="../media/image16.png"/><Relationship Id="rId24" Type="http://schemas.openxmlformats.org/officeDocument/2006/relationships/image" Target="../media/image27.jpg"/><Relationship Id="rId23" Type="http://schemas.openxmlformats.org/officeDocument/2006/relationships/image" Target="../media/image24.jp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7.png"/><Relationship Id="rId4" Type="http://schemas.openxmlformats.org/officeDocument/2006/relationships/image" Target="../media/image2.png"/><Relationship Id="rId9" Type="http://schemas.openxmlformats.org/officeDocument/2006/relationships/image" Target="../media/image14.png"/><Relationship Id="rId26" Type="http://schemas.openxmlformats.org/officeDocument/2006/relationships/image" Target="../media/image23.png"/><Relationship Id="rId25" Type="http://schemas.openxmlformats.org/officeDocument/2006/relationships/image" Target="../media/image30.jpg"/><Relationship Id="rId28" Type="http://schemas.openxmlformats.org/officeDocument/2006/relationships/image" Target="../media/image37.jpg"/><Relationship Id="rId27" Type="http://schemas.openxmlformats.org/officeDocument/2006/relationships/image" Target="../media/image28.gif"/><Relationship Id="rId5" Type="http://schemas.openxmlformats.org/officeDocument/2006/relationships/image" Target="../media/image19.png"/><Relationship Id="rId6" Type="http://schemas.openxmlformats.org/officeDocument/2006/relationships/image" Target="../media/image7.png"/><Relationship Id="rId29" Type="http://schemas.openxmlformats.org/officeDocument/2006/relationships/image" Target="../media/image34.jpg"/><Relationship Id="rId7" Type="http://schemas.openxmlformats.org/officeDocument/2006/relationships/image" Target="../media/image9.png"/><Relationship Id="rId8" Type="http://schemas.openxmlformats.org/officeDocument/2006/relationships/image" Target="../media/image5.png"/><Relationship Id="rId31" Type="http://schemas.openxmlformats.org/officeDocument/2006/relationships/image" Target="../media/image25.png"/><Relationship Id="rId30" Type="http://schemas.openxmlformats.org/officeDocument/2006/relationships/image" Target="../media/image26.png"/><Relationship Id="rId11" Type="http://schemas.openxmlformats.org/officeDocument/2006/relationships/image" Target="../media/image33.jpg"/><Relationship Id="rId10" Type="http://schemas.openxmlformats.org/officeDocument/2006/relationships/image" Target="../media/image6.png"/><Relationship Id="rId32" Type="http://schemas.openxmlformats.org/officeDocument/2006/relationships/image" Target="../media/image41.jpg"/><Relationship Id="rId13" Type="http://schemas.openxmlformats.org/officeDocument/2006/relationships/image" Target="../media/image12.png"/><Relationship Id="rId12" Type="http://schemas.openxmlformats.org/officeDocument/2006/relationships/image" Target="../media/image17.png"/><Relationship Id="rId15" Type="http://schemas.openxmlformats.org/officeDocument/2006/relationships/image" Target="../media/image13.jpg"/><Relationship Id="rId14" Type="http://schemas.openxmlformats.org/officeDocument/2006/relationships/image" Target="../media/image10.png"/><Relationship Id="rId17" Type="http://schemas.openxmlformats.org/officeDocument/2006/relationships/image" Target="../media/image11.png"/><Relationship Id="rId16" Type="http://schemas.openxmlformats.org/officeDocument/2006/relationships/image" Target="../media/image4.png"/><Relationship Id="rId19" Type="http://schemas.openxmlformats.org/officeDocument/2006/relationships/image" Target="../media/image20.png"/><Relationship Id="rId18" Type="http://schemas.openxmlformats.org/officeDocument/2006/relationships/image" Target="../media/image22.png"/></Relationships>
</file>

<file path=ppt/slides/_rels/slide4.xml.rels><?xml version="1.0" encoding="UTF-8" standalone="yes"?><Relationships xmlns="http://schemas.openxmlformats.org/package/2006/relationships"><Relationship Id="rId20" Type="http://schemas.openxmlformats.org/officeDocument/2006/relationships/image" Target="../media/image42.png"/><Relationship Id="rId22" Type="http://schemas.openxmlformats.org/officeDocument/2006/relationships/image" Target="../media/image54.png"/><Relationship Id="rId21" Type="http://schemas.openxmlformats.org/officeDocument/2006/relationships/image" Target="../media/image53.png"/><Relationship Id="rId24" Type="http://schemas.openxmlformats.org/officeDocument/2006/relationships/image" Target="../media/image47.png"/><Relationship Id="rId23" Type="http://schemas.openxmlformats.org/officeDocument/2006/relationships/image" Target="../media/image48.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5.png"/><Relationship Id="rId9" Type="http://schemas.openxmlformats.org/officeDocument/2006/relationships/image" Target="../media/image32.png"/><Relationship Id="rId26" Type="http://schemas.openxmlformats.org/officeDocument/2006/relationships/image" Target="../media/image57.jpg"/><Relationship Id="rId25" Type="http://schemas.openxmlformats.org/officeDocument/2006/relationships/image" Target="../media/image55.jpg"/><Relationship Id="rId28" Type="http://schemas.openxmlformats.org/officeDocument/2006/relationships/image" Target="../media/image68.png"/><Relationship Id="rId27" Type="http://schemas.openxmlformats.org/officeDocument/2006/relationships/image" Target="../media/image49.png"/><Relationship Id="rId5" Type="http://schemas.openxmlformats.org/officeDocument/2006/relationships/image" Target="../media/image36.png"/><Relationship Id="rId6" Type="http://schemas.openxmlformats.org/officeDocument/2006/relationships/image" Target="../media/image29.png"/><Relationship Id="rId29" Type="http://schemas.openxmlformats.org/officeDocument/2006/relationships/image" Target="../media/image62.jpg"/><Relationship Id="rId7" Type="http://schemas.openxmlformats.org/officeDocument/2006/relationships/image" Target="../media/image38.png"/><Relationship Id="rId8" Type="http://schemas.openxmlformats.org/officeDocument/2006/relationships/image" Target="../media/image31.jpg"/><Relationship Id="rId31" Type="http://schemas.openxmlformats.org/officeDocument/2006/relationships/image" Target="../media/image60.png"/><Relationship Id="rId30" Type="http://schemas.openxmlformats.org/officeDocument/2006/relationships/image" Target="../media/image59.jpg"/><Relationship Id="rId11" Type="http://schemas.openxmlformats.org/officeDocument/2006/relationships/image" Target="../media/image51.jpg"/><Relationship Id="rId33" Type="http://schemas.openxmlformats.org/officeDocument/2006/relationships/image" Target="../media/image71.gif"/><Relationship Id="rId10" Type="http://schemas.openxmlformats.org/officeDocument/2006/relationships/image" Target="../media/image43.jpg"/><Relationship Id="rId32" Type="http://schemas.openxmlformats.org/officeDocument/2006/relationships/image" Target="../media/image61.jpg"/><Relationship Id="rId13" Type="http://schemas.openxmlformats.org/officeDocument/2006/relationships/image" Target="../media/image46.png"/><Relationship Id="rId35" Type="http://schemas.openxmlformats.org/officeDocument/2006/relationships/image" Target="../media/image58.jpg"/><Relationship Id="rId12" Type="http://schemas.openxmlformats.org/officeDocument/2006/relationships/image" Target="../media/image50.png"/><Relationship Id="rId34" Type="http://schemas.openxmlformats.org/officeDocument/2006/relationships/image" Target="../media/image65.jpg"/><Relationship Id="rId15" Type="http://schemas.openxmlformats.org/officeDocument/2006/relationships/image" Target="../media/image40.png"/><Relationship Id="rId14" Type="http://schemas.openxmlformats.org/officeDocument/2006/relationships/image" Target="../media/image39.png"/><Relationship Id="rId17" Type="http://schemas.openxmlformats.org/officeDocument/2006/relationships/image" Target="../media/image52.png"/><Relationship Id="rId16" Type="http://schemas.openxmlformats.org/officeDocument/2006/relationships/image" Target="../media/image56.jpg"/><Relationship Id="rId19" Type="http://schemas.openxmlformats.org/officeDocument/2006/relationships/image" Target="../media/image45.png"/><Relationship Id="rId18"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3.png"/><Relationship Id="rId9" Type="http://schemas.openxmlformats.org/officeDocument/2006/relationships/image" Target="../media/image72.png"/><Relationship Id="rId5" Type="http://schemas.openxmlformats.org/officeDocument/2006/relationships/image" Target="../media/image69.png"/><Relationship Id="rId6" Type="http://schemas.openxmlformats.org/officeDocument/2006/relationships/image" Target="../media/image66.png"/><Relationship Id="rId7" Type="http://schemas.openxmlformats.org/officeDocument/2006/relationships/image" Target="../media/image64.png"/><Relationship Id="rId8" Type="http://schemas.openxmlformats.org/officeDocument/2006/relationships/image" Target="../media/image70.png"/><Relationship Id="rId10" Type="http://schemas.openxmlformats.org/officeDocument/2006/relationships/image" Target="../media/image6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5"/>
          <p:cNvSpPr txBox="1"/>
          <p:nvPr/>
        </p:nvSpPr>
        <p:spPr>
          <a:xfrm>
            <a:off x="1325726" y="115801"/>
            <a:ext cx="7198841" cy="769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it-IT" sz="4400" u="none" cap="none" strike="noStrike">
                <a:solidFill>
                  <a:schemeClr val="lt1"/>
                </a:solidFill>
                <a:latin typeface="Calibri"/>
                <a:ea typeface="Calibri"/>
                <a:cs typeface="Calibri"/>
                <a:sym typeface="Calibri"/>
              </a:rPr>
              <a:t>TAVOLO AUTOMOTIVE MiSE</a:t>
            </a:r>
            <a:endParaRPr b="1" i="0" sz="4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400"/>
              <a:buFont typeface="Arial"/>
              <a:buNone/>
            </a:pPr>
            <a:r>
              <a:rPr b="1" i="0" lang="it-IT" sz="4400" u="none" cap="none" strike="noStrike">
                <a:solidFill>
                  <a:schemeClr val="lt1"/>
                </a:solidFill>
                <a:latin typeface="Calibri"/>
                <a:ea typeface="Calibri"/>
                <a:cs typeface="Calibri"/>
                <a:sym typeface="Calibri"/>
              </a:rPr>
              <a:t>Gruppo Infrastrutture</a:t>
            </a:r>
            <a:endParaRPr/>
          </a:p>
          <a:p>
            <a:pPr indent="0" lvl="0" marL="0" marR="0" rtl="0" algn="l">
              <a:lnSpc>
                <a:spcPct val="100000"/>
              </a:lnSpc>
              <a:spcBef>
                <a:spcPts val="0"/>
              </a:spcBef>
              <a:spcAft>
                <a:spcPts val="0"/>
              </a:spcAft>
              <a:buClr>
                <a:srgbClr val="000000"/>
              </a:buClr>
              <a:buSzPts val="4400"/>
              <a:buFont typeface="Arial"/>
              <a:buNone/>
            </a:pPr>
            <a:r>
              <a:rPr b="1" i="0" lang="it-IT" sz="2000" u="none" cap="none" strike="noStrike">
                <a:solidFill>
                  <a:schemeClr val="lt1"/>
                </a:solidFill>
                <a:latin typeface="Calibri"/>
                <a:ea typeface="Calibri"/>
                <a:cs typeface="Calibri"/>
                <a:sym typeface="Calibri"/>
              </a:rPr>
              <a:t>MiSE, Roma 17 febbraio 2020</a:t>
            </a:r>
            <a:endParaRPr b="0" i="0" sz="800" u="none" cap="none" strike="noStrike">
              <a:solidFill>
                <a:srgbClr val="000000"/>
              </a:solidFill>
              <a:latin typeface="Arial"/>
              <a:ea typeface="Arial"/>
              <a:cs typeface="Arial"/>
              <a:sym typeface="Arial"/>
            </a:endParaRPr>
          </a:p>
        </p:txBody>
      </p:sp>
      <p:pic>
        <p:nvPicPr>
          <p:cNvPr id="99" name="Google Shape;99;p15"/>
          <p:cNvPicPr preferRelativeResize="0"/>
          <p:nvPr/>
        </p:nvPicPr>
        <p:blipFill rotWithShape="1">
          <a:blip r:embed="rId4">
            <a:alphaModFix/>
          </a:blip>
          <a:srcRect b="0" l="0" r="0" t="0"/>
          <a:stretch/>
        </p:blipFill>
        <p:spPr>
          <a:xfrm>
            <a:off x="8648225" y="104886"/>
            <a:ext cx="2853175" cy="7803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84" name="Google Shape;384;p24"/>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385" name="Google Shape;385;p24"/>
          <p:cNvSpPr txBox="1"/>
          <p:nvPr/>
        </p:nvSpPr>
        <p:spPr>
          <a:xfrm>
            <a:off x="809442" y="262011"/>
            <a:ext cx="873634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2. Armonizzazione Procedure di Ingaggio e TOSAP</a:t>
            </a:r>
            <a:endParaRPr b="1" i="0" sz="3200" u="none" cap="none" strike="noStrike">
              <a:solidFill>
                <a:srgbClr val="036FB8"/>
              </a:solidFill>
              <a:latin typeface="Calibri"/>
              <a:ea typeface="Calibri"/>
              <a:cs typeface="Calibri"/>
              <a:sym typeface="Calibri"/>
            </a:endParaRPr>
          </a:p>
        </p:txBody>
      </p:sp>
      <p:sp>
        <p:nvSpPr>
          <p:cNvPr id="386" name="Google Shape;386;p24"/>
          <p:cNvSpPr txBox="1"/>
          <p:nvPr/>
        </p:nvSpPr>
        <p:spPr>
          <a:xfrm>
            <a:off x="965149" y="1086668"/>
            <a:ext cx="10162903" cy="1855316"/>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ACD433"/>
              </a:buClr>
              <a:buSzPts val="1184"/>
              <a:buFont typeface="Noto Sans Symbols"/>
              <a:buNone/>
            </a:pPr>
            <a:r>
              <a:rPr b="1" i="1" lang="it-IT" sz="1480" u="sng" cap="none" strike="noStrike">
                <a:solidFill>
                  <a:srgbClr val="000000"/>
                </a:solidFill>
                <a:latin typeface="Century Gothic"/>
                <a:ea typeface="Century Gothic"/>
                <a:cs typeface="Century Gothic"/>
                <a:sym typeface="Century Gothic"/>
              </a:rPr>
              <a:t>STATUS QUO / DIFFICOLTÀ EMERGENTI</a:t>
            </a:r>
            <a:endParaRPr/>
          </a:p>
          <a:p>
            <a:pPr indent="0" lvl="0" marL="0" marR="0" rtl="0" algn="l">
              <a:lnSpc>
                <a:spcPct val="90000"/>
              </a:lnSpc>
              <a:spcBef>
                <a:spcPts val="1000"/>
              </a:spcBef>
              <a:spcAft>
                <a:spcPts val="0"/>
              </a:spcAft>
              <a:buClr>
                <a:srgbClr val="ACD433"/>
              </a:buClr>
              <a:buSzPts val="1184"/>
              <a:buFont typeface="Noto Sans Symbols"/>
              <a:buNone/>
            </a:pPr>
            <a:r>
              <a:rPr b="0" i="1" lang="it-IT" sz="1480" u="none" cap="none" strike="noStrike">
                <a:solidFill>
                  <a:srgbClr val="000000"/>
                </a:solidFill>
                <a:latin typeface="Century Gothic"/>
                <a:ea typeface="Century Gothic"/>
                <a:cs typeface="Century Gothic"/>
                <a:sym typeface="Century Gothic"/>
              </a:rPr>
              <a:t>Al momento l’ingaggio da parte del comune di un operatore che vuole </a:t>
            </a:r>
            <a:r>
              <a:rPr b="0" i="1" lang="it-IT" sz="1480" u="none" cap="none" strike="noStrike">
                <a:solidFill>
                  <a:srgbClr val="000000"/>
                </a:solidFill>
                <a:latin typeface="Century Gothic"/>
                <a:ea typeface="Century Gothic"/>
                <a:cs typeface="Century Gothic"/>
                <a:sym typeface="Century Gothic"/>
              </a:rPr>
              <a:t>installare </a:t>
            </a:r>
            <a:r>
              <a:rPr b="0" i="1" lang="it-IT" sz="1480" u="none" cap="none" strike="noStrike">
                <a:solidFill>
                  <a:srgbClr val="000000"/>
                </a:solidFill>
                <a:latin typeface="Century Gothic"/>
                <a:ea typeface="Century Gothic"/>
                <a:cs typeface="Century Gothic"/>
                <a:sym typeface="Century Gothic"/>
              </a:rPr>
              <a:t>una infrastruttura di ricarica su suolo pubblico segue </a:t>
            </a:r>
            <a:r>
              <a:rPr b="1" i="1" lang="it-IT" sz="1480" u="none" cap="none" strike="noStrike">
                <a:solidFill>
                  <a:srgbClr val="000000"/>
                </a:solidFill>
                <a:latin typeface="Century Gothic"/>
                <a:ea typeface="Century Gothic"/>
                <a:cs typeface="Century Gothic"/>
                <a:sym typeface="Century Gothic"/>
              </a:rPr>
              <a:t>procedure di assegnazione diverse </a:t>
            </a:r>
            <a:r>
              <a:rPr b="0" i="1" lang="it-IT" sz="1480" u="none" cap="none" strike="noStrike">
                <a:solidFill>
                  <a:srgbClr val="000000"/>
                </a:solidFill>
                <a:latin typeface="Century Gothic"/>
                <a:ea typeface="Century Gothic"/>
                <a:cs typeface="Century Gothic"/>
                <a:sym typeface="Century Gothic"/>
              </a:rPr>
              <a:t>e spesso con richieste non congruenti da un punto di vista tecnologico o funzionale che riduce l’interesse del mercato</a:t>
            </a:r>
            <a:endParaRPr/>
          </a:p>
          <a:p>
            <a:pPr indent="0" lvl="0" marL="0" marR="0" rtl="0" algn="l">
              <a:lnSpc>
                <a:spcPct val="90000"/>
              </a:lnSpc>
              <a:spcBef>
                <a:spcPts val="1000"/>
              </a:spcBef>
              <a:spcAft>
                <a:spcPts val="0"/>
              </a:spcAft>
              <a:buClr>
                <a:srgbClr val="ACD433"/>
              </a:buClr>
              <a:buSzPts val="1184"/>
              <a:buFont typeface="Noto Sans Symbols"/>
              <a:buNone/>
            </a:pPr>
            <a:r>
              <a:rPr b="0" i="1" lang="it-IT" sz="1480" u="none" cap="none" strike="noStrike">
                <a:solidFill>
                  <a:srgbClr val="000000"/>
                </a:solidFill>
                <a:latin typeface="Century Gothic"/>
                <a:ea typeface="Century Gothic"/>
                <a:cs typeface="Century Gothic"/>
                <a:sym typeface="Century Gothic"/>
              </a:rPr>
              <a:t>In aggiunta, le esenzioni e le </a:t>
            </a:r>
            <a:r>
              <a:rPr b="1" i="1" lang="it-IT" sz="1480" u="none" cap="none" strike="noStrike">
                <a:solidFill>
                  <a:srgbClr val="000000"/>
                </a:solidFill>
                <a:latin typeface="Century Gothic"/>
                <a:ea typeface="Century Gothic"/>
                <a:cs typeface="Century Gothic"/>
                <a:sym typeface="Century Gothic"/>
              </a:rPr>
              <a:t>modalità di calcolo per l’occupazione del suolo pubblico </a:t>
            </a:r>
            <a:r>
              <a:rPr b="0" i="1" lang="it-IT" sz="1480" u="none" cap="none" strike="noStrike">
                <a:solidFill>
                  <a:srgbClr val="000000"/>
                </a:solidFill>
                <a:latin typeface="Century Gothic"/>
                <a:ea typeface="Century Gothic"/>
                <a:cs typeface="Century Gothic"/>
                <a:sym typeface="Century Gothic"/>
              </a:rPr>
              <a:t>(TOSAP/COSAP) non sono uniformi sul territorio, non chiare ex-ante e spesso non congruenti all’attuale diffusione dei veicoli elettrici.</a:t>
            </a:r>
            <a:endParaRPr/>
          </a:p>
        </p:txBody>
      </p:sp>
      <p:sp>
        <p:nvSpPr>
          <p:cNvPr id="387" name="Google Shape;387;p24"/>
          <p:cNvSpPr txBox="1"/>
          <p:nvPr/>
        </p:nvSpPr>
        <p:spPr>
          <a:xfrm>
            <a:off x="965149" y="3181865"/>
            <a:ext cx="9610086" cy="3174485"/>
          </a:xfrm>
          <a:prstGeom prst="rect">
            <a:avLst/>
          </a:prstGeom>
          <a:noFill/>
          <a:ln cap="flat" cmpd="sng" w="9525">
            <a:solidFill>
              <a:srgbClr val="7D9A2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CD433"/>
              </a:buClr>
              <a:buSzPts val="1280"/>
              <a:buFont typeface="Noto Sans Symbols"/>
              <a:buNone/>
            </a:pPr>
            <a:r>
              <a:rPr b="1" i="0" lang="it-IT" sz="1600" u="none" cap="none" strike="noStrike">
                <a:solidFill>
                  <a:srgbClr val="548135"/>
                </a:solidFill>
                <a:latin typeface="Century Gothic"/>
                <a:ea typeface="Century Gothic"/>
                <a:cs typeface="Century Gothic"/>
                <a:sym typeface="Century Gothic"/>
              </a:rPr>
              <a:t>PROPOSTA Motus-E</a:t>
            </a:r>
            <a:endParaRPr b="1" i="0" sz="1600" u="none" cap="none" strike="noStrike">
              <a:solidFill>
                <a:srgbClr val="548135"/>
              </a:solidFill>
              <a:latin typeface="Century Gothic"/>
              <a:ea typeface="Century Gothic"/>
              <a:cs typeface="Century Gothic"/>
              <a:sym typeface="Century Gothic"/>
            </a:endParaRPr>
          </a:p>
          <a:p>
            <a:pPr indent="-342900" lvl="0" marL="342900" marR="0" rtl="0" algn="just">
              <a:lnSpc>
                <a:spcPct val="100000"/>
              </a:lnSpc>
              <a:spcBef>
                <a:spcPts val="1000"/>
              </a:spcBef>
              <a:spcAft>
                <a:spcPts val="0"/>
              </a:spcAft>
              <a:buClr>
                <a:srgbClr val="ACD433"/>
              </a:buClr>
              <a:buSzPts val="1280"/>
              <a:buFont typeface="Arial"/>
              <a:buAutoNum type="alphaUcPeriod"/>
            </a:pPr>
            <a:r>
              <a:rPr b="0" i="0" lang="it-IT" sz="1600" u="none" cap="none" strike="noStrike">
                <a:solidFill>
                  <a:srgbClr val="000000"/>
                </a:solidFill>
                <a:latin typeface="Century Gothic"/>
                <a:ea typeface="Century Gothic"/>
                <a:cs typeface="Century Gothic"/>
                <a:sym typeface="Century Gothic"/>
              </a:rPr>
              <a:t>Favorire la diffusione all’interno dei comuni di un </a:t>
            </a:r>
            <a:r>
              <a:rPr b="1" i="0" lang="it-IT" sz="1600" u="none" cap="none" strike="noStrike">
                <a:solidFill>
                  <a:srgbClr val="000000"/>
                </a:solidFill>
                <a:latin typeface="Century Gothic"/>
                <a:ea typeface="Century Gothic"/>
                <a:cs typeface="Century Gothic"/>
                <a:sym typeface="Century Gothic"/>
              </a:rPr>
              <a:t>Regolamento-tipo</a:t>
            </a:r>
            <a:r>
              <a:rPr b="0" i="0" lang="it-IT" sz="1600" u="none" cap="none" strike="noStrike">
                <a:solidFill>
                  <a:srgbClr val="000000"/>
                </a:solidFill>
                <a:latin typeface="Century Gothic"/>
                <a:ea typeface="Century Gothic"/>
                <a:cs typeface="Century Gothic"/>
                <a:sym typeface="Century Gothic"/>
              </a:rPr>
              <a:t> che velocizzi le procedure di assegnazione e agevoli una diffusione maggiore di infrastrutture di ricarica </a:t>
            </a:r>
            <a:r>
              <a:rPr b="0" i="0" lang="it-IT" sz="1600" u="sng" cap="none" strike="noStrike">
                <a:solidFill>
                  <a:schemeClr val="hlink"/>
                </a:solidFill>
                <a:latin typeface="Century Gothic"/>
                <a:ea typeface="Century Gothic"/>
                <a:cs typeface="Century Gothic"/>
                <a:sym typeface="Century Gothic"/>
                <a:hlinkClick r:id="rId4"/>
              </a:rPr>
              <a:t>https://www.Motus-E.org/regolamento-per-la-mobilita-elettrica/</a:t>
            </a:r>
            <a:endParaRPr b="0" i="0" sz="1600" u="none" cap="none" strike="noStrike">
              <a:solidFill>
                <a:srgbClr val="000000"/>
              </a:solidFill>
              <a:latin typeface="Century Gothic"/>
              <a:ea typeface="Century Gothic"/>
              <a:cs typeface="Century Gothic"/>
              <a:sym typeface="Century Gothic"/>
            </a:endParaRPr>
          </a:p>
          <a:p>
            <a:pPr indent="-261620" lvl="0" marL="342900" marR="0" rtl="0" algn="just">
              <a:lnSpc>
                <a:spcPct val="100000"/>
              </a:lnSpc>
              <a:spcBef>
                <a:spcPts val="1000"/>
              </a:spcBef>
              <a:spcAft>
                <a:spcPts val="0"/>
              </a:spcAft>
              <a:buClr>
                <a:srgbClr val="ACD433"/>
              </a:buClr>
              <a:buSzPts val="1280"/>
              <a:buFont typeface="Arial"/>
              <a:buNone/>
            </a:pPr>
            <a:r>
              <a:t/>
            </a:r>
            <a:endParaRPr b="0" i="0" sz="1600" u="none" cap="none" strike="noStrike">
              <a:solidFill>
                <a:srgbClr val="000000"/>
              </a:solidFill>
              <a:latin typeface="Century Gothic"/>
              <a:ea typeface="Century Gothic"/>
              <a:cs typeface="Century Gothic"/>
              <a:sym typeface="Century Gothic"/>
            </a:endParaRPr>
          </a:p>
          <a:p>
            <a:pPr indent="-342900" lvl="0" marL="342900" marR="0" rtl="0" algn="just">
              <a:lnSpc>
                <a:spcPct val="100000"/>
              </a:lnSpc>
              <a:spcBef>
                <a:spcPts val="1000"/>
              </a:spcBef>
              <a:spcAft>
                <a:spcPts val="0"/>
              </a:spcAft>
              <a:buClr>
                <a:srgbClr val="ACD433"/>
              </a:buClr>
              <a:buSzPts val="1280"/>
              <a:buFont typeface="Arial"/>
              <a:buAutoNum type="alphaUcPeriod"/>
            </a:pPr>
            <a:r>
              <a:rPr b="0" i="0" lang="it-IT" sz="1600" u="none" cap="none" strike="noStrike">
                <a:solidFill>
                  <a:srgbClr val="000000"/>
                </a:solidFill>
                <a:latin typeface="Century Gothic"/>
                <a:ea typeface="Century Gothic"/>
                <a:cs typeface="Century Gothic"/>
                <a:sym typeface="Century Gothic"/>
              </a:rPr>
              <a:t>Lasciare autonomia nelle </a:t>
            </a:r>
            <a:r>
              <a:rPr b="1" i="0" lang="it-IT" sz="1600" u="none" cap="none" strike="noStrike">
                <a:solidFill>
                  <a:srgbClr val="000000"/>
                </a:solidFill>
                <a:latin typeface="Century Gothic"/>
                <a:ea typeface="Century Gothic"/>
                <a:cs typeface="Century Gothic"/>
                <a:sym typeface="Century Gothic"/>
              </a:rPr>
              <a:t>esenzioni TOSAP / COSAP</a:t>
            </a:r>
            <a:r>
              <a:rPr b="0" i="0" lang="it-IT" sz="1600" u="none" cap="none" strike="noStrike">
                <a:solidFill>
                  <a:srgbClr val="000000"/>
                </a:solidFill>
                <a:latin typeface="Century Gothic"/>
                <a:ea typeface="Century Gothic"/>
                <a:cs typeface="Century Gothic"/>
                <a:sym typeface="Century Gothic"/>
              </a:rPr>
              <a:t> ai comuni ma rendere esente l’occupazione di suolo pubblico per le colonnine di ricarica pubbliche per un periodo temporale predefinito (o fino ad un volume di erogato) e </a:t>
            </a:r>
            <a:r>
              <a:rPr b="1" i="0" lang="it-IT" sz="1600" u="none" cap="none" strike="noStrike">
                <a:solidFill>
                  <a:srgbClr val="000000"/>
                </a:solidFill>
                <a:latin typeface="Century Gothic"/>
                <a:ea typeface="Century Gothic"/>
                <a:cs typeface="Century Gothic"/>
                <a:sym typeface="Century Gothic"/>
              </a:rPr>
              <a:t>standardizzare la modalità di calcolo</a:t>
            </a:r>
            <a:r>
              <a:rPr b="0" i="0" lang="it-IT" sz="1600" u="none" cap="none" strike="noStrike">
                <a:solidFill>
                  <a:srgbClr val="000000"/>
                </a:solidFill>
                <a:latin typeface="Century Gothic"/>
                <a:ea typeface="Century Gothic"/>
                <a:cs typeface="Century Gothic"/>
                <a:sym typeface="Century Gothic"/>
              </a:rPr>
              <a:t>, </a:t>
            </a:r>
            <a:r>
              <a:rPr b="0" i="0" lang="it-IT" sz="1600" u="sng" cap="none" strike="noStrike">
                <a:solidFill>
                  <a:srgbClr val="000000"/>
                </a:solidFill>
                <a:latin typeface="Century Gothic"/>
                <a:ea typeface="Century Gothic"/>
                <a:cs typeface="Century Gothic"/>
                <a:sym typeface="Century Gothic"/>
              </a:rPr>
              <a:t>escludendo la superficie degli stalli</a:t>
            </a:r>
            <a:r>
              <a:rPr b="0" i="0" lang="it-IT" sz="1600" u="none" cap="none" strike="noStrike">
                <a:solidFill>
                  <a:srgbClr val="000000"/>
                </a:solidFill>
                <a:latin typeface="Century Gothic"/>
                <a:ea typeface="Century Gothic"/>
                <a:cs typeface="Century Gothic"/>
                <a:sym typeface="Century Gothic"/>
              </a:rPr>
              <a:t> che non sono occupati dalle colonnine ma a disposizione del pubblico.</a:t>
            </a:r>
            <a:endParaRPr b="0" i="0" sz="1400" u="none" cap="none" strike="noStrike">
              <a:solidFill>
                <a:srgbClr val="000000"/>
              </a:solidFill>
              <a:latin typeface="Century Gothic"/>
              <a:ea typeface="Century Gothic"/>
              <a:cs typeface="Century Gothic"/>
              <a:sym typeface="Century Gothic"/>
            </a:endParaRPr>
          </a:p>
          <a:p>
            <a:pPr indent="-261620" lvl="0" marL="400050" marR="0" rtl="0" algn="just">
              <a:lnSpc>
                <a:spcPct val="100000"/>
              </a:lnSpc>
              <a:spcBef>
                <a:spcPts val="1000"/>
              </a:spcBef>
              <a:spcAft>
                <a:spcPts val="0"/>
              </a:spcAft>
              <a:buClr>
                <a:srgbClr val="ACD433"/>
              </a:buClr>
              <a:buSzPts val="1280"/>
              <a:buFont typeface="Arial"/>
              <a:buNone/>
            </a:pPr>
            <a:r>
              <a:t/>
            </a:r>
            <a:endParaRPr b="0" i="0" sz="16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393" name="Google Shape;393;p25"/>
          <p:cNvSpPr txBox="1"/>
          <p:nvPr/>
        </p:nvSpPr>
        <p:spPr>
          <a:xfrm>
            <a:off x="965149" y="3012901"/>
            <a:ext cx="10057348" cy="3708573"/>
          </a:xfrm>
          <a:prstGeom prst="rect">
            <a:avLst/>
          </a:prstGeom>
          <a:noFill/>
          <a:ln cap="flat" cmpd="sng" w="9525">
            <a:solidFill>
              <a:srgbClr val="7D9A2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CD433"/>
              </a:buClr>
              <a:buSzPts val="1280"/>
              <a:buFont typeface="Noto Sans Symbols"/>
              <a:buNone/>
            </a:pPr>
            <a:r>
              <a:rPr b="1" i="0" lang="it-IT" sz="1600" u="none" cap="none" strike="noStrike">
                <a:solidFill>
                  <a:srgbClr val="548135"/>
                </a:solidFill>
                <a:latin typeface="Century Gothic"/>
                <a:ea typeface="Century Gothic"/>
                <a:cs typeface="Century Gothic"/>
                <a:sym typeface="Century Gothic"/>
              </a:rPr>
              <a:t>PROPOSTA Motus-E</a:t>
            </a:r>
            <a:endParaRPr b="1" i="0" sz="1600" u="none" cap="none" strike="noStrike">
              <a:solidFill>
                <a:srgbClr val="548135"/>
              </a:solidFill>
              <a:latin typeface="Century Gothic"/>
              <a:ea typeface="Century Gothic"/>
              <a:cs typeface="Century Gothic"/>
              <a:sym typeface="Century Gothic"/>
            </a:endParaRPr>
          </a:p>
          <a:p>
            <a:pPr indent="-342900" lvl="0" marL="342900" marR="0" rtl="0" algn="just">
              <a:lnSpc>
                <a:spcPct val="100000"/>
              </a:lnSpc>
              <a:spcBef>
                <a:spcPts val="1000"/>
              </a:spcBef>
              <a:spcAft>
                <a:spcPts val="0"/>
              </a:spcAft>
              <a:buClr>
                <a:srgbClr val="ACD433"/>
              </a:buClr>
              <a:buSzPts val="1280"/>
              <a:buFont typeface="Arial"/>
              <a:buAutoNum type="alphaUcPeriod"/>
            </a:pPr>
            <a:r>
              <a:rPr b="1" i="0" lang="it-IT" sz="1600" u="none" cap="none" strike="noStrike">
                <a:solidFill>
                  <a:srgbClr val="000000"/>
                </a:solidFill>
                <a:latin typeface="Century Gothic"/>
                <a:ea typeface="Century Gothic"/>
                <a:cs typeface="Century Gothic"/>
                <a:sym typeface="Century Gothic"/>
              </a:rPr>
              <a:t>Agevolare l’iter autorizzativo presso i comuni per i distributori di energia elettrica</a:t>
            </a:r>
            <a:r>
              <a:rPr b="0" i="0" lang="it-IT" sz="1600" u="none" cap="none" strike="noStrike">
                <a:solidFill>
                  <a:srgbClr val="000000"/>
                </a:solidFill>
                <a:latin typeface="Century Gothic"/>
                <a:ea typeface="Century Gothic"/>
                <a:cs typeface="Century Gothic"/>
                <a:sym typeface="Century Gothic"/>
              </a:rPr>
              <a:t> per scavi e lavorazioni relativi a colonnine elettriche con accesso pubblico;</a:t>
            </a:r>
            <a:endParaRPr/>
          </a:p>
          <a:p>
            <a:pPr indent="-342900" lvl="0" marL="342900" marR="0" rtl="0" algn="just">
              <a:lnSpc>
                <a:spcPct val="100000"/>
              </a:lnSpc>
              <a:spcBef>
                <a:spcPts val="1000"/>
              </a:spcBef>
              <a:spcAft>
                <a:spcPts val="0"/>
              </a:spcAft>
              <a:buClr>
                <a:srgbClr val="ACD433"/>
              </a:buClr>
              <a:buSzPts val="1280"/>
              <a:buFont typeface="Arial"/>
              <a:buAutoNum type="alphaUcPeriod"/>
            </a:pPr>
            <a:r>
              <a:rPr b="0" i="0" lang="it-IT" sz="1600" u="none" cap="none" strike="noStrike">
                <a:solidFill>
                  <a:srgbClr val="000000"/>
                </a:solidFill>
                <a:latin typeface="Century Gothic"/>
                <a:ea typeface="Century Gothic"/>
                <a:cs typeface="Century Gothic"/>
                <a:sym typeface="Century Gothic"/>
              </a:rPr>
              <a:t>Creare un </a:t>
            </a:r>
            <a:r>
              <a:rPr b="1" i="0" lang="it-IT" sz="1600" u="none" cap="none" strike="noStrike">
                <a:solidFill>
                  <a:srgbClr val="000000"/>
                </a:solidFill>
                <a:latin typeface="Century Gothic"/>
                <a:ea typeface="Century Gothic"/>
                <a:cs typeface="Century Gothic"/>
                <a:sym typeface="Century Gothic"/>
              </a:rPr>
              <a:t>tavolo di lavoro comune con i distributori di energia</a:t>
            </a:r>
            <a:r>
              <a:rPr b="0" i="0" lang="it-IT" sz="1600" u="none" cap="none" strike="noStrike">
                <a:solidFill>
                  <a:srgbClr val="000000"/>
                </a:solidFill>
                <a:latin typeface="Century Gothic"/>
                <a:ea typeface="Century Gothic"/>
                <a:cs typeface="Century Gothic"/>
                <a:sym typeface="Century Gothic"/>
              </a:rPr>
              <a:t> per condividere un processo più snello e un </a:t>
            </a:r>
            <a:r>
              <a:rPr b="1" i="0" lang="it-IT" sz="1600" u="sng" cap="none" strike="noStrike">
                <a:solidFill>
                  <a:srgbClr val="000000"/>
                </a:solidFill>
                <a:latin typeface="Century Gothic"/>
                <a:ea typeface="Century Gothic"/>
                <a:cs typeface="Century Gothic"/>
                <a:sym typeface="Century Gothic"/>
              </a:rPr>
              <a:t>informativa maggiore</a:t>
            </a:r>
            <a:r>
              <a:rPr b="0" i="0" lang="it-IT" sz="1600" u="none" cap="none" strike="noStrike">
                <a:solidFill>
                  <a:srgbClr val="000000"/>
                </a:solidFill>
                <a:latin typeface="Century Gothic"/>
                <a:ea typeface="Century Gothic"/>
                <a:cs typeface="Century Gothic"/>
                <a:sym typeface="Century Gothic"/>
              </a:rPr>
              <a:t> nei confronto degli operatori (CPO) per le richieste di connessione relative a colonnine su suolo pubblico:</a:t>
            </a:r>
            <a:endParaRPr/>
          </a:p>
          <a:p>
            <a:pPr indent="-285750" lvl="1" marL="742950" marR="0" rtl="0" algn="just">
              <a:lnSpc>
                <a:spcPct val="100000"/>
              </a:lnSpc>
              <a:spcBef>
                <a:spcPts val="1000"/>
              </a:spcBef>
              <a:spcAft>
                <a:spcPts val="0"/>
              </a:spcAft>
              <a:buClr>
                <a:srgbClr val="ACD433"/>
              </a:buClr>
              <a:buSzPts val="1120"/>
              <a:buFont typeface="Noto Sans Symbols"/>
              <a:buChar char="►"/>
            </a:pPr>
            <a:r>
              <a:rPr b="0" i="0" lang="it-IT" sz="1400" u="none" cap="none" strike="noStrike">
                <a:solidFill>
                  <a:srgbClr val="000000"/>
                </a:solidFill>
                <a:latin typeface="Century Gothic"/>
                <a:ea typeface="Century Gothic"/>
                <a:cs typeface="Century Gothic"/>
                <a:sym typeface="Century Gothic"/>
              </a:rPr>
              <a:t>Processi di richiesta più snelli da parte dei CPO (portale web vs fax, e-mail)</a:t>
            </a:r>
            <a:endParaRPr/>
          </a:p>
          <a:p>
            <a:pPr indent="-285750" lvl="1" marL="742950" marR="0" rtl="0" algn="just">
              <a:lnSpc>
                <a:spcPct val="100000"/>
              </a:lnSpc>
              <a:spcBef>
                <a:spcPts val="1000"/>
              </a:spcBef>
              <a:spcAft>
                <a:spcPts val="0"/>
              </a:spcAft>
              <a:buClr>
                <a:srgbClr val="ACD433"/>
              </a:buClr>
              <a:buSzPts val="1120"/>
              <a:buFont typeface="Noto Sans Symbols"/>
              <a:buChar char="►"/>
            </a:pPr>
            <a:r>
              <a:rPr b="0" i="0" lang="it-IT" sz="1400" u="none" cap="none" strike="noStrike">
                <a:solidFill>
                  <a:srgbClr val="000000"/>
                </a:solidFill>
                <a:latin typeface="Century Gothic"/>
                <a:ea typeface="Century Gothic"/>
                <a:cs typeface="Century Gothic"/>
                <a:sym typeface="Century Gothic"/>
              </a:rPr>
              <a:t>Informativa completa sullo status delle richieste di connessione</a:t>
            </a:r>
            <a:endParaRPr/>
          </a:p>
          <a:p>
            <a:pPr indent="-285750" lvl="1" marL="742950" marR="0" rtl="0" algn="just">
              <a:lnSpc>
                <a:spcPct val="100000"/>
              </a:lnSpc>
              <a:spcBef>
                <a:spcPts val="1000"/>
              </a:spcBef>
              <a:spcAft>
                <a:spcPts val="0"/>
              </a:spcAft>
              <a:buClr>
                <a:srgbClr val="ACD433"/>
              </a:buClr>
              <a:buSzPts val="1120"/>
              <a:buFont typeface="Noto Sans Symbols"/>
              <a:buChar char="►"/>
            </a:pPr>
            <a:r>
              <a:rPr b="0" i="0" lang="it-IT" sz="1400" u="none" cap="none" strike="noStrike">
                <a:solidFill>
                  <a:srgbClr val="000000"/>
                </a:solidFill>
                <a:latin typeface="Century Gothic"/>
                <a:ea typeface="Century Gothic"/>
                <a:cs typeface="Century Gothic"/>
                <a:sym typeface="Century Gothic"/>
              </a:rPr>
              <a:t>Team interni ai distributori di energia dedicati alle richieste di connessione per mobilità elettrica</a:t>
            </a:r>
            <a:endParaRPr/>
          </a:p>
          <a:p>
            <a:pPr indent="-342900" lvl="0" marL="342900" marR="0" rtl="0" algn="just">
              <a:lnSpc>
                <a:spcPct val="100000"/>
              </a:lnSpc>
              <a:spcBef>
                <a:spcPts val="1000"/>
              </a:spcBef>
              <a:spcAft>
                <a:spcPts val="0"/>
              </a:spcAft>
              <a:buClr>
                <a:srgbClr val="ACD433"/>
              </a:buClr>
              <a:buSzPts val="1280"/>
              <a:buFont typeface="Arial"/>
              <a:buAutoNum type="alphaUcPeriod"/>
            </a:pPr>
            <a:r>
              <a:rPr b="1" i="0" lang="it-IT" sz="1600" u="none" cap="none" strike="noStrike">
                <a:solidFill>
                  <a:srgbClr val="000000"/>
                </a:solidFill>
                <a:latin typeface="Century Gothic"/>
                <a:ea typeface="Century Gothic"/>
                <a:cs typeface="Century Gothic"/>
                <a:sym typeface="Century Gothic"/>
              </a:rPr>
              <a:t>Definire, in accordo con ARERA, tempistiche di lavorazioni del distributore di energia </a:t>
            </a:r>
            <a:r>
              <a:rPr b="1" i="0" lang="it-IT" sz="1600" u="sng" cap="none" strike="noStrike">
                <a:solidFill>
                  <a:srgbClr val="000000"/>
                </a:solidFill>
                <a:latin typeface="Century Gothic"/>
                <a:ea typeface="Century Gothic"/>
                <a:cs typeface="Century Gothic"/>
                <a:sym typeface="Century Gothic"/>
              </a:rPr>
              <a:t>certe</a:t>
            </a:r>
            <a:r>
              <a:rPr b="0" i="0" lang="it-IT" sz="1600" u="none" cap="none" strike="noStrike">
                <a:solidFill>
                  <a:srgbClr val="000000"/>
                </a:solidFill>
                <a:latin typeface="Century Gothic"/>
                <a:ea typeface="Century Gothic"/>
                <a:cs typeface="Century Gothic"/>
                <a:sym typeface="Century Gothic"/>
              </a:rPr>
              <a:t> che non dipendano dalle autorizzazioni a monte e con indennizzi automatici maggiormente incisivi (attualmente 35€ per ogni 50 giorni lavorativi di ritardo)</a:t>
            </a:r>
            <a:endParaRPr/>
          </a:p>
        </p:txBody>
      </p:sp>
      <p:pic>
        <p:nvPicPr>
          <p:cNvPr id="394" name="Google Shape;394;p25"/>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395" name="Google Shape;395;p25"/>
          <p:cNvSpPr txBox="1"/>
          <p:nvPr/>
        </p:nvSpPr>
        <p:spPr>
          <a:xfrm>
            <a:off x="809442" y="262011"/>
            <a:ext cx="873634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3. Velocizzazione tempi di allaccio</a:t>
            </a:r>
            <a:endParaRPr b="1" i="0" sz="3200" u="none" cap="none" strike="noStrike">
              <a:solidFill>
                <a:srgbClr val="036FB8"/>
              </a:solidFill>
              <a:latin typeface="Calibri"/>
              <a:ea typeface="Calibri"/>
              <a:cs typeface="Calibri"/>
              <a:sym typeface="Calibri"/>
            </a:endParaRPr>
          </a:p>
        </p:txBody>
      </p:sp>
      <p:sp>
        <p:nvSpPr>
          <p:cNvPr id="396" name="Google Shape;396;p25"/>
          <p:cNvSpPr txBox="1"/>
          <p:nvPr/>
        </p:nvSpPr>
        <p:spPr>
          <a:xfrm>
            <a:off x="965149" y="917704"/>
            <a:ext cx="10162903" cy="1855313"/>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CD433"/>
              </a:buClr>
              <a:buSzPts val="1280"/>
              <a:buFont typeface="Noto Sans Symbols"/>
              <a:buNone/>
            </a:pPr>
            <a:r>
              <a:rPr b="1" i="1" lang="it-IT" sz="1600" u="sng" cap="none" strike="noStrike">
                <a:solidFill>
                  <a:srgbClr val="000000"/>
                </a:solidFill>
                <a:latin typeface="Century Gothic"/>
                <a:ea typeface="Century Gothic"/>
                <a:cs typeface="Century Gothic"/>
                <a:sym typeface="Century Gothic"/>
              </a:rPr>
              <a:t>STATUS QUO / DIFFICOLTÀ EMERGENTI</a:t>
            </a:r>
            <a:endParaRPr/>
          </a:p>
          <a:p>
            <a:pPr indent="0" lvl="0" marL="0" marR="0" rtl="0" algn="l">
              <a:lnSpc>
                <a:spcPct val="100000"/>
              </a:lnSpc>
              <a:spcBef>
                <a:spcPts val="1000"/>
              </a:spcBef>
              <a:spcAft>
                <a:spcPts val="0"/>
              </a:spcAft>
              <a:buClr>
                <a:srgbClr val="ACD433"/>
              </a:buClr>
              <a:buSzPts val="1280"/>
              <a:buFont typeface="Noto Sans Symbols"/>
              <a:buNone/>
            </a:pPr>
            <a:r>
              <a:rPr b="0" i="1" lang="it-IT" sz="1600" u="none" cap="none" strike="noStrike">
                <a:solidFill>
                  <a:srgbClr val="000000"/>
                </a:solidFill>
                <a:latin typeface="Century Gothic"/>
                <a:ea typeface="Century Gothic"/>
                <a:cs typeface="Century Gothic"/>
                <a:sym typeface="Century Gothic"/>
              </a:rPr>
              <a:t>Al momento la maggior parte delle colonnine installate su suolo pubblico o privato ad accesso pubblico sono non operative in quanto </a:t>
            </a:r>
            <a:r>
              <a:rPr b="1" i="1" lang="it-IT" sz="1600" u="none" cap="none" strike="noStrike">
                <a:solidFill>
                  <a:srgbClr val="000000"/>
                </a:solidFill>
                <a:latin typeface="Century Gothic"/>
                <a:ea typeface="Century Gothic"/>
                <a:cs typeface="Century Gothic"/>
                <a:sym typeface="Century Gothic"/>
              </a:rPr>
              <a:t>in attesa di connessione alla rete elettrica</a:t>
            </a:r>
            <a:r>
              <a:rPr b="0" i="1" lang="it-IT" sz="1600" u="none" cap="none" strike="noStrike">
                <a:solidFill>
                  <a:srgbClr val="000000"/>
                </a:solidFill>
                <a:latin typeface="Century Gothic"/>
                <a:ea typeface="Century Gothic"/>
                <a:cs typeface="Century Gothic"/>
                <a:sym typeface="Century Gothic"/>
              </a:rPr>
              <a:t> da parte dei distributori di energia competenti.</a:t>
            </a:r>
            <a:endParaRPr b="0" i="1" sz="16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rgbClr val="ACD433"/>
              </a:buClr>
              <a:buSzPts val="1280"/>
              <a:buFont typeface="Noto Sans Symbols"/>
              <a:buNone/>
            </a:pPr>
            <a:r>
              <a:rPr b="0" i="1" lang="it-IT" sz="1600" u="none" cap="none" strike="noStrike">
                <a:solidFill>
                  <a:srgbClr val="000000"/>
                </a:solidFill>
                <a:latin typeface="Century Gothic"/>
                <a:ea typeface="Century Gothic"/>
                <a:cs typeface="Century Gothic"/>
                <a:sym typeface="Century Gothic"/>
              </a:rPr>
              <a:t>Da stime interne a Motus-E il tempo medio di allaccio è superiore ai 3 mesi con punte estreme anche superiori ai 12 mesi.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02" name="Google Shape;402;p26"/>
          <p:cNvSpPr txBox="1"/>
          <p:nvPr/>
        </p:nvSpPr>
        <p:spPr>
          <a:xfrm>
            <a:off x="965149" y="3012901"/>
            <a:ext cx="8467086" cy="2244899"/>
          </a:xfrm>
          <a:prstGeom prst="rect">
            <a:avLst/>
          </a:prstGeom>
          <a:noFill/>
          <a:ln cap="flat" cmpd="sng" w="9525">
            <a:solidFill>
              <a:srgbClr val="7D9A2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CD433"/>
              </a:buClr>
              <a:buSzPts val="1280"/>
              <a:buFont typeface="Noto Sans Symbols"/>
              <a:buNone/>
            </a:pPr>
            <a:r>
              <a:rPr b="1" i="0" lang="it-IT" sz="1600" u="none" cap="none" strike="noStrike">
                <a:solidFill>
                  <a:srgbClr val="548135"/>
                </a:solidFill>
                <a:latin typeface="Century Gothic"/>
                <a:ea typeface="Century Gothic"/>
                <a:cs typeface="Century Gothic"/>
                <a:sym typeface="Century Gothic"/>
              </a:rPr>
              <a:t>PROPOSTA Motus-E</a:t>
            </a:r>
            <a:endParaRPr b="1" i="0" sz="1600" u="none" cap="none" strike="noStrike">
              <a:solidFill>
                <a:srgbClr val="548135"/>
              </a:solidFill>
              <a:latin typeface="Century Gothic"/>
              <a:ea typeface="Century Gothic"/>
              <a:cs typeface="Century Gothic"/>
              <a:sym typeface="Century Gothic"/>
            </a:endParaRPr>
          </a:p>
          <a:p>
            <a:pPr indent="-342900" lvl="0" marL="342900" marR="0" rtl="0" algn="just">
              <a:lnSpc>
                <a:spcPct val="100000"/>
              </a:lnSpc>
              <a:spcBef>
                <a:spcPts val="1000"/>
              </a:spcBef>
              <a:spcAft>
                <a:spcPts val="0"/>
              </a:spcAft>
              <a:buClr>
                <a:srgbClr val="ACD433"/>
              </a:buClr>
              <a:buSzPts val="1280"/>
              <a:buFont typeface="Arial"/>
              <a:buAutoNum type="alphaUcPeriod"/>
            </a:pPr>
            <a:r>
              <a:rPr b="1" i="0" lang="it-IT" sz="1600" u="none" cap="none" strike="noStrike">
                <a:solidFill>
                  <a:srgbClr val="000000"/>
                </a:solidFill>
                <a:latin typeface="Century Gothic"/>
                <a:ea typeface="Century Gothic"/>
                <a:cs typeface="Century Gothic"/>
                <a:sym typeface="Century Gothic"/>
              </a:rPr>
              <a:t>Riduzione della componente regolata della tariffa monomia BTVE, </a:t>
            </a:r>
            <a:r>
              <a:rPr b="0" i="0" lang="it-IT" sz="1600" u="none" cap="none" strike="noStrike">
                <a:solidFill>
                  <a:srgbClr val="000000"/>
                </a:solidFill>
                <a:latin typeface="Century Gothic"/>
                <a:ea typeface="Century Gothic"/>
                <a:cs typeface="Century Gothic"/>
                <a:sym typeface="Century Gothic"/>
              </a:rPr>
              <a:t>tale da avvicinarla ai livelli di prezzo di una ricarica domestica residente, rendendo più democratico l’acquisto di un auto elettrica per chi non è dotato di box privato.</a:t>
            </a:r>
            <a:r>
              <a:rPr b="1" i="0" lang="it-IT" sz="1600" u="none" cap="none" strike="noStrike">
                <a:solidFill>
                  <a:srgbClr val="000000"/>
                </a:solidFill>
                <a:latin typeface="Century Gothic"/>
                <a:ea typeface="Century Gothic"/>
                <a:cs typeface="Century Gothic"/>
                <a:sym typeface="Century Gothic"/>
              </a:rPr>
              <a:t> </a:t>
            </a:r>
            <a:endParaRPr/>
          </a:p>
          <a:p>
            <a:pPr indent="-285750" lvl="1" marL="742950" marR="0" rtl="0" algn="just">
              <a:lnSpc>
                <a:spcPct val="100000"/>
              </a:lnSpc>
              <a:spcBef>
                <a:spcPts val="1000"/>
              </a:spcBef>
              <a:spcAft>
                <a:spcPts val="0"/>
              </a:spcAft>
              <a:buClr>
                <a:srgbClr val="ACD433"/>
              </a:buClr>
              <a:buSzPts val="1120"/>
              <a:buFont typeface="Noto Sans Symbols"/>
              <a:buChar char="▪"/>
            </a:pPr>
            <a:r>
              <a:rPr b="0" i="0" lang="it-IT" sz="1400" u="none" cap="none" strike="noStrike">
                <a:solidFill>
                  <a:srgbClr val="000000"/>
                </a:solidFill>
                <a:latin typeface="Century Gothic"/>
                <a:ea typeface="Century Gothic"/>
                <a:cs typeface="Century Gothic"/>
                <a:sym typeface="Century Gothic"/>
              </a:rPr>
              <a:t>Previsto un costo minimo per il sistema elettrico rispetto al gettito totale.</a:t>
            </a:r>
            <a:endParaRPr/>
          </a:p>
          <a:p>
            <a:pPr indent="-342900" lvl="0" marL="342900" marR="0" rtl="0" algn="just">
              <a:lnSpc>
                <a:spcPct val="100000"/>
              </a:lnSpc>
              <a:spcBef>
                <a:spcPts val="1000"/>
              </a:spcBef>
              <a:spcAft>
                <a:spcPts val="0"/>
              </a:spcAft>
              <a:buClr>
                <a:srgbClr val="ACD433"/>
              </a:buClr>
              <a:buSzPts val="1280"/>
              <a:buFont typeface="Arial"/>
              <a:buAutoNum type="alphaUcPeriod"/>
            </a:pPr>
            <a:r>
              <a:rPr b="1" i="0" lang="it-IT" sz="1600" u="none" cap="none" strike="noStrike">
                <a:solidFill>
                  <a:srgbClr val="000000"/>
                </a:solidFill>
                <a:latin typeface="Century Gothic"/>
                <a:ea typeface="Century Gothic"/>
                <a:cs typeface="Century Gothic"/>
                <a:sym typeface="Century Gothic"/>
              </a:rPr>
              <a:t>Riduzione degli oneri di connessione in MT</a:t>
            </a:r>
            <a:r>
              <a:rPr b="0" i="0" lang="it-IT" sz="1600" u="none" cap="none" strike="noStrike">
                <a:solidFill>
                  <a:srgbClr val="000000"/>
                </a:solidFill>
                <a:latin typeface="Century Gothic"/>
                <a:ea typeface="Century Gothic"/>
                <a:cs typeface="Century Gothic"/>
                <a:sym typeface="Century Gothic"/>
              </a:rPr>
              <a:t> per colonnine ad alta potenza ed introduzione di una tariffa monomia per punti di prelievo in MT.</a:t>
            </a:r>
            <a:endParaRPr/>
          </a:p>
        </p:txBody>
      </p:sp>
      <p:pic>
        <p:nvPicPr>
          <p:cNvPr id="403" name="Google Shape;403;p26"/>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404" name="Google Shape;404;p26"/>
          <p:cNvSpPr txBox="1"/>
          <p:nvPr/>
        </p:nvSpPr>
        <p:spPr>
          <a:xfrm>
            <a:off x="958526" y="262011"/>
            <a:ext cx="9447743"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4. Rimodulazione tariffe di ricarica</a:t>
            </a:r>
            <a:endParaRPr b="1" i="0" sz="3200" u="none" cap="none" strike="noStrike">
              <a:solidFill>
                <a:srgbClr val="036FB8"/>
              </a:solidFill>
              <a:latin typeface="Calibri"/>
              <a:ea typeface="Calibri"/>
              <a:cs typeface="Calibri"/>
              <a:sym typeface="Calibri"/>
            </a:endParaRPr>
          </a:p>
        </p:txBody>
      </p:sp>
      <p:sp>
        <p:nvSpPr>
          <p:cNvPr id="405" name="Google Shape;405;p26"/>
          <p:cNvSpPr txBox="1"/>
          <p:nvPr/>
        </p:nvSpPr>
        <p:spPr>
          <a:xfrm>
            <a:off x="965149" y="917704"/>
            <a:ext cx="10162903" cy="1885131"/>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CD433"/>
              </a:buClr>
              <a:buSzPts val="1280"/>
              <a:buFont typeface="Noto Sans Symbols"/>
              <a:buNone/>
            </a:pPr>
            <a:r>
              <a:rPr b="1" i="1" lang="it-IT" sz="1600" u="sng" cap="none" strike="noStrike">
                <a:solidFill>
                  <a:srgbClr val="000000"/>
                </a:solidFill>
                <a:latin typeface="Century Gothic"/>
                <a:ea typeface="Century Gothic"/>
                <a:cs typeface="Century Gothic"/>
                <a:sym typeface="Century Gothic"/>
              </a:rPr>
              <a:t>STATUS QUO / DIFFICOLTÀ EMERGENTI</a:t>
            </a:r>
            <a:endParaRPr/>
          </a:p>
          <a:p>
            <a:pPr indent="0" lvl="0" marL="0" marR="0" rtl="0" algn="l">
              <a:lnSpc>
                <a:spcPct val="100000"/>
              </a:lnSpc>
              <a:spcBef>
                <a:spcPts val="1000"/>
              </a:spcBef>
              <a:spcAft>
                <a:spcPts val="0"/>
              </a:spcAft>
              <a:buClr>
                <a:srgbClr val="ACD433"/>
              </a:buClr>
              <a:buSzPts val="1280"/>
              <a:buFont typeface="Noto Sans Symbols"/>
              <a:buNone/>
            </a:pPr>
            <a:r>
              <a:rPr b="0" i="1" lang="it-IT" sz="1600" u="none" cap="none" strike="noStrike">
                <a:solidFill>
                  <a:srgbClr val="000000"/>
                </a:solidFill>
                <a:latin typeface="Century Gothic"/>
                <a:ea typeface="Century Gothic"/>
                <a:cs typeface="Century Gothic"/>
                <a:sym typeface="Century Gothic"/>
              </a:rPr>
              <a:t>Al momento le colonnine di ricarica pubblica acquistano energia dalla rete ad una </a:t>
            </a:r>
            <a:r>
              <a:rPr b="1" i="1" lang="it-IT" sz="1600" u="none" cap="none" strike="noStrike">
                <a:solidFill>
                  <a:srgbClr val="000000"/>
                </a:solidFill>
                <a:latin typeface="Century Gothic"/>
                <a:ea typeface="Century Gothic"/>
                <a:cs typeface="Century Gothic"/>
                <a:sym typeface="Century Gothic"/>
              </a:rPr>
              <a:t>tariffa</a:t>
            </a:r>
            <a:r>
              <a:rPr b="0" i="1" lang="it-IT" sz="1600" u="none" cap="none" strike="noStrike">
                <a:solidFill>
                  <a:srgbClr val="000000"/>
                </a:solidFill>
                <a:latin typeface="Century Gothic"/>
                <a:ea typeface="Century Gothic"/>
                <a:cs typeface="Century Gothic"/>
                <a:sym typeface="Century Gothic"/>
              </a:rPr>
              <a:t>, seppur monomia e quindi tutelante nel caso di volumi minimi, tale per cui il prezzo di ricarica al cliente finale su area pubblica è </a:t>
            </a:r>
            <a:r>
              <a:rPr b="1" i="1" lang="it-IT" sz="1600" u="none" cap="none" strike="noStrike">
                <a:solidFill>
                  <a:srgbClr val="000000"/>
                </a:solidFill>
                <a:latin typeface="Century Gothic"/>
                <a:ea typeface="Century Gothic"/>
                <a:cs typeface="Century Gothic"/>
                <a:sym typeface="Century Gothic"/>
              </a:rPr>
              <a:t>poco competitivo rispetto alla ricarica domestica, </a:t>
            </a:r>
            <a:r>
              <a:rPr b="0" i="1" lang="it-IT" sz="1600" u="none" cap="none" strike="noStrike">
                <a:solidFill>
                  <a:srgbClr val="000000"/>
                </a:solidFill>
                <a:latin typeface="Century Gothic"/>
                <a:ea typeface="Century Gothic"/>
                <a:cs typeface="Century Gothic"/>
                <a:sym typeface="Century Gothic"/>
              </a:rPr>
              <a:t>aumentando il Total Cost of Ownership («TPO») per il cliente finale che desidera acquistare un veicolo elettrico e disincentivando l’acquisto per chi non è dotato di garage privato.</a:t>
            </a:r>
            <a:endParaRPr b="0" i="1" sz="1600" u="none" cap="none" strike="noStrike">
              <a:solidFill>
                <a:srgbClr val="000000"/>
              </a:solidFill>
              <a:latin typeface="Century Gothic"/>
              <a:ea typeface="Century Gothic"/>
              <a:cs typeface="Century Gothic"/>
              <a:sym typeface="Century Gothic"/>
            </a:endParaRPr>
          </a:p>
        </p:txBody>
      </p:sp>
      <p:pic>
        <p:nvPicPr>
          <p:cNvPr id="406" name="Google Shape;406;p26"/>
          <p:cNvPicPr preferRelativeResize="0"/>
          <p:nvPr/>
        </p:nvPicPr>
        <p:blipFill rotWithShape="1">
          <a:blip r:embed="rId4">
            <a:alphaModFix/>
          </a:blip>
          <a:srcRect b="0" l="0" r="0" t="0"/>
          <a:stretch/>
        </p:blipFill>
        <p:spPr>
          <a:xfrm>
            <a:off x="965149" y="5467866"/>
            <a:ext cx="1253732" cy="1057836"/>
          </a:xfrm>
          <a:prstGeom prst="rect">
            <a:avLst/>
          </a:prstGeom>
          <a:noFill/>
          <a:ln>
            <a:noFill/>
          </a:ln>
        </p:spPr>
      </p:pic>
      <p:pic>
        <p:nvPicPr>
          <p:cNvPr id="407" name="Google Shape;407;p26"/>
          <p:cNvPicPr preferRelativeResize="0"/>
          <p:nvPr/>
        </p:nvPicPr>
        <p:blipFill rotWithShape="1">
          <a:blip r:embed="rId5">
            <a:alphaModFix/>
          </a:blip>
          <a:srcRect b="0" l="0" r="0" t="0"/>
          <a:stretch/>
        </p:blipFill>
        <p:spPr>
          <a:xfrm>
            <a:off x="4479710" y="5467866"/>
            <a:ext cx="1445342" cy="1090920"/>
          </a:xfrm>
          <a:prstGeom prst="rect">
            <a:avLst/>
          </a:prstGeom>
          <a:noFill/>
          <a:ln>
            <a:noFill/>
          </a:ln>
        </p:spPr>
      </p:pic>
      <p:pic>
        <p:nvPicPr>
          <p:cNvPr id="408" name="Google Shape;408;p26"/>
          <p:cNvPicPr preferRelativeResize="0"/>
          <p:nvPr/>
        </p:nvPicPr>
        <p:blipFill rotWithShape="1">
          <a:blip r:embed="rId6">
            <a:alphaModFix/>
          </a:blip>
          <a:srcRect b="0" l="0" r="0" t="0"/>
          <a:stretch/>
        </p:blipFill>
        <p:spPr>
          <a:xfrm>
            <a:off x="8185882" y="5467866"/>
            <a:ext cx="1246353" cy="10516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27"/>
          <p:cNvSpPr txBox="1"/>
          <p:nvPr>
            <p:ph idx="12" type="sldNum"/>
          </p:nvPr>
        </p:nvSpPr>
        <p:spPr>
          <a:xfrm>
            <a:off x="8920317"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14" name="Google Shape;414;p27"/>
          <p:cNvSpPr txBox="1"/>
          <p:nvPr/>
        </p:nvSpPr>
        <p:spPr>
          <a:xfrm>
            <a:off x="965148" y="3072535"/>
            <a:ext cx="10162903" cy="3648940"/>
          </a:xfrm>
          <a:prstGeom prst="rect">
            <a:avLst/>
          </a:prstGeom>
          <a:noFill/>
          <a:ln cap="flat" cmpd="sng" w="9525">
            <a:solidFill>
              <a:srgbClr val="7D9A2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CD433"/>
              </a:buClr>
              <a:buSzPts val="1280"/>
              <a:buFont typeface="Noto Sans Symbols"/>
              <a:buNone/>
            </a:pPr>
            <a:r>
              <a:rPr b="1" i="0" lang="it-IT" sz="1600" u="none" cap="none" strike="noStrike">
                <a:solidFill>
                  <a:srgbClr val="548135"/>
                </a:solidFill>
                <a:latin typeface="Century Gothic"/>
                <a:ea typeface="Century Gothic"/>
                <a:cs typeface="Century Gothic"/>
                <a:sym typeface="Century Gothic"/>
              </a:rPr>
              <a:t>PROPOSTA Motus-E</a:t>
            </a:r>
            <a:endParaRPr b="1" i="0" sz="1600" u="none" cap="none" strike="noStrike">
              <a:solidFill>
                <a:srgbClr val="548135"/>
              </a:solidFill>
              <a:latin typeface="Century Gothic"/>
              <a:ea typeface="Century Gothic"/>
              <a:cs typeface="Century Gothic"/>
              <a:sym typeface="Century Gothic"/>
            </a:endParaRPr>
          </a:p>
          <a:p>
            <a:pPr indent="-342900" lvl="0" marL="342900" marR="0" rtl="0" algn="just">
              <a:lnSpc>
                <a:spcPct val="100000"/>
              </a:lnSpc>
              <a:spcBef>
                <a:spcPts val="200"/>
              </a:spcBef>
              <a:spcAft>
                <a:spcPts val="0"/>
              </a:spcAft>
              <a:buClr>
                <a:srgbClr val="ACD433"/>
              </a:buClr>
              <a:buSzPts val="1280"/>
              <a:buFont typeface="Arial"/>
              <a:buAutoNum type="alphaUcPeriod"/>
            </a:pPr>
            <a:r>
              <a:rPr b="1" i="0" lang="it-IT" sz="1600" u="none" cap="none" strike="noStrike">
                <a:solidFill>
                  <a:srgbClr val="000000"/>
                </a:solidFill>
                <a:latin typeface="Century Gothic"/>
                <a:ea typeface="Century Gothic"/>
                <a:cs typeface="Century Gothic"/>
                <a:sym typeface="Century Gothic"/>
              </a:rPr>
              <a:t>Allocazione di un fondo pubblico </a:t>
            </a:r>
            <a:r>
              <a:rPr b="0" i="0" lang="it-IT" sz="1600" u="none" cap="none" strike="noStrike">
                <a:solidFill>
                  <a:srgbClr val="000000"/>
                </a:solidFill>
                <a:latin typeface="Century Gothic"/>
                <a:ea typeface="Century Gothic"/>
                <a:cs typeface="Century Gothic"/>
                <a:sym typeface="Century Gothic"/>
              </a:rPr>
              <a:t>a copertura di una percentuale dell’investimento per la creazione di una rete di ricarica ad alta potenza, gestito centralmente. </a:t>
            </a:r>
            <a:endParaRPr/>
          </a:p>
          <a:p>
            <a:pPr indent="-285750" lvl="1" marL="742950" marR="0" rtl="0" algn="just">
              <a:lnSpc>
                <a:spcPct val="100000"/>
              </a:lnSpc>
              <a:spcBef>
                <a:spcPts val="200"/>
              </a:spcBef>
              <a:spcAft>
                <a:spcPts val="0"/>
              </a:spcAft>
              <a:buClr>
                <a:srgbClr val="ACD433"/>
              </a:buClr>
              <a:buSzPts val="1120"/>
              <a:buFont typeface="Arial"/>
              <a:buChar char="•"/>
            </a:pPr>
            <a:r>
              <a:rPr b="0" i="0" lang="it-IT" sz="1400" u="none" cap="none" strike="noStrike">
                <a:solidFill>
                  <a:srgbClr val="000000"/>
                </a:solidFill>
                <a:latin typeface="Century Gothic"/>
                <a:ea typeface="Century Gothic"/>
                <a:cs typeface="Century Gothic"/>
                <a:sym typeface="Century Gothic"/>
              </a:rPr>
              <a:t>Motus-E si propone di realizzare uno studio dettagliato una volta conosciuta l’entità del fondo pubblico a disposizione.</a:t>
            </a:r>
            <a:endParaRPr/>
          </a:p>
          <a:p>
            <a:pPr indent="-342900" lvl="0" marL="342900" marR="0" rtl="0" algn="just">
              <a:lnSpc>
                <a:spcPct val="100000"/>
              </a:lnSpc>
              <a:spcBef>
                <a:spcPts val="1000"/>
              </a:spcBef>
              <a:spcAft>
                <a:spcPts val="0"/>
              </a:spcAft>
              <a:buClr>
                <a:srgbClr val="ACD433"/>
              </a:buClr>
              <a:buSzPts val="1280"/>
              <a:buFont typeface="Arial"/>
              <a:buAutoNum type="alphaUcPeriod"/>
            </a:pPr>
            <a:r>
              <a:rPr b="1" i="0" lang="it-IT" sz="1600" u="none" cap="none" strike="noStrike">
                <a:solidFill>
                  <a:srgbClr val="000000"/>
                </a:solidFill>
                <a:latin typeface="Century Gothic"/>
                <a:ea typeface="Century Gothic"/>
                <a:cs typeface="Century Gothic"/>
                <a:sym typeface="Century Gothic"/>
              </a:rPr>
              <a:t>Riduzione oneri di connessione e tempistiche di allaccio, </a:t>
            </a:r>
            <a:r>
              <a:rPr b="0" i="0" lang="it-IT" sz="1600" u="none" cap="none" strike="noStrike">
                <a:solidFill>
                  <a:srgbClr val="000000"/>
                </a:solidFill>
                <a:latin typeface="Century Gothic"/>
                <a:ea typeface="Century Gothic"/>
                <a:cs typeface="Century Gothic"/>
                <a:sym typeface="Century Gothic"/>
              </a:rPr>
              <a:t>in accordo con i distributori di energia elettrica</a:t>
            </a:r>
            <a:endParaRPr/>
          </a:p>
          <a:p>
            <a:pPr indent="-342900" lvl="0" marL="342900" marR="0" rtl="0" algn="just">
              <a:lnSpc>
                <a:spcPct val="100000"/>
              </a:lnSpc>
              <a:spcBef>
                <a:spcPts val="1000"/>
              </a:spcBef>
              <a:spcAft>
                <a:spcPts val="0"/>
              </a:spcAft>
              <a:buClr>
                <a:srgbClr val="ACD433"/>
              </a:buClr>
              <a:buSzPts val="1280"/>
              <a:buFont typeface="Arial"/>
              <a:buAutoNum type="alphaUcPeriod"/>
            </a:pPr>
            <a:r>
              <a:rPr b="1" i="0" lang="it-IT" sz="1600" u="none" cap="none" strike="noStrike">
                <a:solidFill>
                  <a:srgbClr val="000000"/>
                </a:solidFill>
                <a:latin typeface="Century Gothic"/>
                <a:ea typeface="Century Gothic"/>
                <a:cs typeface="Century Gothic"/>
                <a:sym typeface="Century Gothic"/>
              </a:rPr>
              <a:t>Istituzione di tavoli operativi con Regioni e distributori di energia elettrica </a:t>
            </a:r>
            <a:r>
              <a:rPr b="0" i="0" lang="it-IT" sz="1600" u="none" cap="none" strike="noStrike">
                <a:solidFill>
                  <a:srgbClr val="000000"/>
                </a:solidFill>
                <a:latin typeface="Century Gothic"/>
                <a:ea typeface="Century Gothic"/>
                <a:cs typeface="Century Gothic"/>
                <a:sym typeface="Century Gothic"/>
              </a:rPr>
              <a:t>mirati a definire soluzioni semplificate per connessioni sopra i 100 kW ed individuare i luoghi più idonei da un punto di vista energetico, significatività di flussi di traffico e presenza di hub intermodali (ad es, stazioni ferroviarie).</a:t>
            </a:r>
            <a:endParaRPr/>
          </a:p>
          <a:p>
            <a:pPr indent="-342900" lvl="0" marL="342900" marR="0" rtl="0" algn="just">
              <a:lnSpc>
                <a:spcPct val="100000"/>
              </a:lnSpc>
              <a:spcBef>
                <a:spcPts val="1000"/>
              </a:spcBef>
              <a:spcAft>
                <a:spcPts val="0"/>
              </a:spcAft>
              <a:buClr>
                <a:srgbClr val="ACD433"/>
              </a:buClr>
              <a:buSzPts val="1280"/>
              <a:buFont typeface="Arial"/>
              <a:buAutoNum type="alphaUcPeriod"/>
            </a:pPr>
            <a:r>
              <a:rPr b="1" i="0" lang="it-IT" sz="1600" u="none" cap="none" strike="noStrike">
                <a:solidFill>
                  <a:srgbClr val="000000"/>
                </a:solidFill>
                <a:latin typeface="Century Gothic"/>
                <a:ea typeface="Century Gothic"/>
                <a:cs typeface="Century Gothic"/>
                <a:sym typeface="Century Gothic"/>
              </a:rPr>
              <a:t>Rendere obbligatoria per i concessionari autostradali l’installazione di HPC ogni 100-150 km su aree di sosta o rifornimento.</a:t>
            </a:r>
            <a:endParaRPr b="1" i="0" sz="1600" u="none" cap="none" strike="noStrike">
              <a:solidFill>
                <a:srgbClr val="000000"/>
              </a:solidFill>
              <a:latin typeface="Century Gothic"/>
              <a:ea typeface="Century Gothic"/>
              <a:cs typeface="Century Gothic"/>
              <a:sym typeface="Century Gothic"/>
            </a:endParaRPr>
          </a:p>
        </p:txBody>
      </p:sp>
      <p:pic>
        <p:nvPicPr>
          <p:cNvPr id="415" name="Google Shape;415;p27"/>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416" name="Google Shape;416;p27"/>
          <p:cNvSpPr txBox="1"/>
          <p:nvPr/>
        </p:nvSpPr>
        <p:spPr>
          <a:xfrm>
            <a:off x="958526" y="262011"/>
            <a:ext cx="9447743"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5. Creazione rete nazionale ad alta potenza</a:t>
            </a:r>
            <a:endParaRPr b="1" i="0" sz="3200" u="none" cap="none" strike="noStrike">
              <a:solidFill>
                <a:srgbClr val="036FB8"/>
              </a:solidFill>
              <a:latin typeface="Calibri"/>
              <a:ea typeface="Calibri"/>
              <a:cs typeface="Calibri"/>
              <a:sym typeface="Calibri"/>
            </a:endParaRPr>
          </a:p>
        </p:txBody>
      </p:sp>
      <p:sp>
        <p:nvSpPr>
          <p:cNvPr id="417" name="Google Shape;417;p27"/>
          <p:cNvSpPr txBox="1"/>
          <p:nvPr/>
        </p:nvSpPr>
        <p:spPr>
          <a:xfrm>
            <a:off x="965149" y="917704"/>
            <a:ext cx="10162903" cy="2083913"/>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CD433"/>
              </a:buClr>
              <a:buSzPts val="1280"/>
              <a:buFont typeface="Noto Sans Symbols"/>
              <a:buNone/>
            </a:pPr>
            <a:r>
              <a:rPr b="1" i="1" lang="it-IT" sz="1600" u="sng" cap="none" strike="noStrike">
                <a:solidFill>
                  <a:srgbClr val="000000"/>
                </a:solidFill>
                <a:latin typeface="Century Gothic"/>
                <a:ea typeface="Century Gothic"/>
                <a:cs typeface="Century Gothic"/>
                <a:sym typeface="Century Gothic"/>
              </a:rPr>
              <a:t>STATUS QUO / DIFFICOLTÀ EMERGENTI</a:t>
            </a:r>
            <a:endParaRPr/>
          </a:p>
          <a:p>
            <a:pPr indent="0" lvl="0" marL="0" marR="0" rtl="0" algn="l">
              <a:lnSpc>
                <a:spcPct val="100000"/>
              </a:lnSpc>
              <a:spcBef>
                <a:spcPts val="1000"/>
              </a:spcBef>
              <a:spcAft>
                <a:spcPts val="0"/>
              </a:spcAft>
              <a:buClr>
                <a:srgbClr val="ACD433"/>
              </a:buClr>
              <a:buSzPts val="1280"/>
              <a:buFont typeface="Noto Sans Symbols"/>
              <a:buNone/>
            </a:pPr>
            <a:r>
              <a:rPr b="0" i="1" lang="it-IT" sz="1600" u="none" cap="none" strike="noStrike">
                <a:solidFill>
                  <a:srgbClr val="000000"/>
                </a:solidFill>
                <a:latin typeface="Century Gothic"/>
                <a:ea typeface="Century Gothic"/>
                <a:cs typeface="Century Gothic"/>
                <a:sym typeface="Century Gothic"/>
              </a:rPr>
              <a:t>Per ridurre l’ansia da ricarica che caratterizza il processo di acquisto di un veicolo elettrico è necessario </a:t>
            </a:r>
            <a:r>
              <a:rPr b="1" i="1" lang="it-IT" sz="1600" u="none" cap="none" strike="noStrike">
                <a:solidFill>
                  <a:srgbClr val="000000"/>
                </a:solidFill>
                <a:latin typeface="Century Gothic"/>
                <a:ea typeface="Century Gothic"/>
                <a:cs typeface="Century Gothic"/>
                <a:sym typeface="Century Gothic"/>
              </a:rPr>
              <a:t>dotare l’intero territorio nazionale di una rete di ricarica ad altissima potenza</a:t>
            </a:r>
            <a:r>
              <a:rPr b="0" i="1" lang="it-IT" sz="1600" u="none" cap="none" strike="noStrike">
                <a:solidFill>
                  <a:srgbClr val="000000"/>
                </a:solidFill>
                <a:latin typeface="Century Gothic"/>
                <a:ea typeface="Century Gothic"/>
                <a:cs typeface="Century Gothic"/>
                <a:sym typeface="Century Gothic"/>
              </a:rPr>
              <a:t> (&gt;150kW) che possa affiancare una più capillare rete a media / alta potenza (22-150 kW)</a:t>
            </a:r>
            <a:endParaRPr/>
          </a:p>
          <a:p>
            <a:pPr indent="0" lvl="0" marL="0" marR="0" rtl="0" algn="l">
              <a:lnSpc>
                <a:spcPct val="100000"/>
              </a:lnSpc>
              <a:spcBef>
                <a:spcPts val="1000"/>
              </a:spcBef>
              <a:spcAft>
                <a:spcPts val="0"/>
              </a:spcAft>
              <a:buClr>
                <a:srgbClr val="ACD433"/>
              </a:buClr>
              <a:buSzPts val="1280"/>
              <a:buFont typeface="Noto Sans Symbols"/>
              <a:buNone/>
            </a:pPr>
            <a:r>
              <a:rPr b="0" i="1" lang="it-IT" sz="1600" u="none" cap="none" strike="noStrike">
                <a:solidFill>
                  <a:srgbClr val="000000"/>
                </a:solidFill>
                <a:latin typeface="Century Gothic"/>
                <a:ea typeface="Century Gothic"/>
                <a:cs typeface="Century Gothic"/>
                <a:sym typeface="Century Gothic"/>
              </a:rPr>
              <a:t>Allo stato attuale di sviluppo della mobilità elettrica, un </a:t>
            </a:r>
            <a:r>
              <a:rPr b="1" i="1" lang="it-IT" sz="1600" u="none" cap="none" strike="noStrike">
                <a:solidFill>
                  <a:srgbClr val="000000"/>
                </a:solidFill>
                <a:latin typeface="Century Gothic"/>
                <a:ea typeface="Century Gothic"/>
                <a:cs typeface="Century Gothic"/>
                <a:sym typeface="Century Gothic"/>
              </a:rPr>
              <a:t>investimento privato</a:t>
            </a:r>
            <a:r>
              <a:rPr b="0" i="1" lang="it-IT" sz="1600" u="none" cap="none" strike="noStrike">
                <a:solidFill>
                  <a:srgbClr val="000000"/>
                </a:solidFill>
                <a:latin typeface="Century Gothic"/>
                <a:ea typeface="Century Gothic"/>
                <a:cs typeface="Century Gothic"/>
                <a:sym typeface="Century Gothic"/>
              </a:rPr>
              <a:t> in una rete di ricarica ad altissima potenza è </a:t>
            </a:r>
            <a:r>
              <a:rPr b="1" i="1" lang="it-IT" sz="1600" u="none" cap="none" strike="noStrike">
                <a:solidFill>
                  <a:srgbClr val="000000"/>
                </a:solidFill>
                <a:latin typeface="Century Gothic"/>
                <a:ea typeface="Century Gothic"/>
                <a:cs typeface="Century Gothic"/>
                <a:sym typeface="Century Gothic"/>
              </a:rPr>
              <a:t>difficilmente sostenibile</a:t>
            </a:r>
            <a:r>
              <a:rPr b="0" i="1" lang="it-IT" sz="1600" u="none" cap="none" strike="noStrike">
                <a:solidFill>
                  <a:srgbClr val="000000"/>
                </a:solidFill>
                <a:latin typeface="Century Gothic"/>
                <a:ea typeface="Century Gothic"/>
                <a:cs typeface="Century Gothic"/>
                <a:sym typeface="Century Gothic"/>
              </a:rPr>
              <a:t>, oltre ad avere particolari difficoltà di installazione relativamente all’individuazione di luoghi ad alta intensità di traffico predisposti energeticamente.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23" name="Google Shape;423;p28"/>
          <p:cNvSpPr txBox="1"/>
          <p:nvPr/>
        </p:nvSpPr>
        <p:spPr>
          <a:xfrm>
            <a:off x="965149" y="2719718"/>
            <a:ext cx="8681594" cy="3416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ACD433"/>
              </a:buClr>
              <a:buSzPts val="1280"/>
              <a:buFont typeface="Arial"/>
              <a:buAutoNum type="arabicPeriod"/>
            </a:pPr>
            <a:r>
              <a:rPr b="1" i="0" lang="it-IT" sz="1600" u="none" cap="none" strike="noStrike">
                <a:solidFill>
                  <a:srgbClr val="000000"/>
                </a:solidFill>
                <a:latin typeface="Century Gothic"/>
                <a:ea typeface="Century Gothic"/>
                <a:cs typeface="Century Gothic"/>
                <a:sym typeface="Century Gothic"/>
              </a:rPr>
              <a:t>Semplificare l’installazione delle wallbox in ambito condominiale </a:t>
            </a:r>
            <a:r>
              <a:rPr b="0" i="0" lang="it-IT" sz="1600" u="none" cap="none" strike="noStrike">
                <a:solidFill>
                  <a:srgbClr val="000000"/>
                </a:solidFill>
                <a:latin typeface="Century Gothic"/>
                <a:ea typeface="Century Gothic"/>
                <a:cs typeface="Century Gothic"/>
                <a:sym typeface="Century Gothic"/>
              </a:rPr>
              <a:t>nelle parti comuni.</a:t>
            </a:r>
            <a:endParaRPr b="1" i="0" sz="16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1000"/>
              </a:spcBef>
              <a:spcAft>
                <a:spcPts val="0"/>
              </a:spcAft>
              <a:buClr>
                <a:srgbClr val="ACD433"/>
              </a:buClr>
              <a:buSzPts val="1280"/>
              <a:buFont typeface="Arial"/>
              <a:buAutoNum type="arabicPeriod"/>
            </a:pPr>
            <a:r>
              <a:rPr b="1" i="0" lang="it-IT" sz="1600" u="none" cap="none" strike="noStrike">
                <a:solidFill>
                  <a:srgbClr val="000000"/>
                </a:solidFill>
                <a:latin typeface="Century Gothic"/>
                <a:ea typeface="Century Gothic"/>
                <a:cs typeface="Century Gothic"/>
                <a:sym typeface="Century Gothic"/>
              </a:rPr>
              <a:t>Assimilare la tariffa di ricarica nelle pertinenze </a:t>
            </a:r>
            <a:r>
              <a:rPr b="0" i="0" lang="it-IT" sz="1600" u="none" cap="none" strike="noStrike">
                <a:solidFill>
                  <a:srgbClr val="000000"/>
                </a:solidFill>
                <a:latin typeface="Century Gothic"/>
                <a:ea typeface="Century Gothic"/>
                <a:cs typeface="Century Gothic"/>
                <a:sym typeface="Century Gothic"/>
              </a:rPr>
              <a:t>(es. garage o box auto) a quella domestica, pretendendo però una wallbox che possa modulare la propria potenza.</a:t>
            </a:r>
            <a:endParaRPr b="0" i="0" sz="16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1000"/>
              </a:spcBef>
              <a:spcAft>
                <a:spcPts val="0"/>
              </a:spcAft>
              <a:buClr>
                <a:srgbClr val="ACD433"/>
              </a:buClr>
              <a:buSzPts val="1280"/>
              <a:buFont typeface="Arial"/>
              <a:buAutoNum type="arabicPeriod"/>
            </a:pPr>
            <a:r>
              <a:rPr b="0" i="0" lang="it-IT" sz="1600" u="none" cap="none" strike="noStrike">
                <a:solidFill>
                  <a:srgbClr val="000000"/>
                </a:solidFill>
                <a:latin typeface="Century Gothic"/>
                <a:ea typeface="Century Gothic"/>
                <a:cs typeface="Century Gothic"/>
                <a:sym typeface="Century Gothic"/>
              </a:rPr>
              <a:t>Ulteriori agevolazioni fiscali all’installazione di infrastrutture di ricarica in luoghi non residenziali e </a:t>
            </a:r>
            <a:r>
              <a:rPr b="1" i="0" lang="it-IT" sz="1600" u="none" cap="none" strike="noStrike">
                <a:solidFill>
                  <a:srgbClr val="000000"/>
                </a:solidFill>
                <a:latin typeface="Century Gothic"/>
                <a:ea typeface="Century Gothic"/>
                <a:cs typeface="Century Gothic"/>
                <a:sym typeface="Century Gothic"/>
              </a:rPr>
              <a:t>potenziamento del meccanismo di credito di imposta</a:t>
            </a:r>
            <a:r>
              <a:rPr b="0" i="0" lang="it-IT" sz="1600" u="none" cap="none" strike="noStrike">
                <a:solidFill>
                  <a:srgbClr val="000000"/>
                </a:solidFill>
                <a:latin typeface="Century Gothic"/>
                <a:ea typeface="Century Gothic"/>
                <a:cs typeface="Century Gothic"/>
                <a:sym typeface="Century Gothic"/>
              </a:rPr>
              <a:t> per le wallbox private</a:t>
            </a:r>
            <a:endParaRPr/>
          </a:p>
          <a:p>
            <a:pPr indent="-342900" lvl="0" marL="342900" marR="0" rtl="0" algn="l">
              <a:lnSpc>
                <a:spcPct val="100000"/>
              </a:lnSpc>
              <a:spcBef>
                <a:spcPts val="1000"/>
              </a:spcBef>
              <a:spcAft>
                <a:spcPts val="0"/>
              </a:spcAft>
              <a:buClr>
                <a:srgbClr val="ACD433"/>
              </a:buClr>
              <a:buSzPts val="1280"/>
              <a:buFont typeface="Arial"/>
              <a:buAutoNum type="arabicPeriod"/>
            </a:pPr>
            <a:r>
              <a:rPr b="1" i="0" lang="it-IT" sz="1600" u="none" cap="none" strike="noStrike">
                <a:solidFill>
                  <a:srgbClr val="000000"/>
                </a:solidFill>
                <a:latin typeface="Century Gothic"/>
                <a:ea typeface="Century Gothic"/>
                <a:cs typeface="Century Gothic"/>
                <a:sym typeface="Century Gothic"/>
              </a:rPr>
              <a:t>Possibilità di cessione del credito</a:t>
            </a:r>
            <a:r>
              <a:rPr b="0" i="0" lang="it-IT" sz="1600" u="none" cap="none" strike="noStrike">
                <a:solidFill>
                  <a:srgbClr val="000000"/>
                </a:solidFill>
                <a:latin typeface="Century Gothic"/>
                <a:ea typeface="Century Gothic"/>
                <a:cs typeface="Century Gothic"/>
                <a:sym typeface="Century Gothic"/>
              </a:rPr>
              <a:t>, analogamente a quanto avviene per gli interventi di riqualificazione energetica</a:t>
            </a:r>
            <a:endParaRPr/>
          </a:p>
          <a:p>
            <a:pPr indent="-342900" lvl="0" marL="342900" marR="0" rtl="0" algn="l">
              <a:lnSpc>
                <a:spcPct val="100000"/>
              </a:lnSpc>
              <a:spcBef>
                <a:spcPts val="1000"/>
              </a:spcBef>
              <a:spcAft>
                <a:spcPts val="0"/>
              </a:spcAft>
              <a:buClr>
                <a:srgbClr val="ACD433"/>
              </a:buClr>
              <a:buSzPts val="1280"/>
              <a:buFont typeface="Arial"/>
              <a:buAutoNum type="arabicPeriod"/>
            </a:pPr>
            <a:r>
              <a:rPr b="1" i="0" lang="it-IT" sz="1600" u="none" cap="none" strike="noStrike">
                <a:solidFill>
                  <a:srgbClr val="000000"/>
                </a:solidFill>
                <a:latin typeface="Century Gothic"/>
                <a:ea typeface="Century Gothic"/>
                <a:cs typeface="Century Gothic"/>
                <a:sym typeface="Century Gothic"/>
              </a:rPr>
              <a:t>Possibilità di detrarre più di una infrastruttura</a:t>
            </a:r>
            <a:r>
              <a:rPr b="0" i="0" lang="it-IT" sz="1600" u="none" cap="none" strike="noStrike">
                <a:solidFill>
                  <a:srgbClr val="000000"/>
                </a:solidFill>
                <a:latin typeface="Century Gothic"/>
                <a:ea typeface="Century Gothic"/>
                <a:cs typeface="Century Gothic"/>
                <a:sym typeface="Century Gothic"/>
              </a:rPr>
              <a:t>, agevolando così autorimesse e parcheggi aziendali</a:t>
            </a:r>
            <a:endParaRPr/>
          </a:p>
        </p:txBody>
      </p:sp>
      <p:pic>
        <p:nvPicPr>
          <p:cNvPr id="424" name="Google Shape;424;p28"/>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425" name="Google Shape;425;p28"/>
          <p:cNvSpPr txBox="1"/>
          <p:nvPr/>
        </p:nvSpPr>
        <p:spPr>
          <a:xfrm>
            <a:off x="809442" y="321746"/>
            <a:ext cx="873634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Il manifesto di Motus-E per la ricarica privata</a:t>
            </a:r>
            <a:endParaRPr b="1" i="0" sz="3200" u="none" cap="none" strike="noStrike">
              <a:solidFill>
                <a:srgbClr val="036FB8"/>
              </a:solidFill>
              <a:latin typeface="Calibri"/>
              <a:ea typeface="Calibri"/>
              <a:cs typeface="Calibri"/>
              <a:sym typeface="Calibri"/>
            </a:endParaRPr>
          </a:p>
        </p:txBody>
      </p:sp>
      <p:sp>
        <p:nvSpPr>
          <p:cNvPr id="426" name="Google Shape;426;p28"/>
          <p:cNvSpPr txBox="1"/>
          <p:nvPr/>
        </p:nvSpPr>
        <p:spPr>
          <a:xfrm>
            <a:off x="965149" y="1086667"/>
            <a:ext cx="10162903" cy="1368297"/>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CD433"/>
              </a:buClr>
              <a:buSzPts val="1280"/>
              <a:buFont typeface="Noto Sans Symbols"/>
              <a:buNone/>
            </a:pPr>
            <a:r>
              <a:rPr b="0" i="1" lang="it-IT" sz="1600" u="none" cap="none" strike="noStrike">
                <a:solidFill>
                  <a:srgbClr val="000000"/>
                </a:solidFill>
                <a:latin typeface="Century Gothic"/>
                <a:ea typeface="Century Gothic"/>
                <a:cs typeface="Century Gothic"/>
                <a:sym typeface="Century Gothic"/>
              </a:rPr>
              <a:t>In Italia nonostante una presenza abbastanza diffusa di box privati risulta molto oneroso installare una infrastrutture di ricarica in ambito privato.</a:t>
            </a:r>
            <a:endParaRPr/>
          </a:p>
          <a:p>
            <a:pPr indent="0" lvl="0" marL="0" marR="0" rtl="0" algn="ctr">
              <a:lnSpc>
                <a:spcPct val="100000"/>
              </a:lnSpc>
              <a:spcBef>
                <a:spcPts val="1000"/>
              </a:spcBef>
              <a:spcAft>
                <a:spcPts val="0"/>
              </a:spcAft>
              <a:buClr>
                <a:srgbClr val="ACD433"/>
              </a:buClr>
              <a:buSzPts val="1280"/>
              <a:buFont typeface="Noto Sans Symbols"/>
              <a:buNone/>
            </a:pPr>
            <a:r>
              <a:rPr b="0" i="1" lang="it-IT" sz="1600" u="none" cap="none" strike="noStrike">
                <a:solidFill>
                  <a:srgbClr val="000000"/>
                </a:solidFill>
                <a:latin typeface="Century Gothic"/>
                <a:ea typeface="Century Gothic"/>
                <a:cs typeface="Century Gothic"/>
                <a:sym typeface="Century Gothic"/>
              </a:rPr>
              <a:t>Motus – E ritiene, quindi, che siano necessari </a:t>
            </a:r>
            <a:r>
              <a:rPr b="1" i="1" lang="it-IT" sz="1600" u="none" cap="none" strike="noStrike">
                <a:solidFill>
                  <a:srgbClr val="000000"/>
                </a:solidFill>
                <a:latin typeface="Century Gothic"/>
                <a:ea typeface="Century Gothic"/>
                <a:cs typeface="Century Gothic"/>
                <a:sym typeface="Century Gothic"/>
              </a:rPr>
              <a:t>agevolazioni fiscali e semplificazioni tariffarie </a:t>
            </a:r>
            <a:r>
              <a:rPr b="0" i="1" lang="it-IT" sz="1600" u="none" cap="none" strike="noStrike">
                <a:solidFill>
                  <a:srgbClr val="000000"/>
                </a:solidFill>
                <a:latin typeface="Century Gothic"/>
                <a:ea typeface="Century Gothic"/>
                <a:cs typeface="Century Gothic"/>
                <a:sym typeface="Century Gothic"/>
              </a:rPr>
              <a:t>verso il cliente finale.</a:t>
            </a:r>
            <a:endParaRPr b="0" i="1" sz="1600" u="sng" cap="none" strike="noStrike">
              <a:solidFill>
                <a:srgbClr val="000000"/>
              </a:solidFill>
              <a:latin typeface="Century Gothic"/>
              <a:ea typeface="Century Gothic"/>
              <a:cs typeface="Century Gothic"/>
              <a:sym typeface="Century Gothic"/>
            </a:endParaRPr>
          </a:p>
        </p:txBody>
      </p:sp>
      <p:pic>
        <p:nvPicPr>
          <p:cNvPr id="427" name="Google Shape;427;p28"/>
          <p:cNvPicPr preferRelativeResize="0"/>
          <p:nvPr/>
        </p:nvPicPr>
        <p:blipFill rotWithShape="1">
          <a:blip r:embed="rId4">
            <a:alphaModFix/>
          </a:blip>
          <a:srcRect b="0" l="0" r="0" t="0"/>
          <a:stretch/>
        </p:blipFill>
        <p:spPr>
          <a:xfrm>
            <a:off x="9757750" y="3849772"/>
            <a:ext cx="1370302" cy="11561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33" name="Google Shape;433;p29"/>
          <p:cNvSpPr txBox="1"/>
          <p:nvPr/>
        </p:nvSpPr>
        <p:spPr>
          <a:xfrm>
            <a:off x="670139" y="2363320"/>
            <a:ext cx="9609488" cy="34163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ACD433"/>
              </a:buClr>
              <a:buSzPts val="1280"/>
              <a:buFont typeface="Noto Sans Symbols"/>
              <a:buChar char="►"/>
            </a:pPr>
            <a:r>
              <a:rPr b="1" i="0" lang="it-IT" sz="1600" u="none" cap="none" strike="noStrike">
                <a:solidFill>
                  <a:srgbClr val="000000"/>
                </a:solidFill>
                <a:latin typeface="Century Gothic"/>
                <a:ea typeface="Century Gothic"/>
                <a:cs typeface="Century Gothic"/>
                <a:sym typeface="Century Gothic"/>
              </a:rPr>
              <a:t>Accentrare la responsabilità dei finanziamenti e del monitoraggio </a:t>
            </a:r>
            <a:r>
              <a:rPr b="0" i="0" lang="it-IT" sz="1600" u="none" cap="none" strike="noStrike">
                <a:solidFill>
                  <a:srgbClr val="000000"/>
                </a:solidFill>
                <a:latin typeface="Century Gothic"/>
                <a:ea typeface="Century Gothic"/>
                <a:cs typeface="Century Gothic"/>
                <a:sym typeface="Century Gothic"/>
              </a:rPr>
              <a:t>delle installazioni verso il Ministero</a:t>
            </a:r>
            <a:endParaRPr/>
          </a:p>
          <a:p>
            <a:pPr indent="-342900" lvl="0" marL="342900" marR="0" rtl="0" algn="just">
              <a:lnSpc>
                <a:spcPct val="100000"/>
              </a:lnSpc>
              <a:spcBef>
                <a:spcPts val="1000"/>
              </a:spcBef>
              <a:spcAft>
                <a:spcPts val="0"/>
              </a:spcAft>
              <a:buClr>
                <a:srgbClr val="ACD433"/>
              </a:buClr>
              <a:buSzPts val="1280"/>
              <a:buFont typeface="Noto Sans Symbols"/>
              <a:buChar char="►"/>
            </a:pPr>
            <a:r>
              <a:rPr b="1" i="0" lang="it-IT" sz="1600" u="none" cap="none" strike="noStrike">
                <a:solidFill>
                  <a:srgbClr val="000000"/>
                </a:solidFill>
                <a:latin typeface="Century Gothic"/>
                <a:ea typeface="Century Gothic"/>
                <a:cs typeface="Century Gothic"/>
                <a:sym typeface="Century Gothic"/>
              </a:rPr>
              <a:t>Prevedere una deroga alla normativa sugli aiuti di Stato </a:t>
            </a:r>
            <a:r>
              <a:rPr b="0" i="0" lang="it-IT" sz="1600" u="none" cap="none" strike="noStrike">
                <a:solidFill>
                  <a:srgbClr val="000000"/>
                </a:solidFill>
                <a:latin typeface="Century Gothic"/>
                <a:ea typeface="Century Gothic"/>
                <a:cs typeface="Century Gothic"/>
                <a:sym typeface="Century Gothic"/>
              </a:rPr>
              <a:t>per le infrastrutture di ricarica pubbliche</a:t>
            </a:r>
            <a:r>
              <a:rPr b="0" i="0" lang="it-IT" sz="1600" u="none" cap="none" strike="noStrike">
                <a:solidFill>
                  <a:srgbClr val="000000"/>
                </a:solidFill>
                <a:latin typeface="Century Gothic"/>
                <a:ea typeface="Century Gothic"/>
                <a:cs typeface="Century Gothic"/>
                <a:sym typeface="Century Gothic"/>
              </a:rPr>
              <a:t>, specie di potenza superiore ai 50 kW o in zone poco servite (come fatto già da Germania e Romania).</a:t>
            </a:r>
            <a:endParaRPr b="0" i="0" sz="1600" u="none" cap="none" strike="noStrike">
              <a:solidFill>
                <a:srgbClr val="000000"/>
              </a:solidFill>
              <a:latin typeface="Century Gothic"/>
              <a:ea typeface="Century Gothic"/>
              <a:cs typeface="Century Gothic"/>
              <a:sym typeface="Century Gothic"/>
            </a:endParaRPr>
          </a:p>
          <a:p>
            <a:pPr indent="-342900" lvl="0" marL="342900" marR="0" rtl="0" algn="just">
              <a:lnSpc>
                <a:spcPct val="100000"/>
              </a:lnSpc>
              <a:spcBef>
                <a:spcPts val="1000"/>
              </a:spcBef>
              <a:spcAft>
                <a:spcPts val="0"/>
              </a:spcAft>
              <a:buClr>
                <a:srgbClr val="ACD433"/>
              </a:buClr>
              <a:buSzPts val="1280"/>
              <a:buFont typeface="Noto Sans Symbols"/>
              <a:buChar char="►"/>
            </a:pPr>
            <a:r>
              <a:rPr b="1" i="0" lang="it-IT" sz="1600" u="none" cap="none" strike="noStrike">
                <a:solidFill>
                  <a:srgbClr val="000000"/>
                </a:solidFill>
                <a:latin typeface="Century Gothic"/>
                <a:ea typeface="Century Gothic"/>
                <a:cs typeface="Century Gothic"/>
                <a:sym typeface="Century Gothic"/>
              </a:rPr>
              <a:t>Creare una Piattaforma Unica Nazionale </a:t>
            </a:r>
            <a:r>
              <a:rPr b="0" i="0" lang="it-IT" sz="1600" u="none" cap="none" strike="noStrike">
                <a:solidFill>
                  <a:srgbClr val="000000"/>
                </a:solidFill>
                <a:latin typeface="Century Gothic"/>
                <a:ea typeface="Century Gothic"/>
                <a:cs typeface="Century Gothic"/>
                <a:sym typeface="Century Gothic"/>
              </a:rPr>
              <a:t>di tutte le colonnine ad accesso pubblico e raggruppando le categorie in un’unica modalità di gestione dei fondi, formando una graduatoria unica nazionale con assegnazione diretta agli operatori. </a:t>
            </a:r>
            <a:endParaRPr/>
          </a:p>
          <a:p>
            <a:pPr indent="-342900" lvl="0" marL="342900" marR="0" rtl="0" algn="just">
              <a:lnSpc>
                <a:spcPct val="100000"/>
              </a:lnSpc>
              <a:spcBef>
                <a:spcPts val="1000"/>
              </a:spcBef>
              <a:spcAft>
                <a:spcPts val="0"/>
              </a:spcAft>
              <a:buClr>
                <a:srgbClr val="ACD433"/>
              </a:buClr>
              <a:buSzPts val="1280"/>
              <a:buFont typeface="Noto Sans Symbols"/>
              <a:buChar char="►"/>
            </a:pPr>
            <a:r>
              <a:rPr b="1" i="0" lang="it-IT" sz="1600" u="none" cap="none" strike="noStrike">
                <a:solidFill>
                  <a:srgbClr val="000000"/>
                </a:solidFill>
                <a:latin typeface="Century Gothic"/>
                <a:ea typeface="Century Gothic"/>
                <a:cs typeface="Century Gothic"/>
                <a:sym typeface="Century Gothic"/>
              </a:rPr>
              <a:t>Creare un meccanismo di collaborazione virtuoso tra Regioni e DSO </a:t>
            </a:r>
            <a:r>
              <a:rPr b="0" i="0" lang="it-IT" sz="1600" u="none" cap="none" strike="noStrike">
                <a:solidFill>
                  <a:srgbClr val="000000"/>
                </a:solidFill>
                <a:latin typeface="Century Gothic"/>
                <a:ea typeface="Century Gothic"/>
                <a:cs typeface="Century Gothic"/>
                <a:sym typeface="Century Gothic"/>
              </a:rPr>
              <a:t>per l’individuazione delle esigenze di ricarica in base ai flussi di traffico (es. vie ad alto scorrimento) e dei nodi in cui la rete possa accogliere potenze di connessione elevate,</a:t>
            </a:r>
            <a:r>
              <a:rPr b="0" i="0" lang="it-IT" sz="1600" u="none" cap="none" strike="noStrike">
                <a:solidFill>
                  <a:srgbClr val="000000"/>
                </a:solidFill>
                <a:latin typeface="Century Gothic"/>
                <a:ea typeface="Century Gothic"/>
                <a:cs typeface="Century Gothic"/>
                <a:sym typeface="Century Gothic"/>
              </a:rPr>
              <a:t> quali, ad esempio, gli hub ntermodali e le stazioni ferroviarie.</a:t>
            </a:r>
            <a:endParaRPr b="0" i="0" sz="1600" u="none" cap="none" strike="noStrike">
              <a:solidFill>
                <a:srgbClr val="000000"/>
              </a:solidFill>
              <a:latin typeface="Century Gothic"/>
              <a:ea typeface="Century Gothic"/>
              <a:cs typeface="Century Gothic"/>
              <a:sym typeface="Century Gothic"/>
            </a:endParaRPr>
          </a:p>
          <a:p>
            <a:pPr indent="-342900" lvl="0" marL="342900" marR="0" rtl="0" algn="just">
              <a:lnSpc>
                <a:spcPct val="100000"/>
              </a:lnSpc>
              <a:spcBef>
                <a:spcPts val="1000"/>
              </a:spcBef>
              <a:spcAft>
                <a:spcPts val="0"/>
              </a:spcAft>
              <a:buClr>
                <a:srgbClr val="ACD433"/>
              </a:buClr>
              <a:buSzPts val="1280"/>
              <a:buFont typeface="Noto Sans Symbols"/>
              <a:buChar char="►"/>
            </a:pPr>
            <a:r>
              <a:rPr b="1" i="0" lang="it-IT" sz="1600" u="none" cap="none" strike="noStrike">
                <a:solidFill>
                  <a:srgbClr val="000000"/>
                </a:solidFill>
                <a:latin typeface="Century Gothic"/>
                <a:ea typeface="Century Gothic"/>
                <a:cs typeface="Century Gothic"/>
                <a:sym typeface="Century Gothic"/>
              </a:rPr>
              <a:t>Stabilire un piano per le ricariche ad alta potenza e un sostegno finanziario agli operatori che la mettano in campo</a:t>
            </a:r>
            <a:r>
              <a:rPr b="0" i="0" lang="it-IT" sz="1600" u="none" cap="none" strike="noStrike">
                <a:solidFill>
                  <a:srgbClr val="000000"/>
                </a:solidFill>
                <a:latin typeface="Century Gothic"/>
                <a:ea typeface="Century Gothic"/>
                <a:cs typeface="Century Gothic"/>
                <a:sym typeface="Century Gothic"/>
              </a:rPr>
              <a:t> (CPO, distributori di carburante, luoghi privati accessibili al pubblico, reti dedicate alla logistica urbana).</a:t>
            </a:r>
            <a:endParaRPr b="0" i="0" sz="1600" u="none" cap="none" strike="noStrike">
              <a:solidFill>
                <a:srgbClr val="000000"/>
              </a:solidFill>
              <a:latin typeface="Century Gothic"/>
              <a:ea typeface="Century Gothic"/>
              <a:cs typeface="Century Gothic"/>
              <a:sym typeface="Century Gothic"/>
            </a:endParaRPr>
          </a:p>
        </p:txBody>
      </p:sp>
      <p:sp>
        <p:nvSpPr>
          <p:cNvPr id="434" name="Google Shape;434;p29"/>
          <p:cNvSpPr/>
          <p:nvPr/>
        </p:nvSpPr>
        <p:spPr>
          <a:xfrm>
            <a:off x="670139" y="999203"/>
            <a:ext cx="10420030" cy="1200329"/>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1" lang="it-IT" sz="1800" u="none" cap="none" strike="noStrike">
                <a:solidFill>
                  <a:srgbClr val="000000"/>
                </a:solidFill>
                <a:latin typeface="Century Gothic"/>
                <a:ea typeface="Century Gothic"/>
                <a:cs typeface="Century Gothic"/>
                <a:sym typeface="Century Gothic"/>
              </a:rPr>
              <a:t>Rivedere il PNIRE e i suoi i target di diffusione delle infrastrutture, adattandolo a parametri di densità abitativa e di destinazione d’uso (es. casa, ufficio, parcheggio di interscambio). Con gli stessi parametri si possono anche identificare le potenze di ricarica necessarie sul territorio</a:t>
            </a:r>
            <a:endParaRPr/>
          </a:p>
        </p:txBody>
      </p:sp>
      <p:pic>
        <p:nvPicPr>
          <p:cNvPr id="435" name="Google Shape;435;p29"/>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436" name="Google Shape;436;p29"/>
          <p:cNvSpPr txBox="1"/>
          <p:nvPr/>
        </p:nvSpPr>
        <p:spPr>
          <a:xfrm>
            <a:off x="809442" y="262011"/>
            <a:ext cx="873634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FOCUS REVISIONE PNIRE</a:t>
            </a:r>
            <a:endParaRPr b="1" i="0" sz="3200" u="none" cap="none" strike="noStrike">
              <a:solidFill>
                <a:srgbClr val="036FB8"/>
              </a:solidFill>
              <a:latin typeface="Calibri"/>
              <a:ea typeface="Calibri"/>
              <a:cs typeface="Calibri"/>
              <a:sym typeface="Calibri"/>
            </a:endParaRPr>
          </a:p>
        </p:txBody>
      </p:sp>
      <p:pic>
        <p:nvPicPr>
          <p:cNvPr id="437" name="Google Shape;437;p29"/>
          <p:cNvPicPr preferRelativeResize="0"/>
          <p:nvPr/>
        </p:nvPicPr>
        <p:blipFill rotWithShape="1">
          <a:blip r:embed="rId4">
            <a:alphaModFix/>
          </a:blip>
          <a:srcRect b="0" l="0" r="0" t="0"/>
          <a:stretch/>
        </p:blipFill>
        <p:spPr>
          <a:xfrm>
            <a:off x="10428059" y="3808652"/>
            <a:ext cx="1324219" cy="11173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43" name="Google Shape;443;p30"/>
          <p:cNvSpPr/>
          <p:nvPr/>
        </p:nvSpPr>
        <p:spPr>
          <a:xfrm>
            <a:off x="670139" y="1235169"/>
            <a:ext cx="10420030" cy="1754326"/>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1" lang="it-IT" sz="1800" u="none" cap="none" strike="noStrike">
                <a:solidFill>
                  <a:srgbClr val="000000"/>
                </a:solidFill>
                <a:latin typeface="Century Gothic"/>
                <a:ea typeface="Century Gothic"/>
                <a:cs typeface="Century Gothic"/>
                <a:sym typeface="Century Gothic"/>
              </a:rPr>
              <a:t>Motus – e ritiene molto utile istituire un doppio </a:t>
            </a:r>
            <a:r>
              <a:rPr b="1" i="1" lang="it-IT" sz="1800" u="none" cap="none" strike="noStrike">
                <a:solidFill>
                  <a:srgbClr val="000000"/>
                </a:solidFill>
                <a:latin typeface="Century Gothic"/>
                <a:ea typeface="Century Gothic"/>
                <a:cs typeface="Century Gothic"/>
                <a:sym typeface="Century Gothic"/>
              </a:rPr>
              <a:t>sportello unico di supporto dedicato agli amministratori pubblici ed ai soggetti privati </a:t>
            </a:r>
            <a:r>
              <a:rPr b="0" i="1" lang="it-IT" sz="1800" u="none" cap="none" strike="noStrike">
                <a:solidFill>
                  <a:srgbClr val="000000"/>
                </a:solidFill>
                <a:latin typeface="Century Gothic"/>
                <a:ea typeface="Century Gothic"/>
                <a:cs typeface="Century Gothic"/>
                <a:sym typeface="Century Gothic"/>
              </a:rPr>
              <a:t>che intendono autorizzare / installare colonnine di ricarica e non sono sufficientemente informati su procedure e contesto tecnologico.</a:t>
            </a:r>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0" i="1" lang="it-IT" sz="1800" u="none" cap="none" strike="noStrike">
                <a:solidFill>
                  <a:srgbClr val="000000"/>
                </a:solidFill>
                <a:latin typeface="Century Gothic"/>
                <a:ea typeface="Century Gothic"/>
                <a:cs typeface="Century Gothic"/>
                <a:sym typeface="Century Gothic"/>
              </a:rPr>
              <a:t>Motus-E si rende disponibile a concordare con il MISE o altri enti pubblici coinvolti le modalità e contenuti delle comunicazioni.</a:t>
            </a:r>
            <a:endParaRPr/>
          </a:p>
        </p:txBody>
      </p:sp>
      <p:pic>
        <p:nvPicPr>
          <p:cNvPr id="444" name="Google Shape;444;p30"/>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445" name="Google Shape;445;p30"/>
          <p:cNvSpPr txBox="1"/>
          <p:nvPr/>
        </p:nvSpPr>
        <p:spPr>
          <a:xfrm>
            <a:off x="809442" y="262011"/>
            <a:ext cx="873634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FOCUS SPORTELLO UNICO DI SUPPORTO</a:t>
            </a:r>
            <a:endParaRPr b="1" i="0" sz="3200" u="none" cap="none" strike="noStrike">
              <a:solidFill>
                <a:srgbClr val="036FB8"/>
              </a:solidFill>
              <a:latin typeface="Calibri"/>
              <a:ea typeface="Calibri"/>
              <a:cs typeface="Calibri"/>
              <a:sym typeface="Calibri"/>
            </a:endParaRPr>
          </a:p>
        </p:txBody>
      </p:sp>
      <p:pic>
        <p:nvPicPr>
          <p:cNvPr id="446" name="Google Shape;446;p30"/>
          <p:cNvPicPr preferRelativeResize="0"/>
          <p:nvPr/>
        </p:nvPicPr>
        <p:blipFill rotWithShape="1">
          <a:blip r:embed="rId4">
            <a:alphaModFix/>
          </a:blip>
          <a:srcRect b="0" l="0" r="0" t="0"/>
          <a:stretch/>
        </p:blipFill>
        <p:spPr>
          <a:xfrm>
            <a:off x="4848231" y="3932899"/>
            <a:ext cx="2063846" cy="14800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52" name="Google Shape;452;p31"/>
          <p:cNvSpPr/>
          <p:nvPr/>
        </p:nvSpPr>
        <p:spPr>
          <a:xfrm>
            <a:off x="670139" y="1235169"/>
            <a:ext cx="10420030" cy="3139321"/>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1" lang="it-IT" sz="1800" u="none" cap="none" strike="noStrike">
                <a:solidFill>
                  <a:srgbClr val="000000"/>
                </a:solidFill>
                <a:latin typeface="Century Gothic"/>
                <a:ea typeface="Century Gothic"/>
                <a:cs typeface="Century Gothic"/>
                <a:sym typeface="Century Gothic"/>
              </a:rPr>
              <a:t>Motus – e ritiene che sia particolarmente importante in una fase di sviluppo del mercato della ricarica per veicoli elettrici </a:t>
            </a:r>
            <a:r>
              <a:rPr b="1" i="1" lang="it-IT" sz="1800" u="none" cap="none" strike="noStrike">
                <a:solidFill>
                  <a:srgbClr val="000000"/>
                </a:solidFill>
                <a:latin typeface="Century Gothic"/>
                <a:ea typeface="Century Gothic"/>
                <a:cs typeface="Century Gothic"/>
                <a:sym typeface="Century Gothic"/>
              </a:rPr>
              <a:t>evitare conflitti normativi e fiscali di difficile gestione</a:t>
            </a:r>
            <a:r>
              <a:rPr b="0" i="1" lang="it-IT" sz="1800" u="none" cap="none" strike="noStrike">
                <a:solidFill>
                  <a:srgbClr val="000000"/>
                </a:solidFill>
                <a:latin typeface="Century Gothic"/>
                <a:ea typeface="Century Gothic"/>
                <a:cs typeface="Century Gothic"/>
                <a:sym typeface="Century Gothic"/>
              </a:rPr>
              <a:t>.</a:t>
            </a:r>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0" i="1" lang="it-IT" sz="1800" u="none" cap="none" strike="noStrike">
                <a:solidFill>
                  <a:srgbClr val="000000"/>
                </a:solidFill>
                <a:latin typeface="Century Gothic"/>
                <a:ea typeface="Century Gothic"/>
                <a:cs typeface="Century Gothic"/>
                <a:sym typeface="Century Gothic"/>
              </a:rPr>
              <a:t>Senza voler approfondire ulteriormente in tale sede si segnalano:</a:t>
            </a:r>
            <a:endParaRPr/>
          </a:p>
          <a:p>
            <a:pPr indent="0" lvl="0" marL="0" marR="0" rtl="0" algn="ctr">
              <a:lnSpc>
                <a:spcPct val="100000"/>
              </a:lnSpc>
              <a:spcBef>
                <a:spcPts val="0"/>
              </a:spcBef>
              <a:spcAft>
                <a:spcPts val="0"/>
              </a:spcAft>
              <a:buClr>
                <a:srgbClr val="000000"/>
              </a:buClr>
              <a:buSzPts val="1800"/>
              <a:buFont typeface="Arial"/>
              <a:buNone/>
            </a:pPr>
            <a:r>
              <a:t/>
            </a:r>
            <a:endParaRPr b="0" i="1" sz="18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it-IT" sz="1800" u="none" cap="none" strike="noStrike">
                <a:solidFill>
                  <a:srgbClr val="000000"/>
                </a:solidFill>
                <a:latin typeface="Century Gothic"/>
                <a:ea typeface="Century Gothic"/>
                <a:cs typeface="Century Gothic"/>
                <a:sym typeface="Century Gothic"/>
              </a:rPr>
              <a:t>Interoperabilità e comunicazione dati fiscali (Agenzia delle Entrate, MEF)</a:t>
            </a:r>
            <a:endParaRPr/>
          </a:p>
          <a:p>
            <a:pPr indent="-228600" lvl="0" marL="34290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it-IT" sz="1800" u="none" cap="none" strike="noStrike">
                <a:solidFill>
                  <a:srgbClr val="000000"/>
                </a:solidFill>
                <a:latin typeface="Century Gothic"/>
                <a:ea typeface="Century Gothic"/>
                <a:cs typeface="Century Gothic"/>
                <a:sym typeface="Century Gothic"/>
              </a:rPr>
              <a:t>Trattamento IVA per ricarica verso soggetti stranieri (Agenzia delle Entrate, MEF)</a:t>
            </a:r>
            <a:endParaRPr/>
          </a:p>
          <a:p>
            <a:pPr indent="-228600" lvl="0" marL="342900" marR="0" rtl="0" algn="l">
              <a:lnSpc>
                <a:spcPct val="100000"/>
              </a:lnSpc>
              <a:spcBef>
                <a:spcPts val="0"/>
              </a:spcBef>
              <a:spcAft>
                <a:spcPts val="0"/>
              </a:spcAft>
              <a:buClr>
                <a:srgbClr val="000000"/>
              </a:buClr>
              <a:buSzPts val="1800"/>
              <a:buFont typeface="Arial"/>
              <a:buNone/>
            </a:pPr>
            <a:r>
              <a:t/>
            </a:r>
            <a:endParaRPr b="0" i="1" sz="18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rgbClr val="000000"/>
              </a:buClr>
              <a:buSzPts val="1800"/>
              <a:buFont typeface="Arial"/>
              <a:buAutoNum type="arabicPeriod"/>
            </a:pPr>
            <a:r>
              <a:rPr b="0" i="1" lang="it-IT" sz="1800" u="none" cap="none" strike="noStrike">
                <a:solidFill>
                  <a:srgbClr val="000000"/>
                </a:solidFill>
                <a:latin typeface="Century Gothic"/>
                <a:ea typeface="Century Gothic"/>
                <a:cs typeface="Century Gothic"/>
                <a:sym typeface="Century Gothic"/>
              </a:rPr>
              <a:t>Rischio di una potenziale riconfigurazione della vendita di servizio di ricarica in cessione di energia (dibattito a livello europeo), assolutamente da evitarsi</a:t>
            </a:r>
            <a:endParaRPr b="0" i="1" sz="1800" u="none" cap="none" strike="noStrike">
              <a:solidFill>
                <a:srgbClr val="000000"/>
              </a:solidFill>
              <a:latin typeface="Century Gothic"/>
              <a:ea typeface="Century Gothic"/>
              <a:cs typeface="Century Gothic"/>
              <a:sym typeface="Century Gothic"/>
            </a:endParaRPr>
          </a:p>
        </p:txBody>
      </p:sp>
      <p:pic>
        <p:nvPicPr>
          <p:cNvPr id="453" name="Google Shape;453;p31"/>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454" name="Google Shape;454;p31"/>
          <p:cNvSpPr txBox="1"/>
          <p:nvPr/>
        </p:nvSpPr>
        <p:spPr>
          <a:xfrm>
            <a:off x="809442" y="262011"/>
            <a:ext cx="873634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FOCUS COORDINAMENTO NORMATIVA FISCALE</a:t>
            </a:r>
            <a:endParaRPr b="1" i="0" sz="3200" u="none" cap="none" strike="noStrike">
              <a:solidFill>
                <a:srgbClr val="036FB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60" name="Google Shape;460;p32"/>
          <p:cNvSpPr txBox="1"/>
          <p:nvPr/>
        </p:nvSpPr>
        <p:spPr>
          <a:xfrm>
            <a:off x="809442" y="262011"/>
            <a:ext cx="873634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FOCUS RECEPIMENTO RED II</a:t>
            </a:r>
            <a:endParaRPr b="1" i="0" sz="3200" u="none" cap="none" strike="noStrike">
              <a:solidFill>
                <a:srgbClr val="036FB8"/>
              </a:solidFill>
              <a:latin typeface="Calibri"/>
              <a:ea typeface="Calibri"/>
              <a:cs typeface="Calibri"/>
              <a:sym typeface="Calibri"/>
            </a:endParaRPr>
          </a:p>
        </p:txBody>
      </p:sp>
      <p:pic>
        <p:nvPicPr>
          <p:cNvPr id="461" name="Google Shape;461;p32"/>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462" name="Google Shape;462;p32"/>
          <p:cNvSpPr/>
          <p:nvPr/>
        </p:nvSpPr>
        <p:spPr>
          <a:xfrm>
            <a:off x="470923" y="846786"/>
            <a:ext cx="11209799" cy="5016758"/>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1" lang="it-IT" sz="1400" u="none" cap="none" strike="noStrike">
                <a:solidFill>
                  <a:srgbClr val="000000"/>
                </a:solidFill>
                <a:latin typeface="Century Gothic"/>
                <a:ea typeface="Century Gothic"/>
                <a:cs typeface="Century Gothic"/>
                <a:sym typeface="Century Gothic"/>
              </a:rPr>
              <a:t>La Direttiva RED II prevede un ruolo importante per l’elettricità rinnovabile utilizzata nei trasporti (artt. 25, 26, 27) e conferisce a quest’ultima un moltiplicatore pari a 4. L’Italia, che si è data un target più sfidante al 2030 del 22% di energia rinnovabile nei trasporti, è chiamata a recepirla entro giugno 2021 e a includere anche l’elettricità da fonti rinnovabili fra le fonti incentivate di energia rinnovabile nei trasporti (Legge di Delegazione UE 2019 Articolo 5).</a:t>
            </a:r>
            <a:br>
              <a:rPr b="0" i="1" lang="it-IT" sz="1400" u="none" cap="none" strike="noStrike">
                <a:solidFill>
                  <a:srgbClr val="000000"/>
                </a:solidFill>
                <a:latin typeface="Century Gothic"/>
                <a:ea typeface="Century Gothic"/>
                <a:cs typeface="Century Gothic"/>
                <a:sym typeface="Century Gothic"/>
              </a:rPr>
            </a:br>
            <a:endParaRPr b="0" i="1"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b="1" i="1" lang="it-IT" sz="1600" u="none" cap="none" strike="noStrike">
                <a:solidFill>
                  <a:srgbClr val="000000"/>
                </a:solidFill>
                <a:latin typeface="Century Gothic"/>
                <a:ea typeface="Century Gothic"/>
                <a:cs typeface="Century Gothic"/>
                <a:sym typeface="Century Gothic"/>
              </a:rPr>
              <a:t>Motus-E ritiene quindi sia necessario inserire nel sistema dei crediti CIC già esistente anche l’elettricità da fonti rinnovabili, permettendo alle ricariche pubbliche (da estendere poi alle private) di generare crediti da cedere ai soggetti obbligati o, agli stessi soggetti obbligati, di dotarsi di infrastrutture di ricarica pubbliche per assolvere ai propri obblighi</a:t>
            </a:r>
            <a:r>
              <a:rPr b="1" i="1" lang="it-IT" sz="1800" u="none" cap="none" strike="noStrike">
                <a:solidFill>
                  <a:srgbClr val="000000"/>
                </a:solidFill>
                <a:latin typeface="Century Gothic"/>
                <a:ea typeface="Century Gothic"/>
                <a:cs typeface="Century Gothic"/>
                <a:sym typeface="Century Gothic"/>
              </a:rPr>
              <a:t>. </a:t>
            </a:r>
            <a:endParaRPr/>
          </a:p>
          <a:p>
            <a:pPr indent="0" lvl="0" marL="0" marR="0" rtl="0" algn="l">
              <a:lnSpc>
                <a:spcPct val="100000"/>
              </a:lnSpc>
              <a:spcBef>
                <a:spcPts val="0"/>
              </a:spcBef>
              <a:spcAft>
                <a:spcPts val="0"/>
              </a:spcAft>
              <a:buNone/>
            </a:pPr>
            <a:r>
              <a:rPr b="0" i="1" lang="it-IT" sz="1400" u="none" cap="none" strike="noStrike">
                <a:solidFill>
                  <a:srgbClr val="000000"/>
                </a:solidFill>
                <a:latin typeface="Century Gothic"/>
                <a:ea typeface="Century Gothic"/>
                <a:cs typeface="Century Gothic"/>
                <a:sym typeface="Century Gothic"/>
              </a:rPr>
              <a:t>L’energia rinnovabile utilizzata per i servizi di ricarica quindi potrebbe essere conteggiata al 100% in caso il generatore dei crediti sia in grado di dimostrarne la provenienza (GO o PPA) o con la percentuale del mix di generazione nazionale dell’anno precedente in caso contrario</a:t>
            </a:r>
            <a:r>
              <a:rPr b="0" i="1" lang="it-IT" sz="1600" u="none" cap="none" strike="noStrike">
                <a:solidFill>
                  <a:srgbClr val="000000"/>
                </a:solidFill>
                <a:latin typeface="Century Gothic"/>
                <a:ea typeface="Century Gothic"/>
                <a:cs typeface="Century Gothic"/>
                <a:sym typeface="Century Gothic"/>
              </a:rPr>
              <a:t>.</a:t>
            </a:r>
            <a:endParaRPr/>
          </a:p>
          <a:p>
            <a:pPr indent="0" lvl="0" marL="0" marR="0" rtl="0" algn="l">
              <a:lnSpc>
                <a:spcPct val="100000"/>
              </a:lnSpc>
              <a:spcBef>
                <a:spcPts val="0"/>
              </a:spcBef>
              <a:spcAft>
                <a:spcPts val="0"/>
              </a:spcAft>
              <a:buNone/>
            </a:pPr>
            <a:r>
              <a:rPr b="0" i="1" lang="it-IT" sz="1400" u="none" cap="none" strike="noStrike">
                <a:solidFill>
                  <a:srgbClr val="000000"/>
                </a:solidFill>
                <a:latin typeface="Century Gothic"/>
                <a:ea typeface="Century Gothic"/>
                <a:cs typeface="Century Gothic"/>
                <a:sym typeface="Century Gothic"/>
              </a:rPr>
              <a:t>L'implementazione di un sistema come quello descritto sopra potrebbe avere, se adeguatamente disegnato,  una serie di ricadute positive:</a:t>
            </a:r>
            <a:endParaRPr/>
          </a:p>
          <a:p>
            <a:pPr indent="-285750" lvl="0" marL="285750" marR="0" rtl="0" algn="l">
              <a:lnSpc>
                <a:spcPct val="100000"/>
              </a:lnSpc>
              <a:spcBef>
                <a:spcPts val="0"/>
              </a:spcBef>
              <a:spcAft>
                <a:spcPts val="0"/>
              </a:spcAft>
              <a:buClr>
                <a:srgbClr val="000000"/>
              </a:buClr>
              <a:buSzPts val="1400"/>
              <a:buFont typeface="Arial"/>
              <a:buChar char="•"/>
            </a:pPr>
            <a:r>
              <a:rPr b="0" i="1" lang="it-IT" sz="1400" u="none" cap="none" strike="noStrike">
                <a:solidFill>
                  <a:srgbClr val="000000"/>
                </a:solidFill>
                <a:latin typeface="Century Gothic"/>
                <a:ea typeface="Century Gothic"/>
                <a:cs typeface="Century Gothic"/>
                <a:sym typeface="Century Gothic"/>
              </a:rPr>
              <a:t>La creazione di un sistema di sostegno a costo zero per aiutare l’Italia a raggiungere più facilmente e soprattutto in maniera più efficiente i target nazionali di energia rinnovabile nei trasporti e l’obiettivo di 4 milioni di bev al 2030 previsto dallo PNIEC;</a:t>
            </a:r>
            <a:endParaRPr/>
          </a:p>
          <a:p>
            <a:pPr indent="-285750" lvl="0" marL="285750" marR="0" rtl="0" algn="l">
              <a:lnSpc>
                <a:spcPct val="100000"/>
              </a:lnSpc>
              <a:spcBef>
                <a:spcPts val="0"/>
              </a:spcBef>
              <a:spcAft>
                <a:spcPts val="0"/>
              </a:spcAft>
              <a:buClr>
                <a:srgbClr val="000000"/>
              </a:buClr>
              <a:buSzPts val="1400"/>
              <a:buFont typeface="Arial"/>
              <a:buChar char="•"/>
            </a:pPr>
            <a:r>
              <a:rPr b="0" i="1" lang="it-IT" sz="1400" u="none" cap="none" strike="noStrike">
                <a:solidFill>
                  <a:srgbClr val="000000"/>
                </a:solidFill>
                <a:latin typeface="Century Gothic"/>
                <a:ea typeface="Century Gothic"/>
                <a:cs typeface="Century Gothic"/>
                <a:sym typeface="Century Gothic"/>
              </a:rPr>
              <a:t>Uno stimolo per i soggetti obbligati (quali i distributori di carburante) a dotarsi di infrastrutture di ricarica di veicoli elettrici che consentirebbero loro di rispettare più facilmente gli obblighi di rinnovabili sull’energia distribuita (RED II Target)</a:t>
            </a:r>
            <a:endParaRPr/>
          </a:p>
          <a:p>
            <a:pPr indent="-285750" lvl="0" marL="285750" marR="0" rtl="0" algn="l">
              <a:lnSpc>
                <a:spcPct val="100000"/>
              </a:lnSpc>
              <a:spcBef>
                <a:spcPts val="0"/>
              </a:spcBef>
              <a:spcAft>
                <a:spcPts val="0"/>
              </a:spcAft>
              <a:buClr>
                <a:srgbClr val="000000"/>
              </a:buClr>
              <a:buSzPts val="1400"/>
              <a:buFont typeface="Arial"/>
              <a:buChar char="•"/>
            </a:pPr>
            <a:r>
              <a:rPr b="0" i="1" lang="it-IT" sz="1400" u="none" cap="none" strike="noStrike">
                <a:solidFill>
                  <a:srgbClr val="000000"/>
                </a:solidFill>
                <a:latin typeface="Century Gothic"/>
                <a:ea typeface="Century Gothic"/>
                <a:cs typeface="Century Gothic"/>
                <a:sym typeface="Century Gothic"/>
              </a:rPr>
              <a:t>uni stimolo alla generazione di domanda addizionale di rinnovabile che contribuirebbe agli sfidanti obiettivi di crescita delle rinnovabili sul mix di produzione elettrica italiana previsti da PNIEC al 2030 (55%) </a:t>
            </a:r>
            <a:endParaRPr/>
          </a:p>
          <a:p>
            <a:pPr indent="0" lvl="0" marL="0" marR="0" rtl="0" algn="l">
              <a:lnSpc>
                <a:spcPct val="100000"/>
              </a:lnSpc>
              <a:spcBef>
                <a:spcPts val="0"/>
              </a:spcBef>
              <a:spcAft>
                <a:spcPts val="0"/>
              </a:spcAft>
              <a:buNone/>
            </a:pPr>
            <a:r>
              <a:rPr b="0" i="1" lang="it-IT" sz="1400" u="none" cap="none" strike="noStrike">
                <a:solidFill>
                  <a:srgbClr val="000000"/>
                </a:solidFill>
                <a:latin typeface="Century Gothic"/>
                <a:ea typeface="Century Gothic"/>
                <a:cs typeface="Century Gothic"/>
                <a:sym typeface="Century Gothic"/>
              </a:rPr>
              <a:t>Stanti gli indubbi benefici sopra rappresentati, si auspica che la Legge di Delegazione UE 2019 (S.1721), recentemente approdata in Senato, possa includere già un riferimento in tal senso nell’ambito dell’articolo</a:t>
            </a:r>
            <a:endParaRPr/>
          </a:p>
        </p:txBody>
      </p:sp>
      <p:pic>
        <p:nvPicPr>
          <p:cNvPr id="463" name="Google Shape;463;p32"/>
          <p:cNvPicPr preferRelativeResize="0"/>
          <p:nvPr/>
        </p:nvPicPr>
        <p:blipFill rotWithShape="1">
          <a:blip r:embed="rId4">
            <a:alphaModFix/>
          </a:blip>
          <a:srcRect b="0" l="0" r="0" t="0"/>
          <a:stretch/>
        </p:blipFill>
        <p:spPr>
          <a:xfrm>
            <a:off x="439567" y="5884240"/>
            <a:ext cx="1180896" cy="9963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p:nvPr/>
        </p:nvSpPr>
        <p:spPr>
          <a:xfrm>
            <a:off x="2258465" y="2642899"/>
            <a:ext cx="1573736" cy="1572207"/>
          </a:xfrm>
          <a:custGeom>
            <a:rect b="b" l="l" r="r" t="t"/>
            <a:pathLst>
              <a:path extrusionOk="0" h="26717" w="26743">
                <a:moveTo>
                  <a:pt x="13384" y="0"/>
                </a:moveTo>
                <a:cubicBezTo>
                  <a:pt x="5966" y="0"/>
                  <a:pt x="1" y="5940"/>
                  <a:pt x="1" y="13359"/>
                </a:cubicBezTo>
                <a:cubicBezTo>
                  <a:pt x="1" y="20677"/>
                  <a:pt x="5966" y="26717"/>
                  <a:pt x="13384" y="26717"/>
                </a:cubicBezTo>
                <a:cubicBezTo>
                  <a:pt x="20778" y="26717"/>
                  <a:pt x="26743" y="20677"/>
                  <a:pt x="26743" y="13359"/>
                </a:cubicBezTo>
                <a:cubicBezTo>
                  <a:pt x="26743" y="5940"/>
                  <a:pt x="20778" y="0"/>
                  <a:pt x="13384" y="0"/>
                </a:cubicBezTo>
                <a:close/>
              </a:path>
            </a:pathLst>
          </a:custGeom>
          <a:solidFill>
            <a:srgbClr val="F54132"/>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05" name="Google Shape;105;p16"/>
          <p:cNvSpPr/>
          <p:nvPr/>
        </p:nvSpPr>
        <p:spPr>
          <a:xfrm>
            <a:off x="4292263" y="2642899"/>
            <a:ext cx="1573736" cy="1572207"/>
          </a:xfrm>
          <a:custGeom>
            <a:rect b="b" l="l" r="r" t="t"/>
            <a:pathLst>
              <a:path extrusionOk="0" h="26717" w="26743">
                <a:moveTo>
                  <a:pt x="13384" y="0"/>
                </a:moveTo>
                <a:cubicBezTo>
                  <a:pt x="5965" y="0"/>
                  <a:pt x="0" y="5940"/>
                  <a:pt x="0" y="13359"/>
                </a:cubicBezTo>
                <a:cubicBezTo>
                  <a:pt x="0" y="20677"/>
                  <a:pt x="5965" y="26717"/>
                  <a:pt x="13384" y="26717"/>
                </a:cubicBezTo>
                <a:cubicBezTo>
                  <a:pt x="20803" y="26717"/>
                  <a:pt x="26742" y="20677"/>
                  <a:pt x="26742" y="13359"/>
                </a:cubicBezTo>
                <a:cubicBezTo>
                  <a:pt x="26742" y="5940"/>
                  <a:pt x="20803" y="0"/>
                  <a:pt x="13384" y="0"/>
                </a:cubicBezTo>
                <a:close/>
              </a:path>
            </a:pathLst>
          </a:custGeom>
          <a:solidFill>
            <a:srgbClr val="00A6A6"/>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06" name="Google Shape;106;p16"/>
          <p:cNvSpPr/>
          <p:nvPr/>
        </p:nvSpPr>
        <p:spPr>
          <a:xfrm>
            <a:off x="4470739" y="2813960"/>
            <a:ext cx="1216772" cy="1224187"/>
          </a:xfrm>
          <a:custGeom>
            <a:rect b="b" l="l" r="r" t="t"/>
            <a:pathLst>
              <a:path extrusionOk="0" h="20803" w="20677">
                <a:moveTo>
                  <a:pt x="10351" y="0"/>
                </a:moveTo>
                <a:cubicBezTo>
                  <a:pt x="4612" y="0"/>
                  <a:pt x="0" y="4712"/>
                  <a:pt x="0" y="10452"/>
                </a:cubicBezTo>
                <a:cubicBezTo>
                  <a:pt x="0" y="16191"/>
                  <a:pt x="4612" y="20802"/>
                  <a:pt x="10351" y="20802"/>
                </a:cubicBezTo>
                <a:cubicBezTo>
                  <a:pt x="16090" y="20802"/>
                  <a:pt x="20677" y="16191"/>
                  <a:pt x="20677" y="10452"/>
                </a:cubicBezTo>
                <a:cubicBezTo>
                  <a:pt x="20677" y="4712"/>
                  <a:pt x="16090" y="0"/>
                  <a:pt x="10351" y="0"/>
                </a:cubicBezTo>
                <a:close/>
              </a:path>
            </a:pathLst>
          </a:custGeom>
          <a:solidFill>
            <a:srgbClr val="00A6A6"/>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07" name="Google Shape;107;p16"/>
          <p:cNvSpPr/>
          <p:nvPr/>
        </p:nvSpPr>
        <p:spPr>
          <a:xfrm>
            <a:off x="6327530" y="2642899"/>
            <a:ext cx="1572265" cy="1572207"/>
          </a:xfrm>
          <a:custGeom>
            <a:rect b="b" l="l" r="r" t="t"/>
            <a:pathLst>
              <a:path extrusionOk="0" h="26717" w="26718">
                <a:moveTo>
                  <a:pt x="13359" y="0"/>
                </a:moveTo>
                <a:cubicBezTo>
                  <a:pt x="5940" y="0"/>
                  <a:pt x="0" y="5940"/>
                  <a:pt x="0" y="13359"/>
                </a:cubicBezTo>
                <a:cubicBezTo>
                  <a:pt x="0" y="20677"/>
                  <a:pt x="5940" y="26717"/>
                  <a:pt x="13359" y="26717"/>
                </a:cubicBezTo>
                <a:cubicBezTo>
                  <a:pt x="20777" y="26717"/>
                  <a:pt x="26717" y="20677"/>
                  <a:pt x="26717" y="13359"/>
                </a:cubicBezTo>
                <a:cubicBezTo>
                  <a:pt x="26717" y="5940"/>
                  <a:pt x="20777" y="0"/>
                  <a:pt x="13359" y="0"/>
                </a:cubicBezTo>
                <a:close/>
              </a:path>
            </a:pathLst>
          </a:custGeom>
          <a:solidFill>
            <a:srgbClr val="018790"/>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08" name="Google Shape;108;p16"/>
          <p:cNvSpPr/>
          <p:nvPr/>
        </p:nvSpPr>
        <p:spPr>
          <a:xfrm>
            <a:off x="8361268" y="2642899"/>
            <a:ext cx="1572265" cy="1572207"/>
          </a:xfrm>
          <a:custGeom>
            <a:rect b="b" l="l" r="r" t="t"/>
            <a:pathLst>
              <a:path extrusionOk="0" h="26717" w="26718">
                <a:moveTo>
                  <a:pt x="13359" y="0"/>
                </a:moveTo>
                <a:cubicBezTo>
                  <a:pt x="5941" y="0"/>
                  <a:pt x="1" y="5940"/>
                  <a:pt x="1" y="13359"/>
                </a:cubicBezTo>
                <a:cubicBezTo>
                  <a:pt x="1" y="20677"/>
                  <a:pt x="5941" y="26717"/>
                  <a:pt x="13359" y="26717"/>
                </a:cubicBezTo>
                <a:cubicBezTo>
                  <a:pt x="20778" y="26717"/>
                  <a:pt x="26718" y="20677"/>
                  <a:pt x="26718" y="13359"/>
                </a:cubicBezTo>
                <a:cubicBezTo>
                  <a:pt x="26718" y="5940"/>
                  <a:pt x="20778" y="0"/>
                  <a:pt x="13359" y="0"/>
                </a:cubicBezTo>
                <a:close/>
              </a:path>
            </a:pathLst>
          </a:custGeom>
          <a:solidFill>
            <a:srgbClr val="FF7C4E"/>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09" name="Google Shape;109;p16"/>
          <p:cNvSpPr/>
          <p:nvPr/>
        </p:nvSpPr>
        <p:spPr>
          <a:xfrm>
            <a:off x="2436943" y="2813960"/>
            <a:ext cx="1216772" cy="1224187"/>
          </a:xfrm>
          <a:custGeom>
            <a:rect b="b" l="l" r="r" t="t"/>
            <a:pathLst>
              <a:path extrusionOk="0" h="20803" w="20677">
                <a:moveTo>
                  <a:pt x="10351" y="0"/>
                </a:moveTo>
                <a:cubicBezTo>
                  <a:pt x="4612" y="0"/>
                  <a:pt x="0" y="4712"/>
                  <a:pt x="0" y="10452"/>
                </a:cubicBezTo>
                <a:cubicBezTo>
                  <a:pt x="0" y="16191"/>
                  <a:pt x="4612" y="20802"/>
                  <a:pt x="10351" y="20802"/>
                </a:cubicBezTo>
                <a:cubicBezTo>
                  <a:pt x="16090" y="20802"/>
                  <a:pt x="20677" y="16191"/>
                  <a:pt x="20677" y="10452"/>
                </a:cubicBezTo>
                <a:cubicBezTo>
                  <a:pt x="20677" y="4712"/>
                  <a:pt x="16090" y="0"/>
                  <a:pt x="10351" y="0"/>
                </a:cubicBezTo>
                <a:close/>
              </a:path>
            </a:pathLst>
          </a:custGeom>
          <a:solidFill>
            <a:srgbClr val="F54132"/>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10" name="Google Shape;110;p16"/>
          <p:cNvSpPr/>
          <p:nvPr/>
        </p:nvSpPr>
        <p:spPr>
          <a:xfrm>
            <a:off x="6505242" y="2813960"/>
            <a:ext cx="1216772" cy="1224187"/>
          </a:xfrm>
          <a:custGeom>
            <a:rect b="b" l="l" r="r" t="t"/>
            <a:pathLst>
              <a:path extrusionOk="0" h="20803" w="20677">
                <a:moveTo>
                  <a:pt x="10351" y="0"/>
                </a:moveTo>
                <a:cubicBezTo>
                  <a:pt x="4612" y="0"/>
                  <a:pt x="0" y="4712"/>
                  <a:pt x="0" y="10452"/>
                </a:cubicBezTo>
                <a:cubicBezTo>
                  <a:pt x="0" y="16191"/>
                  <a:pt x="4612" y="20802"/>
                  <a:pt x="10351" y="20802"/>
                </a:cubicBezTo>
                <a:cubicBezTo>
                  <a:pt x="16090" y="20802"/>
                  <a:pt x="20677" y="16191"/>
                  <a:pt x="20677" y="10452"/>
                </a:cubicBezTo>
                <a:cubicBezTo>
                  <a:pt x="20677" y="4712"/>
                  <a:pt x="16090" y="0"/>
                  <a:pt x="10351" y="0"/>
                </a:cubicBezTo>
                <a:close/>
              </a:path>
            </a:pathLst>
          </a:custGeom>
          <a:solidFill>
            <a:srgbClr val="018790"/>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11" name="Google Shape;111;p16"/>
          <p:cNvSpPr/>
          <p:nvPr/>
        </p:nvSpPr>
        <p:spPr>
          <a:xfrm>
            <a:off x="8538273" y="2813960"/>
            <a:ext cx="1216772" cy="1224187"/>
          </a:xfrm>
          <a:custGeom>
            <a:rect b="b" l="l" r="r" t="t"/>
            <a:pathLst>
              <a:path extrusionOk="0" h="20803" w="20677">
                <a:moveTo>
                  <a:pt x="10351" y="0"/>
                </a:moveTo>
                <a:cubicBezTo>
                  <a:pt x="4612" y="0"/>
                  <a:pt x="0" y="4712"/>
                  <a:pt x="0" y="10452"/>
                </a:cubicBezTo>
                <a:cubicBezTo>
                  <a:pt x="0" y="16191"/>
                  <a:pt x="4612" y="20802"/>
                  <a:pt x="10351" y="20802"/>
                </a:cubicBezTo>
                <a:cubicBezTo>
                  <a:pt x="16090" y="20802"/>
                  <a:pt x="20677" y="16191"/>
                  <a:pt x="20677" y="10452"/>
                </a:cubicBezTo>
                <a:cubicBezTo>
                  <a:pt x="20677" y="4712"/>
                  <a:pt x="16090" y="0"/>
                  <a:pt x="10351" y="0"/>
                </a:cubicBezTo>
                <a:close/>
              </a:path>
            </a:pathLst>
          </a:custGeom>
          <a:solidFill>
            <a:srgbClr val="FF7C4E"/>
          </a:solidFill>
          <a:ln>
            <a:noFill/>
          </a:ln>
          <a:effectLst>
            <a:outerShdw blurRad="57150" rotWithShape="0" algn="bl" dir="5400000" dist="19050">
              <a:srgbClr val="000000">
                <a:alpha val="49803"/>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112" name="Google Shape;112;p16"/>
          <p:cNvSpPr txBox="1"/>
          <p:nvPr>
            <p:ph idx="4294967295" type="subTitle"/>
          </p:nvPr>
        </p:nvSpPr>
        <p:spPr>
          <a:xfrm>
            <a:off x="4189599" y="4328133"/>
            <a:ext cx="1676400" cy="11248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chemeClr val="dk1"/>
              </a:buClr>
              <a:buSzPts val="2800"/>
              <a:buFont typeface="Arial"/>
              <a:buNone/>
            </a:pPr>
            <a:r>
              <a:rPr b="0" i="0" lang="it-IT" sz="1600" u="none" cap="none" strike="noStrike">
                <a:solidFill>
                  <a:srgbClr val="00A6A6"/>
                </a:solidFill>
                <a:latin typeface="Calibri"/>
                <a:ea typeface="Calibri"/>
                <a:cs typeface="Calibri"/>
                <a:sym typeface="Calibri"/>
              </a:rPr>
              <a:t>LOBBY</a:t>
            </a:r>
            <a:br>
              <a:rPr b="0" i="0" lang="it-IT" sz="1600" u="none" cap="none" strike="noStrike">
                <a:solidFill>
                  <a:schemeClr val="dk1"/>
                </a:solidFill>
                <a:latin typeface="Calibri"/>
                <a:ea typeface="Calibri"/>
                <a:cs typeface="Calibri"/>
                <a:sym typeface="Calibri"/>
              </a:rPr>
            </a:br>
            <a:r>
              <a:rPr b="0" i="1" lang="it-IT" sz="1400" u="none" cap="none" strike="noStrike">
                <a:solidFill>
                  <a:srgbClr val="0E5580"/>
                </a:solidFill>
                <a:latin typeface="Century Gothic"/>
                <a:ea typeface="Century Gothic"/>
                <a:cs typeface="Century Gothic"/>
                <a:sym typeface="Century Gothic"/>
              </a:rPr>
              <a:t>Raccolta, condivisione e supporto di interessi</a:t>
            </a:r>
            <a:endParaRPr b="0" i="0" sz="1333" u="none" cap="none" strike="noStrike">
              <a:solidFill>
                <a:schemeClr val="dk1"/>
              </a:solidFill>
              <a:latin typeface="Calibri"/>
              <a:ea typeface="Calibri"/>
              <a:cs typeface="Calibri"/>
              <a:sym typeface="Calibri"/>
            </a:endParaRPr>
          </a:p>
        </p:txBody>
      </p:sp>
      <p:sp>
        <p:nvSpPr>
          <p:cNvPr id="113" name="Google Shape;113;p16"/>
          <p:cNvSpPr txBox="1"/>
          <p:nvPr>
            <p:ph idx="4294967295" type="subTitle"/>
          </p:nvPr>
        </p:nvSpPr>
        <p:spPr>
          <a:xfrm>
            <a:off x="2031002" y="4297665"/>
            <a:ext cx="1940000" cy="13128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chemeClr val="dk1"/>
              </a:buClr>
              <a:buSzPts val="2800"/>
              <a:buFont typeface="Arial"/>
              <a:buNone/>
            </a:pPr>
            <a:r>
              <a:rPr b="0" i="0" lang="it-IT" sz="1600" u="none" cap="none" strike="noStrike">
                <a:solidFill>
                  <a:srgbClr val="F54132"/>
                </a:solidFill>
                <a:latin typeface="Calibri"/>
                <a:ea typeface="Calibri"/>
                <a:cs typeface="Calibri"/>
                <a:sym typeface="Calibri"/>
              </a:rPr>
              <a:t>DIALOGO</a:t>
            </a:r>
            <a:br>
              <a:rPr b="0" i="0" lang="it-IT" sz="1333" u="none" cap="none" strike="noStrike">
                <a:solidFill>
                  <a:schemeClr val="dk1"/>
                </a:solidFill>
                <a:latin typeface="Calibri"/>
                <a:ea typeface="Calibri"/>
                <a:cs typeface="Calibri"/>
                <a:sym typeface="Calibri"/>
              </a:rPr>
            </a:br>
            <a:r>
              <a:rPr b="0" i="1" lang="it-IT" sz="1400" u="none" cap="none" strike="noStrike">
                <a:solidFill>
                  <a:srgbClr val="0E5580"/>
                </a:solidFill>
                <a:latin typeface="Century Gothic"/>
                <a:ea typeface="Century Gothic"/>
                <a:cs typeface="Century Gothic"/>
                <a:sym typeface="Century Gothic"/>
              </a:rPr>
              <a:t>Piattaforma di dialogo della filiera e-mobility in Italia</a:t>
            </a:r>
            <a:endParaRPr b="0" i="0" sz="1333" u="none" cap="none" strike="noStrike">
              <a:solidFill>
                <a:schemeClr val="dk1"/>
              </a:solidFill>
              <a:latin typeface="Calibri"/>
              <a:ea typeface="Calibri"/>
              <a:cs typeface="Calibri"/>
              <a:sym typeface="Calibri"/>
            </a:endParaRPr>
          </a:p>
        </p:txBody>
      </p:sp>
      <p:sp>
        <p:nvSpPr>
          <p:cNvPr id="114" name="Google Shape;114;p16"/>
          <p:cNvSpPr txBox="1"/>
          <p:nvPr>
            <p:ph idx="4294967295" type="subTitle"/>
          </p:nvPr>
        </p:nvSpPr>
        <p:spPr>
          <a:xfrm>
            <a:off x="6229067" y="4270933"/>
            <a:ext cx="1769200" cy="12392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chemeClr val="dk1"/>
              </a:buClr>
              <a:buSzPts val="2800"/>
              <a:buFont typeface="Arial"/>
              <a:buNone/>
            </a:pPr>
            <a:r>
              <a:rPr b="0" i="0" lang="it-IT" sz="1600" u="none" cap="none" strike="noStrike">
                <a:solidFill>
                  <a:srgbClr val="018790"/>
                </a:solidFill>
                <a:latin typeface="Calibri"/>
                <a:ea typeface="Calibri"/>
                <a:cs typeface="Calibri"/>
                <a:sym typeface="Calibri"/>
              </a:rPr>
              <a:t>E-DUCATION</a:t>
            </a:r>
            <a:br>
              <a:rPr b="0" i="0" lang="it-IT" sz="1333" u="none" cap="none" strike="noStrike">
                <a:solidFill>
                  <a:schemeClr val="dk1"/>
                </a:solidFill>
                <a:latin typeface="Calibri"/>
                <a:ea typeface="Calibri"/>
                <a:cs typeface="Calibri"/>
                <a:sym typeface="Calibri"/>
              </a:rPr>
            </a:br>
            <a:r>
              <a:rPr b="0" i="1" lang="it-IT" sz="1400" u="none" cap="none" strike="noStrike">
                <a:solidFill>
                  <a:srgbClr val="0E5580"/>
                </a:solidFill>
                <a:latin typeface="Century Gothic"/>
                <a:ea typeface="Century Gothic"/>
                <a:cs typeface="Century Gothic"/>
                <a:sym typeface="Century Gothic"/>
              </a:rPr>
              <a:t>Formazione utile a creare valore</a:t>
            </a:r>
            <a:endParaRPr b="0" i="0" sz="1333" u="none" cap="none" strike="noStrike">
              <a:solidFill>
                <a:schemeClr val="dk1"/>
              </a:solidFill>
              <a:latin typeface="Calibri"/>
              <a:ea typeface="Calibri"/>
              <a:cs typeface="Calibri"/>
              <a:sym typeface="Calibri"/>
            </a:endParaRPr>
          </a:p>
        </p:txBody>
      </p:sp>
      <p:sp>
        <p:nvSpPr>
          <p:cNvPr id="115" name="Google Shape;115;p16"/>
          <p:cNvSpPr txBox="1"/>
          <p:nvPr>
            <p:ph idx="4294967295" type="subTitle"/>
          </p:nvPr>
        </p:nvSpPr>
        <p:spPr>
          <a:xfrm>
            <a:off x="8200667" y="4270933"/>
            <a:ext cx="1893600" cy="12392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2800"/>
              <a:buFont typeface="Arial"/>
              <a:buNone/>
            </a:pPr>
            <a:r>
              <a:rPr b="0" i="0" lang="it-IT" sz="1600" u="none" cap="none" strike="noStrike">
                <a:solidFill>
                  <a:srgbClr val="FF7C4E"/>
                </a:solidFill>
                <a:latin typeface="Calibri"/>
                <a:ea typeface="Calibri"/>
                <a:cs typeface="Calibri"/>
                <a:sym typeface="Calibri"/>
              </a:rPr>
              <a:t>STUDI E ANALISI</a:t>
            </a:r>
            <a:br>
              <a:rPr b="0" i="0" lang="it-IT" sz="1600" u="none" cap="none" strike="noStrike">
                <a:solidFill>
                  <a:schemeClr val="dk1"/>
                </a:solidFill>
                <a:latin typeface="Calibri"/>
                <a:ea typeface="Calibri"/>
                <a:cs typeface="Calibri"/>
                <a:sym typeface="Calibri"/>
              </a:rPr>
            </a:br>
            <a:r>
              <a:rPr b="0" i="1" lang="it-IT" sz="1400" u="none" cap="none" strike="noStrike">
                <a:solidFill>
                  <a:srgbClr val="0E5580"/>
                </a:solidFill>
                <a:latin typeface="Century Gothic"/>
                <a:ea typeface="Century Gothic"/>
                <a:cs typeface="Century Gothic"/>
                <a:sym typeface="Century Gothic"/>
              </a:rPr>
              <a:t>Prospettive scientifiche e analisi di scenario</a:t>
            </a:r>
            <a:endParaRPr b="0" i="0" sz="1333" u="none" cap="none" strike="noStrike">
              <a:solidFill>
                <a:srgbClr val="000000"/>
              </a:solidFill>
              <a:latin typeface="Calibri"/>
              <a:ea typeface="Calibri"/>
              <a:cs typeface="Calibri"/>
              <a:sym typeface="Calibri"/>
            </a:endParaRPr>
          </a:p>
        </p:txBody>
      </p:sp>
      <p:sp>
        <p:nvSpPr>
          <p:cNvPr id="116" name="Google Shape;116;p16"/>
          <p:cNvSpPr/>
          <p:nvPr/>
        </p:nvSpPr>
        <p:spPr>
          <a:xfrm>
            <a:off x="5175220" y="270613"/>
            <a:ext cx="5449150" cy="3412600"/>
          </a:xfrm>
          <a:custGeom>
            <a:rect b="b" l="l" r="r" t="t"/>
            <a:pathLst>
              <a:path extrusionOk="0" h="136504" w="217966">
                <a:moveTo>
                  <a:pt x="134084" y="36957"/>
                </a:moveTo>
                <a:cubicBezTo>
                  <a:pt x="111060" y="41754"/>
                  <a:pt x="71532" y="43758"/>
                  <a:pt x="65342" y="21069"/>
                </a:cubicBezTo>
                <a:cubicBezTo>
                  <a:pt x="63408" y="13980"/>
                  <a:pt x="68316" y="4183"/>
                  <a:pt x="75070" y="1289"/>
                </a:cubicBezTo>
                <a:cubicBezTo>
                  <a:pt x="79540" y="-627"/>
                  <a:pt x="85016" y="-152"/>
                  <a:pt x="89661" y="1289"/>
                </a:cubicBezTo>
                <a:cubicBezTo>
                  <a:pt x="97022" y="3573"/>
                  <a:pt x="100737" y="15340"/>
                  <a:pt x="98416" y="22690"/>
                </a:cubicBezTo>
                <a:cubicBezTo>
                  <a:pt x="92031" y="42904"/>
                  <a:pt x="56316" y="27785"/>
                  <a:pt x="35187" y="29499"/>
                </a:cubicBezTo>
                <a:cubicBezTo>
                  <a:pt x="22546" y="30524"/>
                  <a:pt x="7785" y="36963"/>
                  <a:pt x="2113" y="48306"/>
                </a:cubicBezTo>
                <a:cubicBezTo>
                  <a:pt x="-505" y="53541"/>
                  <a:pt x="-290" y="60069"/>
                  <a:pt x="815" y="65816"/>
                </a:cubicBezTo>
                <a:cubicBezTo>
                  <a:pt x="3945" y="82096"/>
                  <a:pt x="31257" y="81782"/>
                  <a:pt x="47833" y="82029"/>
                </a:cubicBezTo>
                <a:cubicBezTo>
                  <a:pt x="85779" y="82595"/>
                  <a:pt x="123580" y="68977"/>
                  <a:pt x="161322" y="72949"/>
                </a:cubicBezTo>
                <a:cubicBezTo>
                  <a:pt x="180986" y="75018"/>
                  <a:pt x="206240" y="80754"/>
                  <a:pt x="214824" y="98566"/>
                </a:cubicBezTo>
                <a:cubicBezTo>
                  <a:pt x="218869" y="106960"/>
                  <a:pt x="219605" y="120005"/>
                  <a:pt x="212878" y="126452"/>
                </a:cubicBezTo>
                <a:cubicBezTo>
                  <a:pt x="205283" y="133731"/>
                  <a:pt x="203637" y="131478"/>
                  <a:pt x="194396" y="136504"/>
                </a:cubicBezTo>
              </a:path>
            </a:pathLst>
          </a:custGeom>
          <a:noFill/>
          <a:ln cap="rnd" cmpd="sng" w="19050">
            <a:solidFill>
              <a:srgbClr val="0E558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8538273" y="270613"/>
            <a:ext cx="985004" cy="959402"/>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cap="flat" cmpd="sng" w="9525">
            <a:solidFill>
              <a:srgbClr val="0E55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3F60"/>
              </a:solidFill>
              <a:latin typeface="Arial"/>
              <a:ea typeface="Arial"/>
              <a:cs typeface="Arial"/>
              <a:sym typeface="Arial"/>
            </a:endParaRPr>
          </a:p>
        </p:txBody>
      </p:sp>
      <p:sp>
        <p:nvSpPr>
          <p:cNvPr id="118" name="Google Shape;118;p16"/>
          <p:cNvSpPr txBox="1"/>
          <p:nvPr/>
        </p:nvSpPr>
        <p:spPr>
          <a:xfrm>
            <a:off x="809442" y="262011"/>
            <a:ext cx="3640183"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La nostra mission</a:t>
            </a:r>
            <a:endParaRPr b="1" i="0" sz="3200" u="none" cap="none" strike="noStrike">
              <a:solidFill>
                <a:srgbClr val="036FB8"/>
              </a:solidFill>
              <a:latin typeface="Calibri"/>
              <a:ea typeface="Calibri"/>
              <a:cs typeface="Calibri"/>
              <a:sym typeface="Calibri"/>
            </a:endParaRPr>
          </a:p>
        </p:txBody>
      </p:sp>
      <p:sp>
        <p:nvSpPr>
          <p:cNvPr id="119" name="Google Shape;119;p16"/>
          <p:cNvSpPr/>
          <p:nvPr/>
        </p:nvSpPr>
        <p:spPr>
          <a:xfrm>
            <a:off x="5468590" y="1305393"/>
            <a:ext cx="6038737"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1" lang="it-IT" sz="2000" u="none" cap="none" strike="noStrike">
                <a:solidFill>
                  <a:srgbClr val="0E5580"/>
                </a:solidFill>
                <a:latin typeface="Century Gothic"/>
                <a:ea typeface="Century Gothic"/>
                <a:cs typeface="Century Gothic"/>
                <a:sym typeface="Century Gothic"/>
              </a:rPr>
              <a:t>Favorire e accelerare la transizione </a:t>
            </a:r>
            <a:endParaRPr/>
          </a:p>
          <a:p>
            <a:pPr indent="0" lvl="0" marL="0" marR="0" rtl="0" algn="l">
              <a:lnSpc>
                <a:spcPct val="100000"/>
              </a:lnSpc>
              <a:spcBef>
                <a:spcPts val="0"/>
              </a:spcBef>
              <a:spcAft>
                <a:spcPts val="0"/>
              </a:spcAft>
              <a:buNone/>
            </a:pPr>
            <a:r>
              <a:rPr b="1" i="1" lang="it-IT" sz="2000" u="none" cap="none" strike="noStrike">
                <a:solidFill>
                  <a:srgbClr val="0E5580"/>
                </a:solidFill>
                <a:latin typeface="Century Gothic"/>
                <a:ea typeface="Century Gothic"/>
                <a:cs typeface="Century Gothic"/>
                <a:sym typeface="Century Gothic"/>
              </a:rPr>
              <a:t>verso la mobilità elettrica </a:t>
            </a:r>
            <a:endParaRPr b="0" i="0" sz="1400" u="none" cap="none" strike="noStrike">
              <a:solidFill>
                <a:srgbClr val="000000"/>
              </a:solidFill>
              <a:latin typeface="Arial"/>
              <a:ea typeface="Arial"/>
              <a:cs typeface="Arial"/>
              <a:sym typeface="Arial"/>
            </a:endParaRPr>
          </a:p>
        </p:txBody>
      </p:sp>
      <p:grpSp>
        <p:nvGrpSpPr>
          <p:cNvPr id="120" name="Google Shape;120;p16"/>
          <p:cNvGrpSpPr/>
          <p:nvPr/>
        </p:nvGrpSpPr>
        <p:grpSpPr>
          <a:xfrm>
            <a:off x="2762850" y="3126606"/>
            <a:ext cx="544230" cy="556607"/>
            <a:chOff x="2821450" y="2957850"/>
            <a:chExt cx="259275" cy="258550"/>
          </a:xfrm>
        </p:grpSpPr>
        <p:sp>
          <p:nvSpPr>
            <p:cNvPr id="121" name="Google Shape;121;p16"/>
            <p:cNvSpPr/>
            <p:nvPr/>
          </p:nvSpPr>
          <p:spPr>
            <a:xfrm>
              <a:off x="2821450" y="3080500"/>
              <a:ext cx="259275" cy="135900"/>
            </a:xfrm>
            <a:custGeom>
              <a:rect b="b" l="l" r="r" t="t"/>
              <a:pathLst>
                <a:path extrusionOk="0" h="5436" w="10371">
                  <a:moveTo>
                    <a:pt x="2677" y="585"/>
                  </a:moveTo>
                  <a:cubicBezTo>
                    <a:pt x="3151" y="585"/>
                    <a:pt x="3569" y="1004"/>
                    <a:pt x="3569" y="1505"/>
                  </a:cubicBezTo>
                  <a:cubicBezTo>
                    <a:pt x="3569" y="1979"/>
                    <a:pt x="3151" y="2397"/>
                    <a:pt x="2677" y="2397"/>
                  </a:cubicBezTo>
                  <a:cubicBezTo>
                    <a:pt x="2147" y="2397"/>
                    <a:pt x="1757" y="1979"/>
                    <a:pt x="1757" y="1505"/>
                  </a:cubicBezTo>
                  <a:cubicBezTo>
                    <a:pt x="1757" y="1004"/>
                    <a:pt x="2175" y="585"/>
                    <a:pt x="2677" y="585"/>
                  </a:cubicBezTo>
                  <a:close/>
                  <a:moveTo>
                    <a:pt x="7555" y="585"/>
                  </a:moveTo>
                  <a:cubicBezTo>
                    <a:pt x="8029" y="585"/>
                    <a:pt x="8447" y="1004"/>
                    <a:pt x="8447" y="1505"/>
                  </a:cubicBezTo>
                  <a:cubicBezTo>
                    <a:pt x="8447" y="1979"/>
                    <a:pt x="8029" y="2397"/>
                    <a:pt x="7555" y="2397"/>
                  </a:cubicBezTo>
                  <a:cubicBezTo>
                    <a:pt x="7025" y="2397"/>
                    <a:pt x="6635" y="1979"/>
                    <a:pt x="6635" y="1505"/>
                  </a:cubicBezTo>
                  <a:cubicBezTo>
                    <a:pt x="6635" y="1004"/>
                    <a:pt x="7053" y="585"/>
                    <a:pt x="7555" y="585"/>
                  </a:cubicBezTo>
                  <a:close/>
                  <a:moveTo>
                    <a:pt x="2677" y="2983"/>
                  </a:moveTo>
                  <a:cubicBezTo>
                    <a:pt x="3736" y="2983"/>
                    <a:pt x="4628" y="3791"/>
                    <a:pt x="4795" y="4795"/>
                  </a:cubicBezTo>
                  <a:lnTo>
                    <a:pt x="586" y="4795"/>
                  </a:lnTo>
                  <a:cubicBezTo>
                    <a:pt x="698" y="3791"/>
                    <a:pt x="1618" y="2983"/>
                    <a:pt x="2677" y="2983"/>
                  </a:cubicBezTo>
                  <a:close/>
                  <a:moveTo>
                    <a:pt x="7555" y="2983"/>
                  </a:moveTo>
                  <a:cubicBezTo>
                    <a:pt x="8614" y="2983"/>
                    <a:pt x="9506" y="3791"/>
                    <a:pt x="9646" y="4795"/>
                  </a:cubicBezTo>
                  <a:lnTo>
                    <a:pt x="5409" y="4795"/>
                  </a:lnTo>
                  <a:cubicBezTo>
                    <a:pt x="5548" y="3791"/>
                    <a:pt x="6468" y="2983"/>
                    <a:pt x="7555" y="2983"/>
                  </a:cubicBezTo>
                  <a:close/>
                  <a:moveTo>
                    <a:pt x="2733" y="0"/>
                  </a:moveTo>
                  <a:cubicBezTo>
                    <a:pt x="1896" y="0"/>
                    <a:pt x="1227" y="669"/>
                    <a:pt x="1227" y="1505"/>
                  </a:cubicBezTo>
                  <a:cubicBezTo>
                    <a:pt x="1227" y="1951"/>
                    <a:pt x="1395" y="2342"/>
                    <a:pt x="1729" y="2620"/>
                  </a:cubicBezTo>
                  <a:cubicBezTo>
                    <a:pt x="698" y="3039"/>
                    <a:pt x="1" y="4014"/>
                    <a:pt x="1" y="5129"/>
                  </a:cubicBezTo>
                  <a:cubicBezTo>
                    <a:pt x="1" y="5296"/>
                    <a:pt x="140" y="5436"/>
                    <a:pt x="335" y="5436"/>
                  </a:cubicBezTo>
                  <a:lnTo>
                    <a:pt x="10036" y="5436"/>
                  </a:lnTo>
                  <a:cubicBezTo>
                    <a:pt x="10231" y="5436"/>
                    <a:pt x="10370" y="5296"/>
                    <a:pt x="10370" y="5129"/>
                  </a:cubicBezTo>
                  <a:cubicBezTo>
                    <a:pt x="10259" y="3958"/>
                    <a:pt x="9562" y="2983"/>
                    <a:pt x="8559" y="2620"/>
                  </a:cubicBezTo>
                  <a:cubicBezTo>
                    <a:pt x="8865" y="2342"/>
                    <a:pt x="9032" y="1951"/>
                    <a:pt x="9032" y="1505"/>
                  </a:cubicBezTo>
                  <a:cubicBezTo>
                    <a:pt x="9032" y="669"/>
                    <a:pt x="8391" y="0"/>
                    <a:pt x="7555" y="0"/>
                  </a:cubicBezTo>
                  <a:cubicBezTo>
                    <a:pt x="6719" y="0"/>
                    <a:pt x="6050" y="669"/>
                    <a:pt x="6050" y="1505"/>
                  </a:cubicBezTo>
                  <a:cubicBezTo>
                    <a:pt x="6050" y="1951"/>
                    <a:pt x="6217" y="2342"/>
                    <a:pt x="6524" y="2620"/>
                  </a:cubicBezTo>
                  <a:cubicBezTo>
                    <a:pt x="5910" y="2843"/>
                    <a:pt x="5409" y="3317"/>
                    <a:pt x="5130" y="3903"/>
                  </a:cubicBezTo>
                  <a:cubicBezTo>
                    <a:pt x="4823" y="3317"/>
                    <a:pt x="4322" y="2843"/>
                    <a:pt x="3736" y="2620"/>
                  </a:cubicBezTo>
                  <a:cubicBezTo>
                    <a:pt x="4043" y="2342"/>
                    <a:pt x="4238" y="1951"/>
                    <a:pt x="4238" y="1505"/>
                  </a:cubicBezTo>
                  <a:cubicBezTo>
                    <a:pt x="4238" y="669"/>
                    <a:pt x="3569" y="0"/>
                    <a:pt x="273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2" name="Google Shape;122;p16"/>
            <p:cNvSpPr/>
            <p:nvPr/>
          </p:nvSpPr>
          <p:spPr>
            <a:xfrm>
              <a:off x="2831900" y="2957850"/>
              <a:ext cx="228625" cy="106350"/>
            </a:xfrm>
            <a:custGeom>
              <a:rect b="b" l="l" r="r" t="t"/>
              <a:pathLst>
                <a:path extrusionOk="0" h="4254" w="9145">
                  <a:moveTo>
                    <a:pt x="8336" y="585"/>
                  </a:moveTo>
                  <a:cubicBezTo>
                    <a:pt x="8531" y="585"/>
                    <a:pt x="8642" y="725"/>
                    <a:pt x="8642" y="892"/>
                  </a:cubicBezTo>
                  <a:lnTo>
                    <a:pt x="8642" y="2119"/>
                  </a:lnTo>
                  <a:cubicBezTo>
                    <a:pt x="8642" y="2286"/>
                    <a:pt x="8531" y="2425"/>
                    <a:pt x="8336" y="2425"/>
                  </a:cubicBezTo>
                  <a:lnTo>
                    <a:pt x="7137" y="2425"/>
                  </a:lnTo>
                  <a:cubicBezTo>
                    <a:pt x="6942" y="2425"/>
                    <a:pt x="6803" y="2565"/>
                    <a:pt x="6803" y="2732"/>
                  </a:cubicBezTo>
                  <a:lnTo>
                    <a:pt x="6803" y="3234"/>
                  </a:lnTo>
                  <a:lnTo>
                    <a:pt x="6106" y="2537"/>
                  </a:lnTo>
                  <a:cubicBezTo>
                    <a:pt x="6050" y="2453"/>
                    <a:pt x="5966" y="2425"/>
                    <a:pt x="5911" y="2425"/>
                  </a:cubicBezTo>
                  <a:lnTo>
                    <a:pt x="3430" y="2425"/>
                  </a:lnTo>
                  <a:cubicBezTo>
                    <a:pt x="3346" y="2425"/>
                    <a:pt x="3262" y="2453"/>
                    <a:pt x="3207" y="2537"/>
                  </a:cubicBezTo>
                  <a:lnTo>
                    <a:pt x="2510" y="3234"/>
                  </a:lnTo>
                  <a:lnTo>
                    <a:pt x="2510" y="2732"/>
                  </a:lnTo>
                  <a:cubicBezTo>
                    <a:pt x="2510" y="2565"/>
                    <a:pt x="2370" y="2425"/>
                    <a:pt x="2203" y="2425"/>
                  </a:cubicBezTo>
                  <a:lnTo>
                    <a:pt x="1032" y="2425"/>
                  </a:lnTo>
                  <a:cubicBezTo>
                    <a:pt x="865" y="2425"/>
                    <a:pt x="726" y="2286"/>
                    <a:pt x="726" y="2119"/>
                  </a:cubicBezTo>
                  <a:lnTo>
                    <a:pt x="726" y="892"/>
                  </a:lnTo>
                  <a:cubicBezTo>
                    <a:pt x="726" y="725"/>
                    <a:pt x="865" y="585"/>
                    <a:pt x="1032" y="585"/>
                  </a:cubicBezTo>
                  <a:close/>
                  <a:moveTo>
                    <a:pt x="921" y="0"/>
                  </a:moveTo>
                  <a:cubicBezTo>
                    <a:pt x="447" y="0"/>
                    <a:pt x="1" y="418"/>
                    <a:pt x="1" y="892"/>
                  </a:cubicBezTo>
                  <a:lnTo>
                    <a:pt x="1" y="2119"/>
                  </a:lnTo>
                  <a:cubicBezTo>
                    <a:pt x="1" y="2592"/>
                    <a:pt x="419" y="3011"/>
                    <a:pt x="921" y="3011"/>
                  </a:cubicBezTo>
                  <a:lnTo>
                    <a:pt x="1841" y="3011"/>
                  </a:lnTo>
                  <a:lnTo>
                    <a:pt x="1841" y="3958"/>
                  </a:lnTo>
                  <a:cubicBezTo>
                    <a:pt x="1924" y="4098"/>
                    <a:pt x="2008" y="4209"/>
                    <a:pt x="2120" y="4237"/>
                  </a:cubicBezTo>
                  <a:cubicBezTo>
                    <a:pt x="2150" y="4247"/>
                    <a:pt x="2188" y="4254"/>
                    <a:pt x="2228" y="4254"/>
                  </a:cubicBezTo>
                  <a:cubicBezTo>
                    <a:pt x="2298" y="4254"/>
                    <a:pt x="2373" y="4234"/>
                    <a:pt x="2426" y="4181"/>
                  </a:cubicBezTo>
                  <a:lnTo>
                    <a:pt x="3541" y="3011"/>
                  </a:lnTo>
                  <a:lnTo>
                    <a:pt x="5743" y="3011"/>
                  </a:lnTo>
                  <a:lnTo>
                    <a:pt x="6830" y="4181"/>
                  </a:lnTo>
                  <a:cubicBezTo>
                    <a:pt x="6883" y="4234"/>
                    <a:pt x="6959" y="4254"/>
                    <a:pt x="7035" y="4254"/>
                  </a:cubicBezTo>
                  <a:cubicBezTo>
                    <a:pt x="7080" y="4254"/>
                    <a:pt x="7124" y="4247"/>
                    <a:pt x="7165" y="4237"/>
                  </a:cubicBezTo>
                  <a:cubicBezTo>
                    <a:pt x="7249" y="4209"/>
                    <a:pt x="7332" y="4070"/>
                    <a:pt x="7332" y="3958"/>
                  </a:cubicBezTo>
                  <a:lnTo>
                    <a:pt x="7332" y="3011"/>
                  </a:lnTo>
                  <a:lnTo>
                    <a:pt x="8224" y="3011"/>
                  </a:lnTo>
                  <a:cubicBezTo>
                    <a:pt x="8726" y="3011"/>
                    <a:pt x="9144" y="2592"/>
                    <a:pt x="9144" y="2119"/>
                  </a:cubicBezTo>
                  <a:lnTo>
                    <a:pt x="9144" y="892"/>
                  </a:lnTo>
                  <a:cubicBezTo>
                    <a:pt x="9144" y="418"/>
                    <a:pt x="8726" y="0"/>
                    <a:pt x="822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 name="Google Shape;123;p16"/>
            <p:cNvSpPr/>
            <p:nvPr/>
          </p:nvSpPr>
          <p:spPr>
            <a:xfrm>
              <a:off x="3024600" y="2966925"/>
              <a:ext cx="29875" cy="58497"/>
            </a:xfrm>
            <a:custGeom>
              <a:rect b="b" l="l" r="r" t="t"/>
              <a:pathLst>
                <a:path extrusionOk="0" h="2376" w="1195">
                  <a:moveTo>
                    <a:pt x="159" y="2269"/>
                  </a:moveTo>
                  <a:cubicBezTo>
                    <a:pt x="131" y="2225"/>
                    <a:pt x="349" y="2178"/>
                    <a:pt x="444" y="2102"/>
                  </a:cubicBezTo>
                  <a:cubicBezTo>
                    <a:pt x="539" y="2027"/>
                    <a:pt x="682" y="2090"/>
                    <a:pt x="730" y="1816"/>
                  </a:cubicBezTo>
                  <a:cubicBezTo>
                    <a:pt x="778" y="1542"/>
                    <a:pt x="774" y="725"/>
                    <a:pt x="730" y="459"/>
                  </a:cubicBezTo>
                  <a:cubicBezTo>
                    <a:pt x="686" y="193"/>
                    <a:pt x="587" y="273"/>
                    <a:pt x="468" y="221"/>
                  </a:cubicBezTo>
                  <a:cubicBezTo>
                    <a:pt x="349" y="169"/>
                    <a:pt x="-16" y="185"/>
                    <a:pt x="16" y="149"/>
                  </a:cubicBezTo>
                  <a:cubicBezTo>
                    <a:pt x="48" y="113"/>
                    <a:pt x="473" y="-21"/>
                    <a:pt x="659" y="7"/>
                  </a:cubicBezTo>
                  <a:cubicBezTo>
                    <a:pt x="846" y="35"/>
                    <a:pt x="1048" y="54"/>
                    <a:pt x="1135" y="316"/>
                  </a:cubicBezTo>
                  <a:cubicBezTo>
                    <a:pt x="1222" y="578"/>
                    <a:pt x="1183" y="1276"/>
                    <a:pt x="1183" y="1578"/>
                  </a:cubicBezTo>
                  <a:cubicBezTo>
                    <a:pt x="1183" y="1880"/>
                    <a:pt x="1230" y="1995"/>
                    <a:pt x="1135" y="2126"/>
                  </a:cubicBezTo>
                  <a:cubicBezTo>
                    <a:pt x="1040" y="2257"/>
                    <a:pt x="774" y="2340"/>
                    <a:pt x="611" y="2364"/>
                  </a:cubicBezTo>
                  <a:cubicBezTo>
                    <a:pt x="448" y="2388"/>
                    <a:pt x="187" y="2313"/>
                    <a:pt x="159" y="226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16"/>
          <p:cNvSpPr/>
          <p:nvPr/>
        </p:nvSpPr>
        <p:spPr>
          <a:xfrm>
            <a:off x="4786397" y="3146143"/>
            <a:ext cx="605993" cy="524006"/>
          </a:xfrm>
          <a:custGeom>
            <a:rect b="b" l="l" r="r" t="t"/>
            <a:pathLst>
              <a:path extrusionOk="0" h="8853" w="11689">
                <a:moveTo>
                  <a:pt x="1040" y="2709"/>
                </a:moveTo>
                <a:cubicBezTo>
                  <a:pt x="1229" y="2709"/>
                  <a:pt x="1386" y="2867"/>
                  <a:pt x="1386" y="3056"/>
                </a:cubicBezTo>
                <a:lnTo>
                  <a:pt x="1386" y="5828"/>
                </a:lnTo>
                <a:cubicBezTo>
                  <a:pt x="1386" y="6017"/>
                  <a:pt x="1229" y="6175"/>
                  <a:pt x="1040" y="6175"/>
                </a:cubicBezTo>
                <a:cubicBezTo>
                  <a:pt x="819" y="6175"/>
                  <a:pt x="662" y="6017"/>
                  <a:pt x="662" y="5828"/>
                </a:cubicBezTo>
                <a:lnTo>
                  <a:pt x="662" y="3056"/>
                </a:lnTo>
                <a:cubicBezTo>
                  <a:pt x="662" y="2867"/>
                  <a:pt x="819" y="2709"/>
                  <a:pt x="1040" y="2709"/>
                </a:cubicBezTo>
                <a:close/>
                <a:moveTo>
                  <a:pt x="9641" y="1449"/>
                </a:moveTo>
                <a:lnTo>
                  <a:pt x="9641" y="7435"/>
                </a:lnTo>
                <a:lnTo>
                  <a:pt x="2079" y="5545"/>
                </a:lnTo>
                <a:lnTo>
                  <a:pt x="2079" y="3340"/>
                </a:lnTo>
                <a:lnTo>
                  <a:pt x="9641" y="1449"/>
                </a:lnTo>
                <a:close/>
                <a:moveTo>
                  <a:pt x="3466" y="6616"/>
                </a:moveTo>
                <a:lnTo>
                  <a:pt x="6112" y="7278"/>
                </a:lnTo>
                <a:cubicBezTo>
                  <a:pt x="5954" y="7845"/>
                  <a:pt x="5450" y="8223"/>
                  <a:pt x="4820" y="8223"/>
                </a:cubicBezTo>
                <a:cubicBezTo>
                  <a:pt x="4064" y="8223"/>
                  <a:pt x="3434" y="7593"/>
                  <a:pt x="3434" y="6837"/>
                </a:cubicBezTo>
                <a:cubicBezTo>
                  <a:pt x="3434" y="6774"/>
                  <a:pt x="3434" y="6679"/>
                  <a:pt x="3466" y="6616"/>
                </a:cubicBezTo>
                <a:close/>
                <a:moveTo>
                  <a:pt x="10680" y="662"/>
                </a:moveTo>
                <a:cubicBezTo>
                  <a:pt x="10869" y="662"/>
                  <a:pt x="11027" y="819"/>
                  <a:pt x="11027" y="1008"/>
                </a:cubicBezTo>
                <a:lnTo>
                  <a:pt x="11027" y="7876"/>
                </a:lnTo>
                <a:cubicBezTo>
                  <a:pt x="11027" y="8065"/>
                  <a:pt x="10869" y="8223"/>
                  <a:pt x="10680" y="8223"/>
                </a:cubicBezTo>
                <a:cubicBezTo>
                  <a:pt x="10491" y="8223"/>
                  <a:pt x="10334" y="8065"/>
                  <a:pt x="10334" y="7876"/>
                </a:cubicBezTo>
                <a:lnTo>
                  <a:pt x="10334" y="1008"/>
                </a:lnTo>
                <a:cubicBezTo>
                  <a:pt x="10334" y="819"/>
                  <a:pt x="10491" y="662"/>
                  <a:pt x="10680" y="662"/>
                </a:cubicBezTo>
                <a:close/>
                <a:moveTo>
                  <a:pt x="10680" y="0"/>
                </a:moveTo>
                <a:cubicBezTo>
                  <a:pt x="10208" y="0"/>
                  <a:pt x="9798" y="315"/>
                  <a:pt x="9704" y="756"/>
                </a:cubicBezTo>
                <a:lnTo>
                  <a:pt x="1985" y="2678"/>
                </a:lnTo>
                <a:cubicBezTo>
                  <a:pt x="1827" y="2331"/>
                  <a:pt x="1449" y="2048"/>
                  <a:pt x="1040" y="2048"/>
                </a:cubicBezTo>
                <a:cubicBezTo>
                  <a:pt x="473" y="2048"/>
                  <a:pt x="0" y="2520"/>
                  <a:pt x="0" y="3056"/>
                </a:cubicBezTo>
                <a:lnTo>
                  <a:pt x="0" y="5828"/>
                </a:lnTo>
                <a:cubicBezTo>
                  <a:pt x="0" y="6364"/>
                  <a:pt x="473" y="6837"/>
                  <a:pt x="1040" y="6837"/>
                </a:cubicBezTo>
                <a:cubicBezTo>
                  <a:pt x="1449" y="6837"/>
                  <a:pt x="1827" y="6616"/>
                  <a:pt x="1985" y="6206"/>
                </a:cubicBezTo>
                <a:lnTo>
                  <a:pt x="2804" y="6427"/>
                </a:lnTo>
                <a:cubicBezTo>
                  <a:pt x="2772" y="6522"/>
                  <a:pt x="2772" y="6679"/>
                  <a:pt x="2772" y="6805"/>
                </a:cubicBezTo>
                <a:cubicBezTo>
                  <a:pt x="2772" y="7939"/>
                  <a:pt x="3655" y="8853"/>
                  <a:pt x="4820" y="8853"/>
                </a:cubicBezTo>
                <a:cubicBezTo>
                  <a:pt x="5324" y="8853"/>
                  <a:pt x="5828" y="8664"/>
                  <a:pt x="6175" y="8317"/>
                </a:cubicBezTo>
                <a:cubicBezTo>
                  <a:pt x="6459" y="8065"/>
                  <a:pt x="6648" y="7719"/>
                  <a:pt x="6774" y="7341"/>
                </a:cubicBezTo>
                <a:lnTo>
                  <a:pt x="9704" y="8065"/>
                </a:lnTo>
                <a:cubicBezTo>
                  <a:pt x="9798" y="8506"/>
                  <a:pt x="10208" y="8821"/>
                  <a:pt x="10680" y="8821"/>
                </a:cubicBezTo>
                <a:cubicBezTo>
                  <a:pt x="11216" y="8821"/>
                  <a:pt x="11688" y="8349"/>
                  <a:pt x="11688" y="7782"/>
                </a:cubicBezTo>
                <a:lnTo>
                  <a:pt x="11688" y="945"/>
                </a:lnTo>
                <a:cubicBezTo>
                  <a:pt x="11688" y="473"/>
                  <a:pt x="11279" y="0"/>
                  <a:pt x="1068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5" name="Google Shape;125;p16"/>
          <p:cNvSpPr/>
          <p:nvPr/>
        </p:nvSpPr>
        <p:spPr>
          <a:xfrm>
            <a:off x="6855636" y="3132097"/>
            <a:ext cx="535764" cy="553292"/>
          </a:xfrm>
          <a:custGeom>
            <a:rect b="b" l="l" r="r" t="t"/>
            <a:pathLst>
              <a:path extrusionOk="0" h="12673" w="1276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26" name="Google Shape;126;p16"/>
          <p:cNvGrpSpPr/>
          <p:nvPr/>
        </p:nvGrpSpPr>
        <p:grpSpPr>
          <a:xfrm>
            <a:off x="8828480" y="3146143"/>
            <a:ext cx="620328" cy="592897"/>
            <a:chOff x="-64764500" y="2280550"/>
            <a:chExt cx="316650" cy="319800"/>
          </a:xfrm>
        </p:grpSpPr>
        <p:sp>
          <p:nvSpPr>
            <p:cNvPr id="127" name="Google Shape;127;p16"/>
            <p:cNvSpPr/>
            <p:nvPr/>
          </p:nvSpPr>
          <p:spPr>
            <a:xfrm>
              <a:off x="-64764500" y="2280550"/>
              <a:ext cx="316650" cy="319800"/>
            </a:xfrm>
            <a:custGeom>
              <a:rect b="b" l="l" r="r" t="t"/>
              <a:pathLst>
                <a:path extrusionOk="0" h="12792" w="12666">
                  <a:moveTo>
                    <a:pt x="11405" y="820"/>
                  </a:moveTo>
                  <a:cubicBezTo>
                    <a:pt x="11657" y="820"/>
                    <a:pt x="11815" y="1009"/>
                    <a:pt x="11815" y="1261"/>
                  </a:cubicBezTo>
                  <a:cubicBezTo>
                    <a:pt x="11815" y="1481"/>
                    <a:pt x="11657" y="1670"/>
                    <a:pt x="11405" y="1670"/>
                  </a:cubicBezTo>
                  <a:lnTo>
                    <a:pt x="1229" y="1670"/>
                  </a:lnTo>
                  <a:cubicBezTo>
                    <a:pt x="977" y="1670"/>
                    <a:pt x="788" y="1481"/>
                    <a:pt x="788" y="1261"/>
                  </a:cubicBezTo>
                  <a:cubicBezTo>
                    <a:pt x="788" y="1009"/>
                    <a:pt x="977" y="820"/>
                    <a:pt x="1229" y="820"/>
                  </a:cubicBezTo>
                  <a:close/>
                  <a:moveTo>
                    <a:pt x="10996" y="2521"/>
                  </a:moveTo>
                  <a:lnTo>
                    <a:pt x="10996" y="8286"/>
                  </a:lnTo>
                  <a:lnTo>
                    <a:pt x="1607" y="8286"/>
                  </a:lnTo>
                  <a:lnTo>
                    <a:pt x="1607" y="2521"/>
                  </a:lnTo>
                  <a:close/>
                  <a:moveTo>
                    <a:pt x="6302" y="11027"/>
                  </a:moveTo>
                  <a:cubicBezTo>
                    <a:pt x="6554" y="11027"/>
                    <a:pt x="6743" y="11216"/>
                    <a:pt x="6743" y="11437"/>
                  </a:cubicBezTo>
                  <a:cubicBezTo>
                    <a:pt x="6743" y="11689"/>
                    <a:pt x="6522" y="11878"/>
                    <a:pt x="6302" y="11878"/>
                  </a:cubicBezTo>
                  <a:cubicBezTo>
                    <a:pt x="6050" y="11878"/>
                    <a:pt x="5892" y="11689"/>
                    <a:pt x="5892" y="11437"/>
                  </a:cubicBezTo>
                  <a:cubicBezTo>
                    <a:pt x="5892" y="11216"/>
                    <a:pt x="6113" y="11027"/>
                    <a:pt x="6302" y="11027"/>
                  </a:cubicBezTo>
                  <a:close/>
                  <a:moveTo>
                    <a:pt x="1229" y="1"/>
                  </a:moveTo>
                  <a:cubicBezTo>
                    <a:pt x="536" y="1"/>
                    <a:pt x="1" y="536"/>
                    <a:pt x="1" y="1261"/>
                  </a:cubicBezTo>
                  <a:cubicBezTo>
                    <a:pt x="1" y="1797"/>
                    <a:pt x="347" y="2238"/>
                    <a:pt x="820" y="2427"/>
                  </a:cubicBezTo>
                  <a:lnTo>
                    <a:pt x="820" y="8286"/>
                  </a:lnTo>
                  <a:lnTo>
                    <a:pt x="442" y="8286"/>
                  </a:lnTo>
                  <a:cubicBezTo>
                    <a:pt x="190" y="8286"/>
                    <a:pt x="32" y="8507"/>
                    <a:pt x="32" y="8728"/>
                  </a:cubicBezTo>
                  <a:cubicBezTo>
                    <a:pt x="32" y="8980"/>
                    <a:pt x="221" y="9169"/>
                    <a:pt x="442" y="9169"/>
                  </a:cubicBezTo>
                  <a:lnTo>
                    <a:pt x="5955" y="9169"/>
                  </a:lnTo>
                  <a:lnTo>
                    <a:pt x="5955" y="10334"/>
                  </a:lnTo>
                  <a:cubicBezTo>
                    <a:pt x="5483" y="10492"/>
                    <a:pt x="5104" y="10964"/>
                    <a:pt x="5104" y="11531"/>
                  </a:cubicBezTo>
                  <a:cubicBezTo>
                    <a:pt x="5104" y="12193"/>
                    <a:pt x="5672" y="12792"/>
                    <a:pt x="6333" y="12792"/>
                  </a:cubicBezTo>
                  <a:cubicBezTo>
                    <a:pt x="6995" y="12792"/>
                    <a:pt x="7593" y="12225"/>
                    <a:pt x="7593" y="11531"/>
                  </a:cubicBezTo>
                  <a:cubicBezTo>
                    <a:pt x="7593" y="10964"/>
                    <a:pt x="7247" y="10555"/>
                    <a:pt x="6774" y="10334"/>
                  </a:cubicBezTo>
                  <a:lnTo>
                    <a:pt x="6774" y="9169"/>
                  </a:lnTo>
                  <a:lnTo>
                    <a:pt x="12288" y="9169"/>
                  </a:lnTo>
                  <a:cubicBezTo>
                    <a:pt x="12508" y="9169"/>
                    <a:pt x="12666" y="8980"/>
                    <a:pt x="12666" y="8728"/>
                  </a:cubicBezTo>
                  <a:cubicBezTo>
                    <a:pt x="12666" y="8507"/>
                    <a:pt x="12477" y="8286"/>
                    <a:pt x="12288" y="8286"/>
                  </a:cubicBezTo>
                  <a:lnTo>
                    <a:pt x="11847" y="8286"/>
                  </a:lnTo>
                  <a:lnTo>
                    <a:pt x="11847" y="2427"/>
                  </a:lnTo>
                  <a:cubicBezTo>
                    <a:pt x="12319" y="2238"/>
                    <a:pt x="12634" y="1797"/>
                    <a:pt x="12634" y="1261"/>
                  </a:cubicBezTo>
                  <a:cubicBezTo>
                    <a:pt x="12634" y="568"/>
                    <a:pt x="12099" y="1"/>
                    <a:pt x="114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8" name="Google Shape;128;p16"/>
            <p:cNvSpPr/>
            <p:nvPr/>
          </p:nvSpPr>
          <p:spPr>
            <a:xfrm>
              <a:off x="-64679425" y="2364825"/>
              <a:ext cx="146500" cy="102450"/>
            </a:xfrm>
            <a:custGeom>
              <a:rect b="b" l="l" r="r" t="t"/>
              <a:pathLst>
                <a:path extrusionOk="0" h="4098" w="5860">
                  <a:moveTo>
                    <a:pt x="3749" y="1"/>
                  </a:moveTo>
                  <a:cubicBezTo>
                    <a:pt x="3529" y="1"/>
                    <a:pt x="3371" y="190"/>
                    <a:pt x="3371" y="442"/>
                  </a:cubicBezTo>
                  <a:cubicBezTo>
                    <a:pt x="3371" y="662"/>
                    <a:pt x="3560" y="820"/>
                    <a:pt x="3749" y="820"/>
                  </a:cubicBezTo>
                  <a:lnTo>
                    <a:pt x="4442" y="820"/>
                  </a:lnTo>
                  <a:lnTo>
                    <a:pt x="2930" y="2332"/>
                  </a:lnTo>
                  <a:lnTo>
                    <a:pt x="2395" y="1765"/>
                  </a:lnTo>
                  <a:cubicBezTo>
                    <a:pt x="2316" y="1686"/>
                    <a:pt x="2206" y="1647"/>
                    <a:pt x="2095" y="1647"/>
                  </a:cubicBezTo>
                  <a:cubicBezTo>
                    <a:pt x="1985" y="1647"/>
                    <a:pt x="1875" y="1686"/>
                    <a:pt x="1796" y="1765"/>
                  </a:cubicBezTo>
                  <a:lnTo>
                    <a:pt x="126" y="3435"/>
                  </a:lnTo>
                  <a:cubicBezTo>
                    <a:pt x="0" y="3592"/>
                    <a:pt x="0" y="3844"/>
                    <a:pt x="126" y="4033"/>
                  </a:cubicBezTo>
                  <a:cubicBezTo>
                    <a:pt x="195" y="4075"/>
                    <a:pt x="288" y="4098"/>
                    <a:pt x="384" y="4098"/>
                  </a:cubicBezTo>
                  <a:cubicBezTo>
                    <a:pt x="507" y="4098"/>
                    <a:pt x="636" y="4059"/>
                    <a:pt x="725" y="3970"/>
                  </a:cubicBezTo>
                  <a:lnTo>
                    <a:pt x="2111" y="2616"/>
                  </a:lnTo>
                  <a:lnTo>
                    <a:pt x="2647" y="3151"/>
                  </a:lnTo>
                  <a:cubicBezTo>
                    <a:pt x="2725" y="3230"/>
                    <a:pt x="2836" y="3269"/>
                    <a:pt x="2946" y="3269"/>
                  </a:cubicBezTo>
                  <a:cubicBezTo>
                    <a:pt x="3056" y="3269"/>
                    <a:pt x="3166" y="3230"/>
                    <a:pt x="3245" y="3151"/>
                  </a:cubicBezTo>
                  <a:lnTo>
                    <a:pt x="5009" y="1387"/>
                  </a:lnTo>
                  <a:lnTo>
                    <a:pt x="5009" y="2049"/>
                  </a:lnTo>
                  <a:cubicBezTo>
                    <a:pt x="5009" y="2269"/>
                    <a:pt x="5230" y="2490"/>
                    <a:pt x="5451" y="2490"/>
                  </a:cubicBezTo>
                  <a:cubicBezTo>
                    <a:pt x="5703" y="2490"/>
                    <a:pt x="5860" y="2269"/>
                    <a:pt x="5860" y="2049"/>
                  </a:cubicBezTo>
                  <a:lnTo>
                    <a:pt x="5860" y="410"/>
                  </a:lnTo>
                  <a:cubicBezTo>
                    <a:pt x="5860" y="158"/>
                    <a:pt x="5640" y="1"/>
                    <a:pt x="54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17"/>
          <p:cNvPicPr preferRelativeResize="0"/>
          <p:nvPr/>
        </p:nvPicPr>
        <p:blipFill rotWithShape="1">
          <a:blip r:embed="rId3">
            <a:alphaModFix/>
          </a:blip>
          <a:srcRect b="0" l="0" r="0" t="0"/>
          <a:stretch/>
        </p:blipFill>
        <p:spPr>
          <a:xfrm>
            <a:off x="4570239" y="4772019"/>
            <a:ext cx="1420860" cy="1420860"/>
          </a:xfrm>
          <a:prstGeom prst="rect">
            <a:avLst/>
          </a:prstGeom>
          <a:noFill/>
          <a:ln>
            <a:noFill/>
          </a:ln>
        </p:spPr>
      </p:pic>
      <p:pic>
        <p:nvPicPr>
          <p:cNvPr id="135" name="Google Shape;135;p17"/>
          <p:cNvPicPr preferRelativeResize="0"/>
          <p:nvPr/>
        </p:nvPicPr>
        <p:blipFill rotWithShape="1">
          <a:blip r:embed="rId4">
            <a:alphaModFix/>
          </a:blip>
          <a:srcRect b="0" l="0" r="0" t="0"/>
          <a:stretch/>
        </p:blipFill>
        <p:spPr>
          <a:xfrm>
            <a:off x="439567" y="321746"/>
            <a:ext cx="211222" cy="504344"/>
          </a:xfrm>
          <a:prstGeom prst="rect">
            <a:avLst/>
          </a:prstGeom>
          <a:noFill/>
          <a:ln>
            <a:noFill/>
          </a:ln>
        </p:spPr>
      </p:pic>
      <p:cxnSp>
        <p:nvCxnSpPr>
          <p:cNvPr id="136" name="Google Shape;136;p17"/>
          <p:cNvCxnSpPr/>
          <p:nvPr/>
        </p:nvCxnSpPr>
        <p:spPr>
          <a:xfrm>
            <a:off x="778987" y="349316"/>
            <a:ext cx="0" cy="431349"/>
          </a:xfrm>
          <a:prstGeom prst="straightConnector1">
            <a:avLst/>
          </a:prstGeom>
          <a:noFill/>
          <a:ln cap="flat" cmpd="sng" w="12700">
            <a:solidFill>
              <a:schemeClr val="accent1"/>
            </a:solidFill>
            <a:prstDash val="solid"/>
            <a:miter lim="800000"/>
            <a:headEnd len="sm" w="sm" type="none"/>
            <a:tailEnd len="sm" w="sm" type="none"/>
          </a:ln>
        </p:spPr>
      </p:cxnSp>
      <p:sp>
        <p:nvSpPr>
          <p:cNvPr id="137" name="Google Shape;137;p17"/>
          <p:cNvSpPr txBox="1"/>
          <p:nvPr/>
        </p:nvSpPr>
        <p:spPr>
          <a:xfrm>
            <a:off x="809442" y="262011"/>
            <a:ext cx="8736340" cy="10156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Chi siamo</a:t>
            </a:r>
            <a:endParaRPr/>
          </a:p>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36FB8"/>
                </a:solidFill>
                <a:latin typeface="Calibri"/>
                <a:ea typeface="Calibri"/>
                <a:cs typeface="Calibri"/>
                <a:sym typeface="Calibri"/>
              </a:rPr>
              <a:t>L’intera </a:t>
            </a:r>
            <a:r>
              <a:rPr b="1" i="1" lang="it-IT" sz="2800" u="none" cap="none" strike="noStrike">
                <a:solidFill>
                  <a:srgbClr val="036FB8"/>
                </a:solidFill>
                <a:latin typeface="Calibri"/>
                <a:ea typeface="Calibri"/>
                <a:cs typeface="Calibri"/>
                <a:sym typeface="Calibri"/>
              </a:rPr>
              <a:t>value chain </a:t>
            </a:r>
            <a:r>
              <a:rPr b="1" i="0" lang="it-IT" sz="2800" u="none" cap="none" strike="noStrike">
                <a:solidFill>
                  <a:srgbClr val="036FB8"/>
                </a:solidFill>
                <a:latin typeface="Calibri"/>
                <a:ea typeface="Calibri"/>
                <a:cs typeface="Calibri"/>
                <a:sym typeface="Calibri"/>
              </a:rPr>
              <a:t>della mobilità elettrica</a:t>
            </a:r>
            <a:endParaRPr b="1" i="0" sz="2800" u="none" cap="none" strike="noStrike">
              <a:solidFill>
                <a:srgbClr val="036FB8"/>
              </a:solidFill>
              <a:latin typeface="Calibri"/>
              <a:ea typeface="Calibri"/>
              <a:cs typeface="Calibri"/>
              <a:sym typeface="Calibri"/>
            </a:endParaRPr>
          </a:p>
        </p:txBody>
      </p:sp>
      <p:cxnSp>
        <p:nvCxnSpPr>
          <p:cNvPr id="138" name="Google Shape;138;p17"/>
          <p:cNvCxnSpPr/>
          <p:nvPr/>
        </p:nvCxnSpPr>
        <p:spPr>
          <a:xfrm>
            <a:off x="1805390" y="1771081"/>
            <a:ext cx="0" cy="4631246"/>
          </a:xfrm>
          <a:prstGeom prst="straightConnector1">
            <a:avLst/>
          </a:prstGeom>
          <a:solidFill>
            <a:schemeClr val="lt1">
              <a:alpha val="89411"/>
            </a:schemeClr>
          </a:solidFill>
          <a:ln cap="flat" cmpd="sng" w="12700">
            <a:solidFill>
              <a:srgbClr val="4372C3"/>
            </a:solidFill>
            <a:prstDash val="solid"/>
            <a:miter lim="800000"/>
            <a:headEnd len="sm" w="sm" type="none"/>
            <a:tailEnd len="sm" w="sm" type="none"/>
          </a:ln>
        </p:spPr>
      </p:cxnSp>
      <p:sp>
        <p:nvSpPr>
          <p:cNvPr id="139" name="Google Shape;139;p17"/>
          <p:cNvSpPr/>
          <p:nvPr/>
        </p:nvSpPr>
        <p:spPr>
          <a:xfrm>
            <a:off x="1902811" y="3466213"/>
            <a:ext cx="1844576" cy="18120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7"/>
          <p:cNvSpPr/>
          <p:nvPr/>
        </p:nvSpPr>
        <p:spPr>
          <a:xfrm>
            <a:off x="1805390" y="1381395"/>
            <a:ext cx="2180858" cy="521796"/>
          </a:xfrm>
          <a:custGeom>
            <a:rect b="b" l="l" r="r" t="t"/>
            <a:pathLst>
              <a:path extrusionOk="0" h="389685" w="1948427">
                <a:moveTo>
                  <a:pt x="0" y="0"/>
                </a:moveTo>
                <a:lnTo>
                  <a:pt x="1948427" y="0"/>
                </a:lnTo>
                <a:lnTo>
                  <a:pt x="1948427" y="389685"/>
                </a:lnTo>
                <a:lnTo>
                  <a:pt x="0" y="389685"/>
                </a:lnTo>
                <a:lnTo>
                  <a:pt x="0" y="0"/>
                </a:lnTo>
                <a:close/>
              </a:path>
            </a:pathLst>
          </a:custGeom>
          <a:solidFill>
            <a:srgbClr val="4372C3"/>
          </a:solidFill>
          <a:ln cap="flat" cmpd="sng" w="12700">
            <a:solidFill>
              <a:srgbClr val="4372C3"/>
            </a:solidFill>
            <a:prstDash val="solid"/>
            <a:miter lim="800000"/>
            <a:headEnd len="sm" w="sm" type="none"/>
            <a:tailEnd len="sm" w="sm" type="none"/>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b="1" i="0" lang="it-IT" sz="1600" u="none" cap="none" strike="noStrike">
                <a:solidFill>
                  <a:schemeClr val="lt1"/>
                </a:solidFill>
                <a:latin typeface="Calibri"/>
                <a:ea typeface="Calibri"/>
                <a:cs typeface="Calibri"/>
                <a:sym typeface="Calibri"/>
              </a:rPr>
              <a:t>VEHICLES</a:t>
            </a:r>
            <a:endParaRPr b="1" i="0" sz="1600" u="none" cap="none" strike="noStrike">
              <a:solidFill>
                <a:schemeClr val="lt1"/>
              </a:solidFill>
              <a:latin typeface="Calibri"/>
              <a:ea typeface="Calibri"/>
              <a:cs typeface="Calibri"/>
              <a:sym typeface="Calibri"/>
            </a:endParaRPr>
          </a:p>
        </p:txBody>
      </p:sp>
      <p:cxnSp>
        <p:nvCxnSpPr>
          <p:cNvPr id="141" name="Google Shape;141;p17"/>
          <p:cNvCxnSpPr/>
          <p:nvPr/>
        </p:nvCxnSpPr>
        <p:spPr>
          <a:xfrm>
            <a:off x="4143121" y="1771081"/>
            <a:ext cx="0" cy="4631246"/>
          </a:xfrm>
          <a:prstGeom prst="straightConnector1">
            <a:avLst/>
          </a:prstGeom>
          <a:solidFill>
            <a:schemeClr val="lt1">
              <a:alpha val="89411"/>
            </a:schemeClr>
          </a:solidFill>
          <a:ln cap="flat" cmpd="sng" w="12700">
            <a:solidFill>
              <a:srgbClr val="43AEBD"/>
            </a:solidFill>
            <a:prstDash val="solid"/>
            <a:miter lim="800000"/>
            <a:headEnd len="sm" w="sm" type="none"/>
            <a:tailEnd len="sm" w="sm" type="none"/>
          </a:ln>
        </p:spPr>
      </p:cxnSp>
      <p:sp>
        <p:nvSpPr>
          <p:cNvPr id="142" name="Google Shape;142;p17"/>
          <p:cNvSpPr/>
          <p:nvPr/>
        </p:nvSpPr>
        <p:spPr>
          <a:xfrm>
            <a:off x="4240542" y="3466213"/>
            <a:ext cx="1844576" cy="18120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7"/>
          <p:cNvSpPr/>
          <p:nvPr/>
        </p:nvSpPr>
        <p:spPr>
          <a:xfrm>
            <a:off x="4143121" y="1381395"/>
            <a:ext cx="2180858" cy="521796"/>
          </a:xfrm>
          <a:custGeom>
            <a:rect b="b" l="l" r="r" t="t"/>
            <a:pathLst>
              <a:path extrusionOk="0" h="389685" w="1948427">
                <a:moveTo>
                  <a:pt x="0" y="0"/>
                </a:moveTo>
                <a:lnTo>
                  <a:pt x="1948427" y="0"/>
                </a:lnTo>
                <a:lnTo>
                  <a:pt x="1948427" y="389685"/>
                </a:lnTo>
                <a:lnTo>
                  <a:pt x="0" y="389685"/>
                </a:lnTo>
                <a:lnTo>
                  <a:pt x="0" y="0"/>
                </a:lnTo>
                <a:close/>
              </a:path>
            </a:pathLst>
          </a:custGeom>
          <a:solidFill>
            <a:srgbClr val="43AEBD"/>
          </a:solidFill>
          <a:ln cap="flat" cmpd="sng" w="12700">
            <a:solidFill>
              <a:srgbClr val="43AEBD"/>
            </a:solidFill>
            <a:prstDash val="solid"/>
            <a:miter lim="800000"/>
            <a:headEnd len="sm" w="sm" type="none"/>
            <a:tailEnd len="sm" w="sm" type="none"/>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b="1" i="0" lang="it-IT" sz="1600" u="none" cap="none" strike="noStrike">
                <a:solidFill>
                  <a:schemeClr val="lt1"/>
                </a:solidFill>
                <a:latin typeface="Calibri"/>
                <a:ea typeface="Calibri"/>
                <a:cs typeface="Calibri"/>
                <a:sym typeface="Calibri"/>
              </a:rPr>
              <a:t>CHARGING POINT OPERATORS</a:t>
            </a:r>
            <a:endParaRPr/>
          </a:p>
        </p:txBody>
      </p:sp>
      <p:cxnSp>
        <p:nvCxnSpPr>
          <p:cNvPr id="144" name="Google Shape;144;p17"/>
          <p:cNvCxnSpPr/>
          <p:nvPr/>
        </p:nvCxnSpPr>
        <p:spPr>
          <a:xfrm>
            <a:off x="6480852" y="1771081"/>
            <a:ext cx="0" cy="4631246"/>
          </a:xfrm>
          <a:prstGeom prst="straightConnector1">
            <a:avLst/>
          </a:prstGeom>
          <a:solidFill>
            <a:schemeClr val="lt1">
              <a:alpha val="89411"/>
            </a:schemeClr>
          </a:solidFill>
          <a:ln cap="flat" cmpd="sng" w="12700">
            <a:solidFill>
              <a:srgbClr val="44B78C"/>
            </a:solidFill>
            <a:prstDash val="solid"/>
            <a:miter lim="800000"/>
            <a:headEnd len="sm" w="sm" type="none"/>
            <a:tailEnd len="sm" w="sm" type="none"/>
          </a:ln>
        </p:spPr>
      </p:cxnSp>
      <p:sp>
        <p:nvSpPr>
          <p:cNvPr id="145" name="Google Shape;145;p17"/>
          <p:cNvSpPr/>
          <p:nvPr/>
        </p:nvSpPr>
        <p:spPr>
          <a:xfrm>
            <a:off x="6578274" y="3466213"/>
            <a:ext cx="1844576" cy="18120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7"/>
          <p:cNvSpPr/>
          <p:nvPr/>
        </p:nvSpPr>
        <p:spPr>
          <a:xfrm>
            <a:off x="6480852" y="1381395"/>
            <a:ext cx="2180858" cy="521796"/>
          </a:xfrm>
          <a:custGeom>
            <a:rect b="b" l="l" r="r" t="t"/>
            <a:pathLst>
              <a:path extrusionOk="0" h="389685" w="1948427">
                <a:moveTo>
                  <a:pt x="0" y="0"/>
                </a:moveTo>
                <a:lnTo>
                  <a:pt x="1948427" y="0"/>
                </a:lnTo>
                <a:lnTo>
                  <a:pt x="1948427" y="389685"/>
                </a:lnTo>
                <a:lnTo>
                  <a:pt x="0" y="389685"/>
                </a:lnTo>
                <a:lnTo>
                  <a:pt x="0" y="0"/>
                </a:lnTo>
                <a:close/>
              </a:path>
            </a:pathLst>
          </a:custGeom>
          <a:solidFill>
            <a:srgbClr val="44B78C"/>
          </a:solidFill>
          <a:ln cap="flat" cmpd="sng" w="12700">
            <a:solidFill>
              <a:srgbClr val="44B78C"/>
            </a:solidFill>
            <a:prstDash val="solid"/>
            <a:miter lim="800000"/>
            <a:headEnd len="sm" w="sm" type="none"/>
            <a:tailEnd len="sm" w="sm" type="none"/>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b="1" i="0" lang="it-IT" sz="1600" u="none" cap="none" strike="noStrike">
                <a:solidFill>
                  <a:schemeClr val="lt1"/>
                </a:solidFill>
                <a:latin typeface="Calibri"/>
                <a:ea typeface="Calibri"/>
                <a:cs typeface="Calibri"/>
                <a:sym typeface="Calibri"/>
              </a:rPr>
              <a:t>INFRASTRUCTURES </a:t>
            </a:r>
            <a:endParaRPr b="1" i="0" sz="1600" u="none" cap="none" strike="noStrike">
              <a:solidFill>
                <a:schemeClr val="lt1"/>
              </a:solidFill>
              <a:latin typeface="Calibri"/>
              <a:ea typeface="Calibri"/>
              <a:cs typeface="Calibri"/>
              <a:sym typeface="Calibri"/>
            </a:endParaRPr>
          </a:p>
          <a:p>
            <a:pPr indent="0" lvl="0" marL="0" marR="0" rtl="0" algn="ctr">
              <a:lnSpc>
                <a:spcPct val="90000"/>
              </a:lnSpc>
              <a:spcBef>
                <a:spcPts val="0"/>
              </a:spcBef>
              <a:spcAft>
                <a:spcPts val="0"/>
              </a:spcAft>
              <a:buNone/>
            </a:pPr>
            <a:r>
              <a:rPr b="1" i="0" lang="it-IT" sz="1600" u="none" cap="none" strike="noStrike">
                <a:solidFill>
                  <a:schemeClr val="lt1"/>
                </a:solidFill>
                <a:latin typeface="Calibri"/>
                <a:ea typeface="Calibri"/>
                <a:cs typeface="Calibri"/>
                <a:sym typeface="Calibri"/>
              </a:rPr>
              <a:t>AND COMPONENTS</a:t>
            </a:r>
            <a:endParaRPr/>
          </a:p>
        </p:txBody>
      </p:sp>
      <p:cxnSp>
        <p:nvCxnSpPr>
          <p:cNvPr id="147" name="Google Shape;147;p17"/>
          <p:cNvCxnSpPr/>
          <p:nvPr/>
        </p:nvCxnSpPr>
        <p:spPr>
          <a:xfrm>
            <a:off x="8818584" y="1771081"/>
            <a:ext cx="10552" cy="4631246"/>
          </a:xfrm>
          <a:prstGeom prst="straightConnector1">
            <a:avLst/>
          </a:prstGeom>
          <a:solidFill>
            <a:schemeClr val="lt1">
              <a:alpha val="89411"/>
            </a:schemeClr>
          </a:solidFill>
          <a:ln cap="flat" cmpd="sng" w="12700">
            <a:solidFill>
              <a:srgbClr val="45B150"/>
            </a:solidFill>
            <a:prstDash val="solid"/>
            <a:miter lim="800000"/>
            <a:headEnd len="sm" w="sm" type="none"/>
            <a:tailEnd len="sm" w="sm" type="none"/>
          </a:ln>
        </p:spPr>
      </p:cxnSp>
      <p:sp>
        <p:nvSpPr>
          <p:cNvPr id="148" name="Google Shape;148;p17"/>
          <p:cNvSpPr/>
          <p:nvPr/>
        </p:nvSpPr>
        <p:spPr>
          <a:xfrm>
            <a:off x="8916005" y="3466213"/>
            <a:ext cx="1844576" cy="181203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7"/>
          <p:cNvSpPr/>
          <p:nvPr/>
        </p:nvSpPr>
        <p:spPr>
          <a:xfrm>
            <a:off x="8818583" y="1381395"/>
            <a:ext cx="2180859" cy="521796"/>
          </a:xfrm>
          <a:custGeom>
            <a:rect b="b" l="l" r="r" t="t"/>
            <a:pathLst>
              <a:path extrusionOk="0" h="389685" w="1948427">
                <a:moveTo>
                  <a:pt x="0" y="0"/>
                </a:moveTo>
                <a:lnTo>
                  <a:pt x="1948427" y="0"/>
                </a:lnTo>
                <a:lnTo>
                  <a:pt x="1948427" y="389685"/>
                </a:lnTo>
                <a:lnTo>
                  <a:pt x="0" y="389685"/>
                </a:lnTo>
                <a:lnTo>
                  <a:pt x="0" y="0"/>
                </a:lnTo>
                <a:close/>
              </a:path>
            </a:pathLst>
          </a:custGeom>
          <a:solidFill>
            <a:srgbClr val="45B150"/>
          </a:solidFill>
          <a:ln cap="flat" cmpd="sng" w="12700">
            <a:solidFill>
              <a:srgbClr val="45B150"/>
            </a:solidFill>
            <a:prstDash val="solid"/>
            <a:miter lim="800000"/>
            <a:headEnd len="sm" w="sm" type="none"/>
            <a:tailEnd len="sm" w="sm" type="none"/>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None/>
            </a:pPr>
            <a:r>
              <a:rPr b="1" i="0" lang="it-IT" sz="1600" u="none" cap="none" strike="noStrike">
                <a:solidFill>
                  <a:schemeClr val="lt1"/>
                </a:solidFill>
                <a:latin typeface="Calibri"/>
                <a:ea typeface="Calibri"/>
                <a:cs typeface="Calibri"/>
                <a:sym typeface="Calibri"/>
              </a:rPr>
              <a:t>SERVICES</a:t>
            </a:r>
            <a:endParaRPr b="1" i="0" sz="1600" u="none" cap="none" strike="noStrike">
              <a:solidFill>
                <a:schemeClr val="lt1"/>
              </a:solidFill>
              <a:latin typeface="Calibri"/>
              <a:ea typeface="Calibri"/>
              <a:cs typeface="Calibri"/>
              <a:sym typeface="Calibri"/>
            </a:endParaRPr>
          </a:p>
        </p:txBody>
      </p:sp>
      <p:pic>
        <p:nvPicPr>
          <p:cNvPr id="150" name="Google Shape;150;p17"/>
          <p:cNvPicPr preferRelativeResize="0"/>
          <p:nvPr/>
        </p:nvPicPr>
        <p:blipFill rotWithShape="1">
          <a:blip r:embed="rId5">
            <a:alphaModFix/>
          </a:blip>
          <a:srcRect b="0" l="17684" r="17629" t="0"/>
          <a:stretch/>
        </p:blipFill>
        <p:spPr>
          <a:xfrm>
            <a:off x="2590283" y="5700514"/>
            <a:ext cx="740407" cy="614309"/>
          </a:xfrm>
          <a:prstGeom prst="rect">
            <a:avLst/>
          </a:prstGeom>
          <a:noFill/>
          <a:ln>
            <a:noFill/>
          </a:ln>
        </p:spPr>
      </p:pic>
      <p:pic>
        <p:nvPicPr>
          <p:cNvPr id="151" name="Google Shape;151;p17"/>
          <p:cNvPicPr preferRelativeResize="0"/>
          <p:nvPr/>
        </p:nvPicPr>
        <p:blipFill rotWithShape="1">
          <a:blip r:embed="rId6">
            <a:alphaModFix/>
          </a:blip>
          <a:srcRect b="0" l="0" r="0" t="0"/>
          <a:stretch/>
        </p:blipFill>
        <p:spPr>
          <a:xfrm>
            <a:off x="2083579" y="5265437"/>
            <a:ext cx="1753817" cy="358558"/>
          </a:xfrm>
          <a:prstGeom prst="rect">
            <a:avLst/>
          </a:prstGeom>
          <a:noFill/>
          <a:ln>
            <a:noFill/>
          </a:ln>
        </p:spPr>
      </p:pic>
      <p:pic>
        <p:nvPicPr>
          <p:cNvPr descr="Fca Chrysler Logo (PSD) | Official PSDs" id="152" name="Google Shape;152;p17"/>
          <p:cNvPicPr preferRelativeResize="0"/>
          <p:nvPr/>
        </p:nvPicPr>
        <p:blipFill rotWithShape="1">
          <a:blip r:embed="rId7">
            <a:alphaModFix/>
          </a:blip>
          <a:srcRect b="0" l="0" r="0" t="0"/>
          <a:stretch/>
        </p:blipFill>
        <p:spPr>
          <a:xfrm>
            <a:off x="2417742" y="2071077"/>
            <a:ext cx="1093691" cy="379547"/>
          </a:xfrm>
          <a:prstGeom prst="rect">
            <a:avLst/>
          </a:prstGeom>
          <a:noFill/>
          <a:ln>
            <a:noFill/>
          </a:ln>
        </p:spPr>
      </p:pic>
      <p:pic>
        <p:nvPicPr>
          <p:cNvPr id="153" name="Google Shape;153;p17"/>
          <p:cNvPicPr preferRelativeResize="0"/>
          <p:nvPr/>
        </p:nvPicPr>
        <p:blipFill rotWithShape="1">
          <a:blip r:embed="rId8">
            <a:alphaModFix/>
          </a:blip>
          <a:srcRect b="0" l="0" r="0" t="0"/>
          <a:stretch/>
        </p:blipFill>
        <p:spPr>
          <a:xfrm>
            <a:off x="2530740" y="4093910"/>
            <a:ext cx="738102" cy="446176"/>
          </a:xfrm>
          <a:prstGeom prst="rect">
            <a:avLst/>
          </a:prstGeom>
          <a:noFill/>
          <a:ln>
            <a:noFill/>
          </a:ln>
        </p:spPr>
      </p:pic>
      <p:pic>
        <p:nvPicPr>
          <p:cNvPr id="154" name="Google Shape;154;p17"/>
          <p:cNvPicPr preferRelativeResize="0"/>
          <p:nvPr/>
        </p:nvPicPr>
        <p:blipFill rotWithShape="1">
          <a:blip r:embed="rId9">
            <a:alphaModFix/>
          </a:blip>
          <a:srcRect b="0" l="0" r="0" t="0"/>
          <a:stretch/>
        </p:blipFill>
        <p:spPr>
          <a:xfrm>
            <a:off x="9276858" y="2464950"/>
            <a:ext cx="1336204" cy="371354"/>
          </a:xfrm>
          <a:prstGeom prst="rect">
            <a:avLst/>
          </a:prstGeom>
          <a:noFill/>
          <a:ln>
            <a:noFill/>
          </a:ln>
        </p:spPr>
      </p:pic>
      <p:pic>
        <p:nvPicPr>
          <p:cNvPr id="155" name="Google Shape;155;p17"/>
          <p:cNvPicPr preferRelativeResize="0"/>
          <p:nvPr/>
        </p:nvPicPr>
        <p:blipFill rotWithShape="1">
          <a:blip r:embed="rId10">
            <a:alphaModFix/>
          </a:blip>
          <a:srcRect b="0" l="0" r="0" t="0"/>
          <a:stretch/>
        </p:blipFill>
        <p:spPr>
          <a:xfrm>
            <a:off x="9424853" y="4115789"/>
            <a:ext cx="1296252" cy="566900"/>
          </a:xfrm>
          <a:prstGeom prst="rect">
            <a:avLst/>
          </a:prstGeom>
          <a:noFill/>
          <a:ln>
            <a:noFill/>
          </a:ln>
        </p:spPr>
      </p:pic>
      <p:pic>
        <p:nvPicPr>
          <p:cNvPr id="156" name="Google Shape;156;p17"/>
          <p:cNvPicPr preferRelativeResize="0"/>
          <p:nvPr/>
        </p:nvPicPr>
        <p:blipFill rotWithShape="1">
          <a:blip r:embed="rId11">
            <a:alphaModFix/>
          </a:blip>
          <a:srcRect b="0" l="0" r="0" t="0"/>
          <a:stretch/>
        </p:blipFill>
        <p:spPr>
          <a:xfrm>
            <a:off x="4581105" y="2129705"/>
            <a:ext cx="1396355" cy="403030"/>
          </a:xfrm>
          <a:prstGeom prst="rect">
            <a:avLst/>
          </a:prstGeom>
          <a:noFill/>
          <a:ln>
            <a:noFill/>
          </a:ln>
        </p:spPr>
      </p:pic>
      <p:pic>
        <p:nvPicPr>
          <p:cNvPr descr="Neogy" id="157" name="Google Shape;157;p17"/>
          <p:cNvPicPr preferRelativeResize="0"/>
          <p:nvPr/>
        </p:nvPicPr>
        <p:blipFill rotWithShape="1">
          <a:blip r:embed="rId12">
            <a:alphaModFix/>
          </a:blip>
          <a:srcRect b="0" l="0" r="0" t="0"/>
          <a:stretch/>
        </p:blipFill>
        <p:spPr>
          <a:xfrm>
            <a:off x="4362521" y="3206418"/>
            <a:ext cx="2027961" cy="236596"/>
          </a:xfrm>
          <a:prstGeom prst="rect">
            <a:avLst/>
          </a:prstGeom>
          <a:noFill/>
          <a:ln>
            <a:noFill/>
          </a:ln>
        </p:spPr>
      </p:pic>
      <p:pic>
        <p:nvPicPr>
          <p:cNvPr id="158" name="Google Shape;158;p17"/>
          <p:cNvPicPr preferRelativeResize="0"/>
          <p:nvPr/>
        </p:nvPicPr>
        <p:blipFill rotWithShape="1">
          <a:blip r:embed="rId13">
            <a:alphaModFix/>
          </a:blip>
          <a:srcRect b="0" l="0" r="0" t="0"/>
          <a:stretch/>
        </p:blipFill>
        <p:spPr>
          <a:xfrm>
            <a:off x="9559820" y="3384213"/>
            <a:ext cx="845085" cy="542608"/>
          </a:xfrm>
          <a:prstGeom prst="rect">
            <a:avLst/>
          </a:prstGeom>
          <a:noFill/>
          <a:ln>
            <a:noFill/>
          </a:ln>
        </p:spPr>
      </p:pic>
      <p:pic>
        <p:nvPicPr>
          <p:cNvPr descr="https://lh5.googleusercontent.com/nSjtBWm6jfX65FO8m097GShCt3-Diy0ADJhLWq4E4_eLGHxnikzxsqbYsF2yF8QS_kHSZNhI_Fa5JMnFG0SyMIf4jlzk4sOt7jJTuEMW__7edIBmiPw9s27sNckqc9TaYgiMkHQ6Uik" id="159" name="Google Shape;159;p17"/>
          <p:cNvPicPr preferRelativeResize="0"/>
          <p:nvPr/>
        </p:nvPicPr>
        <p:blipFill rotWithShape="1">
          <a:blip r:embed="rId14">
            <a:alphaModFix/>
          </a:blip>
          <a:srcRect b="0" l="0" r="0" t="0"/>
          <a:stretch/>
        </p:blipFill>
        <p:spPr>
          <a:xfrm>
            <a:off x="9714348" y="4678699"/>
            <a:ext cx="684330" cy="713474"/>
          </a:xfrm>
          <a:prstGeom prst="rect">
            <a:avLst/>
          </a:prstGeom>
          <a:noFill/>
          <a:ln>
            <a:noFill/>
          </a:ln>
        </p:spPr>
      </p:pic>
      <p:pic>
        <p:nvPicPr>
          <p:cNvPr id="160" name="Google Shape;160;p17"/>
          <p:cNvPicPr preferRelativeResize="0"/>
          <p:nvPr/>
        </p:nvPicPr>
        <p:blipFill rotWithShape="1">
          <a:blip r:embed="rId15">
            <a:alphaModFix/>
          </a:blip>
          <a:srcRect b="0" l="0" r="0" t="0"/>
          <a:stretch/>
        </p:blipFill>
        <p:spPr>
          <a:xfrm>
            <a:off x="9120626" y="5985675"/>
            <a:ext cx="1871774" cy="407258"/>
          </a:xfrm>
          <a:prstGeom prst="rect">
            <a:avLst/>
          </a:prstGeom>
          <a:noFill/>
          <a:ln>
            <a:noFill/>
          </a:ln>
        </p:spPr>
      </p:pic>
      <p:pic>
        <p:nvPicPr>
          <p:cNvPr id="161" name="Google Shape;161;p17"/>
          <p:cNvPicPr preferRelativeResize="0"/>
          <p:nvPr/>
        </p:nvPicPr>
        <p:blipFill rotWithShape="1">
          <a:blip r:embed="rId16">
            <a:alphaModFix/>
          </a:blip>
          <a:srcRect b="0" l="0" r="0" t="0"/>
          <a:stretch/>
        </p:blipFill>
        <p:spPr>
          <a:xfrm>
            <a:off x="7094240" y="2105902"/>
            <a:ext cx="1065381" cy="453710"/>
          </a:xfrm>
          <a:prstGeom prst="rect">
            <a:avLst/>
          </a:prstGeom>
          <a:noFill/>
          <a:ln>
            <a:noFill/>
          </a:ln>
        </p:spPr>
      </p:pic>
      <p:pic>
        <p:nvPicPr>
          <p:cNvPr id="162" name="Google Shape;162;p17"/>
          <p:cNvPicPr preferRelativeResize="0"/>
          <p:nvPr/>
        </p:nvPicPr>
        <p:blipFill rotWithShape="1">
          <a:blip r:embed="rId17">
            <a:alphaModFix/>
          </a:blip>
          <a:srcRect b="0" l="0" r="0" t="0"/>
          <a:stretch/>
        </p:blipFill>
        <p:spPr>
          <a:xfrm>
            <a:off x="7121989" y="3022374"/>
            <a:ext cx="1055458" cy="501628"/>
          </a:xfrm>
          <a:prstGeom prst="rect">
            <a:avLst/>
          </a:prstGeom>
          <a:noFill/>
          <a:ln>
            <a:noFill/>
          </a:ln>
        </p:spPr>
      </p:pic>
      <p:pic>
        <p:nvPicPr>
          <p:cNvPr id="163" name="Google Shape;163;p17"/>
          <p:cNvPicPr preferRelativeResize="0"/>
          <p:nvPr/>
        </p:nvPicPr>
        <p:blipFill rotWithShape="1">
          <a:blip r:embed="rId18">
            <a:alphaModFix/>
          </a:blip>
          <a:srcRect b="0" l="0" r="0" t="0"/>
          <a:stretch/>
        </p:blipFill>
        <p:spPr>
          <a:xfrm>
            <a:off x="7112101" y="4026588"/>
            <a:ext cx="1081273" cy="543692"/>
          </a:xfrm>
          <a:prstGeom prst="rect">
            <a:avLst/>
          </a:prstGeom>
          <a:noFill/>
          <a:ln>
            <a:noFill/>
          </a:ln>
        </p:spPr>
      </p:pic>
      <p:pic>
        <p:nvPicPr>
          <p:cNvPr descr="File:Logo Gewiss.png - Wikipedia" id="164" name="Google Shape;164;p17"/>
          <p:cNvPicPr preferRelativeResize="0"/>
          <p:nvPr/>
        </p:nvPicPr>
        <p:blipFill rotWithShape="1">
          <a:blip r:embed="rId19">
            <a:alphaModFix/>
          </a:blip>
          <a:srcRect b="0" l="0" r="0" t="0"/>
          <a:stretch/>
        </p:blipFill>
        <p:spPr>
          <a:xfrm>
            <a:off x="7015902" y="5018271"/>
            <a:ext cx="1246920" cy="203589"/>
          </a:xfrm>
          <a:prstGeom prst="rect">
            <a:avLst/>
          </a:prstGeom>
          <a:noFill/>
          <a:ln>
            <a:noFill/>
          </a:ln>
        </p:spPr>
      </p:pic>
      <p:pic>
        <p:nvPicPr>
          <p:cNvPr id="165" name="Google Shape;165;p17"/>
          <p:cNvPicPr preferRelativeResize="0"/>
          <p:nvPr/>
        </p:nvPicPr>
        <p:blipFill rotWithShape="1">
          <a:blip r:embed="rId20">
            <a:alphaModFix/>
          </a:blip>
          <a:srcRect b="0" l="0" r="0" t="0"/>
          <a:stretch/>
        </p:blipFill>
        <p:spPr>
          <a:xfrm>
            <a:off x="9416311" y="2960562"/>
            <a:ext cx="1180338" cy="371790"/>
          </a:xfrm>
          <a:prstGeom prst="rect">
            <a:avLst/>
          </a:prstGeom>
          <a:noFill/>
          <a:ln>
            <a:noFill/>
          </a:ln>
        </p:spPr>
      </p:pic>
      <p:pic>
        <p:nvPicPr>
          <p:cNvPr id="166" name="Google Shape;166;p17"/>
          <p:cNvPicPr preferRelativeResize="0"/>
          <p:nvPr/>
        </p:nvPicPr>
        <p:blipFill rotWithShape="1">
          <a:blip r:embed="rId21">
            <a:alphaModFix/>
          </a:blip>
          <a:srcRect b="0" l="0" r="0" t="0"/>
          <a:stretch/>
        </p:blipFill>
        <p:spPr>
          <a:xfrm>
            <a:off x="9187955" y="1973277"/>
            <a:ext cx="1514011" cy="408798"/>
          </a:xfrm>
          <a:prstGeom prst="rect">
            <a:avLst/>
          </a:prstGeom>
          <a:noFill/>
          <a:ln>
            <a:noFill/>
          </a:ln>
        </p:spPr>
      </p:pic>
      <p:sp>
        <p:nvSpPr>
          <p:cNvPr id="167" name="Google Shape;167;p17"/>
          <p:cNvSpPr txBox="1"/>
          <p:nvPr>
            <p:ph idx="12" type="sldNum"/>
          </p:nvPr>
        </p:nvSpPr>
        <p:spPr>
          <a:xfrm>
            <a:off x="10692126" y="6356350"/>
            <a:ext cx="661673"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sultato immagini per LOGO RENAULT" id="168" name="Google Shape;168;p17"/>
          <p:cNvPicPr preferRelativeResize="0"/>
          <p:nvPr/>
        </p:nvPicPr>
        <p:blipFill rotWithShape="1">
          <a:blip r:embed="rId22">
            <a:alphaModFix/>
          </a:blip>
          <a:srcRect b="0" l="0" r="0" t="0"/>
          <a:stretch/>
        </p:blipFill>
        <p:spPr>
          <a:xfrm>
            <a:off x="2409328" y="4540517"/>
            <a:ext cx="1019551" cy="679701"/>
          </a:xfrm>
          <a:prstGeom prst="rect">
            <a:avLst/>
          </a:prstGeom>
          <a:noFill/>
          <a:ln>
            <a:noFill/>
          </a:ln>
        </p:spPr>
      </p:pic>
      <p:pic>
        <p:nvPicPr>
          <p:cNvPr id="169" name="Google Shape;169;p17"/>
          <p:cNvPicPr preferRelativeResize="0"/>
          <p:nvPr/>
        </p:nvPicPr>
        <p:blipFill rotWithShape="1">
          <a:blip r:embed="rId23">
            <a:alphaModFix/>
          </a:blip>
          <a:srcRect b="0" l="0" r="0" t="0"/>
          <a:stretch/>
        </p:blipFill>
        <p:spPr>
          <a:xfrm>
            <a:off x="4600835" y="4238211"/>
            <a:ext cx="1588624" cy="422326"/>
          </a:xfrm>
          <a:prstGeom prst="rect">
            <a:avLst/>
          </a:prstGeom>
          <a:noFill/>
          <a:ln>
            <a:noFill/>
          </a:ln>
        </p:spPr>
      </p:pic>
      <p:pic>
        <p:nvPicPr>
          <p:cNvPr id="170" name="Google Shape;170;p17"/>
          <p:cNvPicPr preferRelativeResize="0"/>
          <p:nvPr/>
        </p:nvPicPr>
        <p:blipFill rotWithShape="1">
          <a:blip r:embed="rId24">
            <a:alphaModFix/>
          </a:blip>
          <a:srcRect b="0" l="0" r="0" t="0"/>
          <a:stretch/>
        </p:blipFill>
        <p:spPr>
          <a:xfrm>
            <a:off x="11765012" y="14363020"/>
            <a:ext cx="157347" cy="50400"/>
          </a:xfrm>
          <a:prstGeom prst="rect">
            <a:avLst/>
          </a:prstGeom>
          <a:noFill/>
          <a:ln>
            <a:noFill/>
          </a:ln>
        </p:spPr>
      </p:pic>
      <p:pic>
        <p:nvPicPr>
          <p:cNvPr id="171" name="Google Shape;171;p17"/>
          <p:cNvPicPr preferRelativeResize="0"/>
          <p:nvPr/>
        </p:nvPicPr>
        <p:blipFill rotWithShape="1">
          <a:blip r:embed="rId25">
            <a:alphaModFix/>
          </a:blip>
          <a:srcRect b="0" l="0" r="0" t="0"/>
          <a:stretch/>
        </p:blipFill>
        <p:spPr>
          <a:xfrm>
            <a:off x="4610687" y="4873831"/>
            <a:ext cx="1451240" cy="303415"/>
          </a:xfrm>
          <a:prstGeom prst="rect">
            <a:avLst/>
          </a:prstGeom>
          <a:noFill/>
          <a:ln>
            <a:noFill/>
          </a:ln>
        </p:spPr>
      </p:pic>
      <p:pic>
        <p:nvPicPr>
          <p:cNvPr id="172" name="Google Shape;172;p17"/>
          <p:cNvPicPr preferRelativeResize="0"/>
          <p:nvPr/>
        </p:nvPicPr>
        <p:blipFill rotWithShape="1">
          <a:blip r:embed="rId26">
            <a:alphaModFix/>
          </a:blip>
          <a:srcRect b="0" l="0" r="0" t="0"/>
          <a:stretch/>
        </p:blipFill>
        <p:spPr>
          <a:xfrm>
            <a:off x="2358167" y="2592280"/>
            <a:ext cx="1061077" cy="594604"/>
          </a:xfrm>
          <a:prstGeom prst="rect">
            <a:avLst/>
          </a:prstGeom>
          <a:noFill/>
          <a:ln>
            <a:noFill/>
          </a:ln>
        </p:spPr>
      </p:pic>
      <p:pic>
        <p:nvPicPr>
          <p:cNvPr id="173" name="Google Shape;173;p17"/>
          <p:cNvPicPr preferRelativeResize="0"/>
          <p:nvPr/>
        </p:nvPicPr>
        <p:blipFill rotWithShape="1">
          <a:blip r:embed="rId27">
            <a:alphaModFix/>
          </a:blip>
          <a:srcRect b="0" l="0" r="0" t="0"/>
          <a:stretch/>
        </p:blipFill>
        <p:spPr>
          <a:xfrm>
            <a:off x="2046646" y="3380105"/>
            <a:ext cx="1657051" cy="457737"/>
          </a:xfrm>
          <a:prstGeom prst="rect">
            <a:avLst/>
          </a:prstGeom>
          <a:noFill/>
          <a:ln>
            <a:noFill/>
          </a:ln>
        </p:spPr>
      </p:pic>
      <p:pic>
        <p:nvPicPr>
          <p:cNvPr descr="Risultato immagini per DUCATI ENERGIA LOGO" id="174" name="Google Shape;174;p17"/>
          <p:cNvPicPr preferRelativeResize="0"/>
          <p:nvPr/>
        </p:nvPicPr>
        <p:blipFill rotWithShape="1">
          <a:blip r:embed="rId28">
            <a:alphaModFix/>
          </a:blip>
          <a:srcRect b="0" l="0" r="0" t="0"/>
          <a:stretch/>
        </p:blipFill>
        <p:spPr>
          <a:xfrm>
            <a:off x="6911844" y="4554518"/>
            <a:ext cx="1532860" cy="281077"/>
          </a:xfrm>
          <a:prstGeom prst="rect">
            <a:avLst/>
          </a:prstGeom>
          <a:noFill/>
          <a:ln>
            <a:noFill/>
          </a:ln>
        </p:spPr>
      </p:pic>
      <p:pic>
        <p:nvPicPr>
          <p:cNvPr id="175" name="Google Shape;175;p17"/>
          <p:cNvPicPr preferRelativeResize="0"/>
          <p:nvPr/>
        </p:nvPicPr>
        <p:blipFill rotWithShape="1">
          <a:blip r:embed="rId29">
            <a:alphaModFix/>
          </a:blip>
          <a:srcRect b="0" l="0" r="0" t="0"/>
          <a:stretch/>
        </p:blipFill>
        <p:spPr>
          <a:xfrm>
            <a:off x="7215836" y="5907445"/>
            <a:ext cx="821230" cy="580336"/>
          </a:xfrm>
          <a:prstGeom prst="rect">
            <a:avLst/>
          </a:prstGeom>
          <a:noFill/>
          <a:ln>
            <a:noFill/>
          </a:ln>
        </p:spPr>
      </p:pic>
      <p:pic>
        <p:nvPicPr>
          <p:cNvPr id="176" name="Google Shape;176;p17"/>
          <p:cNvPicPr preferRelativeResize="0"/>
          <p:nvPr/>
        </p:nvPicPr>
        <p:blipFill rotWithShape="1">
          <a:blip r:embed="rId30">
            <a:alphaModFix/>
          </a:blip>
          <a:srcRect b="0" l="0" r="0" t="0"/>
          <a:stretch/>
        </p:blipFill>
        <p:spPr>
          <a:xfrm>
            <a:off x="6947779" y="5487371"/>
            <a:ext cx="1400528" cy="293797"/>
          </a:xfrm>
          <a:prstGeom prst="rect">
            <a:avLst/>
          </a:prstGeom>
          <a:noFill/>
          <a:ln>
            <a:noFill/>
          </a:ln>
        </p:spPr>
      </p:pic>
      <p:pic>
        <p:nvPicPr>
          <p:cNvPr id="177" name="Google Shape;177;p17"/>
          <p:cNvPicPr preferRelativeResize="0"/>
          <p:nvPr/>
        </p:nvPicPr>
        <p:blipFill rotWithShape="1">
          <a:blip r:embed="rId31">
            <a:alphaModFix/>
          </a:blip>
          <a:srcRect b="0" l="0" r="0" t="0"/>
          <a:stretch/>
        </p:blipFill>
        <p:spPr>
          <a:xfrm>
            <a:off x="9335836" y="5403468"/>
            <a:ext cx="1474285" cy="429849"/>
          </a:xfrm>
          <a:prstGeom prst="rect">
            <a:avLst/>
          </a:prstGeom>
          <a:noFill/>
          <a:ln>
            <a:noFill/>
          </a:ln>
        </p:spPr>
      </p:pic>
      <p:cxnSp>
        <p:nvCxnSpPr>
          <p:cNvPr id="178" name="Google Shape;178;p17"/>
          <p:cNvCxnSpPr/>
          <p:nvPr/>
        </p:nvCxnSpPr>
        <p:spPr>
          <a:xfrm flipH="1" rot="10800000">
            <a:off x="234477" y="4010365"/>
            <a:ext cx="11148425" cy="16223"/>
          </a:xfrm>
          <a:prstGeom prst="straightConnector1">
            <a:avLst/>
          </a:prstGeom>
          <a:noFill/>
          <a:ln cap="flat" cmpd="sng" w="19050">
            <a:solidFill>
              <a:srgbClr val="5597D3"/>
            </a:solidFill>
            <a:prstDash val="dash"/>
            <a:round/>
            <a:headEnd len="sm" w="sm" type="none"/>
            <a:tailEnd len="sm" w="sm" type="none"/>
          </a:ln>
        </p:spPr>
      </p:cxnSp>
      <p:sp>
        <p:nvSpPr>
          <p:cNvPr id="179" name="Google Shape;179;p17"/>
          <p:cNvSpPr/>
          <p:nvPr/>
        </p:nvSpPr>
        <p:spPr>
          <a:xfrm>
            <a:off x="234477" y="2650627"/>
            <a:ext cx="1503938"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1" lang="it-IT" sz="1600" u="none" cap="none" strike="noStrike">
                <a:solidFill>
                  <a:srgbClr val="036FB8"/>
                </a:solidFill>
                <a:latin typeface="Calibri"/>
                <a:ea typeface="Calibri"/>
                <a:cs typeface="Calibri"/>
                <a:sym typeface="Calibri"/>
              </a:rPr>
              <a:t>Soci Sostenitori</a:t>
            </a:r>
            <a:endParaRPr/>
          </a:p>
        </p:txBody>
      </p:sp>
      <p:sp>
        <p:nvSpPr>
          <p:cNvPr id="180" name="Google Shape;180;p17"/>
          <p:cNvSpPr/>
          <p:nvPr/>
        </p:nvSpPr>
        <p:spPr>
          <a:xfrm>
            <a:off x="364943" y="5168243"/>
            <a:ext cx="1284326"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1" lang="it-IT" sz="1600" u="none" cap="none" strike="noStrike">
                <a:solidFill>
                  <a:srgbClr val="036FB8"/>
                </a:solidFill>
                <a:latin typeface="Calibri"/>
                <a:ea typeface="Calibri"/>
                <a:cs typeface="Calibri"/>
                <a:sym typeface="Calibri"/>
              </a:rPr>
              <a:t>Soci Ordinari</a:t>
            </a:r>
            <a:endParaRPr b="1" i="1" sz="1600" u="none" cap="none" strike="noStrike">
              <a:solidFill>
                <a:srgbClr val="036FB8"/>
              </a:solidFill>
              <a:latin typeface="Calibri"/>
              <a:ea typeface="Calibri"/>
              <a:cs typeface="Calibri"/>
              <a:sym typeface="Calibri"/>
            </a:endParaRPr>
          </a:p>
        </p:txBody>
      </p:sp>
      <p:pic>
        <p:nvPicPr>
          <p:cNvPr id="181" name="Google Shape;181;p17"/>
          <p:cNvPicPr preferRelativeResize="0"/>
          <p:nvPr/>
        </p:nvPicPr>
        <p:blipFill rotWithShape="1">
          <a:blip r:embed="rId32">
            <a:alphaModFix/>
          </a:blip>
          <a:srcRect b="0" l="0" r="0" t="0"/>
          <a:stretch/>
        </p:blipFill>
        <p:spPr>
          <a:xfrm>
            <a:off x="4515601" y="5625451"/>
            <a:ext cx="1476616" cy="7977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Google Shape;187;p18"/>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cxnSp>
        <p:nvCxnSpPr>
          <p:cNvPr id="188" name="Google Shape;188;p18"/>
          <p:cNvCxnSpPr/>
          <p:nvPr/>
        </p:nvCxnSpPr>
        <p:spPr>
          <a:xfrm>
            <a:off x="778987" y="349316"/>
            <a:ext cx="0" cy="431349"/>
          </a:xfrm>
          <a:prstGeom prst="straightConnector1">
            <a:avLst/>
          </a:prstGeom>
          <a:noFill/>
          <a:ln cap="flat" cmpd="sng" w="12700">
            <a:solidFill>
              <a:schemeClr val="accent1"/>
            </a:solidFill>
            <a:prstDash val="solid"/>
            <a:miter lim="800000"/>
            <a:headEnd len="sm" w="sm" type="none"/>
            <a:tailEnd len="sm" w="sm" type="none"/>
          </a:ln>
        </p:spPr>
      </p:cxnSp>
      <p:sp>
        <p:nvSpPr>
          <p:cNvPr id="189" name="Google Shape;18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190" name="Google Shape;190;p18"/>
          <p:cNvSpPr txBox="1"/>
          <p:nvPr/>
        </p:nvSpPr>
        <p:spPr>
          <a:xfrm>
            <a:off x="809442" y="262011"/>
            <a:ext cx="8736340" cy="10156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L’ecosistema dei partner di Motus-E</a:t>
            </a:r>
            <a:endParaRPr/>
          </a:p>
          <a:p>
            <a:pPr indent="0" lvl="0" marL="0" marR="0" rtl="0" algn="l">
              <a:lnSpc>
                <a:spcPct val="100000"/>
              </a:lnSpc>
              <a:spcBef>
                <a:spcPts val="0"/>
              </a:spcBef>
              <a:spcAft>
                <a:spcPts val="0"/>
              </a:spcAft>
              <a:buClr>
                <a:srgbClr val="000000"/>
              </a:buClr>
              <a:buSzPts val="2800"/>
              <a:buFont typeface="Arial"/>
              <a:buNone/>
            </a:pPr>
            <a:r>
              <a:rPr b="1" i="0" lang="it-IT" sz="2800" u="none" cap="none" strike="noStrike">
                <a:solidFill>
                  <a:srgbClr val="036FB8"/>
                </a:solidFill>
                <a:latin typeface="Calibri"/>
                <a:ea typeface="Calibri"/>
                <a:cs typeface="Calibri"/>
                <a:sym typeface="Calibri"/>
              </a:rPr>
              <a:t>Università, ricerca, media, ambiente, consumatori</a:t>
            </a:r>
            <a:endParaRPr/>
          </a:p>
        </p:txBody>
      </p:sp>
      <p:pic>
        <p:nvPicPr>
          <p:cNvPr descr="Risultato immagini per andiamo elettrico" id="191" name="Google Shape;191;p18"/>
          <p:cNvPicPr preferRelativeResize="0"/>
          <p:nvPr/>
        </p:nvPicPr>
        <p:blipFill rotWithShape="1">
          <a:blip r:embed="rId4">
            <a:alphaModFix/>
          </a:blip>
          <a:srcRect b="0" l="0" r="0" t="0"/>
          <a:stretch/>
        </p:blipFill>
        <p:spPr>
          <a:xfrm>
            <a:off x="1301216" y="1751995"/>
            <a:ext cx="1271442" cy="542482"/>
          </a:xfrm>
          <a:prstGeom prst="rect">
            <a:avLst/>
          </a:prstGeom>
          <a:noFill/>
          <a:ln>
            <a:noFill/>
          </a:ln>
        </p:spPr>
      </p:pic>
      <p:pic>
        <p:nvPicPr>
          <p:cNvPr descr="Risultato immagini per tesla club italy" id="192" name="Google Shape;192;p18"/>
          <p:cNvPicPr preferRelativeResize="0"/>
          <p:nvPr/>
        </p:nvPicPr>
        <p:blipFill rotWithShape="1">
          <a:blip r:embed="rId5">
            <a:alphaModFix/>
          </a:blip>
          <a:srcRect b="0" l="0" r="0" t="0"/>
          <a:stretch/>
        </p:blipFill>
        <p:spPr>
          <a:xfrm>
            <a:off x="7255085" y="4073689"/>
            <a:ext cx="1634295" cy="658844"/>
          </a:xfrm>
          <a:prstGeom prst="rect">
            <a:avLst/>
          </a:prstGeom>
          <a:noFill/>
          <a:ln>
            <a:noFill/>
          </a:ln>
        </p:spPr>
      </p:pic>
      <p:pic>
        <p:nvPicPr>
          <p:cNvPr id="193" name="Google Shape;193;p18"/>
          <p:cNvPicPr preferRelativeResize="0"/>
          <p:nvPr/>
        </p:nvPicPr>
        <p:blipFill rotWithShape="1">
          <a:blip r:embed="rId6">
            <a:alphaModFix/>
          </a:blip>
          <a:srcRect b="0" l="0" r="0" t="0"/>
          <a:stretch/>
        </p:blipFill>
        <p:spPr>
          <a:xfrm>
            <a:off x="29496" y="5523136"/>
            <a:ext cx="1298900" cy="637642"/>
          </a:xfrm>
          <a:prstGeom prst="rect">
            <a:avLst/>
          </a:prstGeom>
          <a:noFill/>
          <a:ln>
            <a:noFill/>
          </a:ln>
        </p:spPr>
      </p:pic>
      <p:pic>
        <p:nvPicPr>
          <p:cNvPr descr="ADICONSUM Logo" id="194" name="Google Shape;194;p18"/>
          <p:cNvPicPr preferRelativeResize="0"/>
          <p:nvPr/>
        </p:nvPicPr>
        <p:blipFill rotWithShape="1">
          <a:blip r:embed="rId7">
            <a:alphaModFix/>
          </a:blip>
          <a:srcRect b="0" l="0" r="0" t="0"/>
          <a:stretch/>
        </p:blipFill>
        <p:spPr>
          <a:xfrm>
            <a:off x="127273" y="1648733"/>
            <a:ext cx="962961" cy="786419"/>
          </a:xfrm>
          <a:prstGeom prst="rect">
            <a:avLst/>
          </a:prstGeom>
          <a:noFill/>
          <a:ln>
            <a:noFill/>
          </a:ln>
        </p:spPr>
      </p:pic>
      <p:pic>
        <p:nvPicPr>
          <p:cNvPr descr="Anev Logo" id="195" name="Google Shape;195;p18"/>
          <p:cNvPicPr preferRelativeResize="0"/>
          <p:nvPr/>
        </p:nvPicPr>
        <p:blipFill rotWithShape="1">
          <a:blip r:embed="rId8">
            <a:alphaModFix/>
          </a:blip>
          <a:srcRect b="0" l="0" r="0" t="0"/>
          <a:stretch/>
        </p:blipFill>
        <p:spPr>
          <a:xfrm>
            <a:off x="2783640" y="1647832"/>
            <a:ext cx="1640876" cy="486793"/>
          </a:xfrm>
          <a:prstGeom prst="rect">
            <a:avLst/>
          </a:prstGeom>
          <a:noFill/>
          <a:ln>
            <a:noFill/>
          </a:ln>
        </p:spPr>
      </p:pic>
      <p:pic>
        <p:nvPicPr>
          <p:cNvPr descr="Università Commerciale Luigi Bocconi Logo" id="196" name="Google Shape;196;p18"/>
          <p:cNvPicPr preferRelativeResize="0"/>
          <p:nvPr/>
        </p:nvPicPr>
        <p:blipFill rotWithShape="1">
          <a:blip r:embed="rId9">
            <a:alphaModFix/>
          </a:blip>
          <a:srcRect b="0" l="0" r="0" t="0"/>
          <a:stretch/>
        </p:blipFill>
        <p:spPr>
          <a:xfrm>
            <a:off x="4586163" y="1726341"/>
            <a:ext cx="1790402" cy="387921"/>
          </a:xfrm>
          <a:prstGeom prst="rect">
            <a:avLst/>
          </a:prstGeom>
          <a:noFill/>
          <a:ln>
            <a:noFill/>
          </a:ln>
        </p:spPr>
      </p:pic>
      <p:pic>
        <p:nvPicPr>
          <p:cNvPr descr="CEI CIVES Logo" id="197" name="Google Shape;197;p18"/>
          <p:cNvPicPr preferRelativeResize="0"/>
          <p:nvPr/>
        </p:nvPicPr>
        <p:blipFill rotWithShape="1">
          <a:blip r:embed="rId10">
            <a:alphaModFix/>
          </a:blip>
          <a:srcRect b="0" l="0" r="0" t="0"/>
          <a:stretch/>
        </p:blipFill>
        <p:spPr>
          <a:xfrm>
            <a:off x="6618964" y="1467157"/>
            <a:ext cx="884047" cy="871142"/>
          </a:xfrm>
          <a:prstGeom prst="rect">
            <a:avLst/>
          </a:prstGeom>
          <a:noFill/>
          <a:ln>
            <a:noFill/>
          </a:ln>
        </p:spPr>
      </p:pic>
      <p:pic>
        <p:nvPicPr>
          <p:cNvPr descr="CLASS Logo" id="198" name="Google Shape;198;p18"/>
          <p:cNvPicPr preferRelativeResize="0"/>
          <p:nvPr/>
        </p:nvPicPr>
        <p:blipFill rotWithShape="1">
          <a:blip r:embed="rId11">
            <a:alphaModFix/>
          </a:blip>
          <a:srcRect b="0" l="0" r="0" t="0"/>
          <a:stretch/>
        </p:blipFill>
        <p:spPr>
          <a:xfrm>
            <a:off x="7745410" y="1734184"/>
            <a:ext cx="1262111" cy="424911"/>
          </a:xfrm>
          <a:prstGeom prst="rect">
            <a:avLst/>
          </a:prstGeom>
          <a:noFill/>
          <a:ln>
            <a:noFill/>
          </a:ln>
        </p:spPr>
      </p:pic>
      <p:pic>
        <p:nvPicPr>
          <p:cNvPr descr="CNR-IIA" id="199" name="Google Shape;199;p18"/>
          <p:cNvPicPr preferRelativeResize="0"/>
          <p:nvPr/>
        </p:nvPicPr>
        <p:blipFill rotWithShape="1">
          <a:blip r:embed="rId12">
            <a:alphaModFix/>
          </a:blip>
          <a:srcRect b="0" l="0" r="0" t="0"/>
          <a:stretch/>
        </p:blipFill>
        <p:spPr>
          <a:xfrm>
            <a:off x="9064599" y="1432324"/>
            <a:ext cx="1280612" cy="934847"/>
          </a:xfrm>
          <a:prstGeom prst="rect">
            <a:avLst/>
          </a:prstGeom>
          <a:noFill/>
          <a:ln>
            <a:noFill/>
          </a:ln>
        </p:spPr>
      </p:pic>
      <p:pic>
        <p:nvPicPr>
          <p:cNvPr descr="Elettricità Futura" id="200" name="Google Shape;200;p18"/>
          <p:cNvPicPr preferRelativeResize="0"/>
          <p:nvPr/>
        </p:nvPicPr>
        <p:blipFill rotWithShape="1">
          <a:blip r:embed="rId13">
            <a:alphaModFix/>
          </a:blip>
          <a:srcRect b="0" l="0" r="0" t="0"/>
          <a:stretch/>
        </p:blipFill>
        <p:spPr>
          <a:xfrm>
            <a:off x="10371646" y="1603872"/>
            <a:ext cx="1665418" cy="632858"/>
          </a:xfrm>
          <a:prstGeom prst="rect">
            <a:avLst/>
          </a:prstGeom>
          <a:noFill/>
          <a:ln>
            <a:noFill/>
          </a:ln>
        </p:spPr>
      </p:pic>
      <p:pic>
        <p:nvPicPr>
          <p:cNvPr descr="ENEA Logo" id="201" name="Google Shape;201;p18"/>
          <p:cNvPicPr preferRelativeResize="0"/>
          <p:nvPr/>
        </p:nvPicPr>
        <p:blipFill rotWithShape="1">
          <a:blip r:embed="rId14">
            <a:alphaModFix/>
          </a:blip>
          <a:srcRect b="0" l="0" r="0" t="0"/>
          <a:stretch/>
        </p:blipFill>
        <p:spPr>
          <a:xfrm>
            <a:off x="153707" y="2903949"/>
            <a:ext cx="1617970" cy="512358"/>
          </a:xfrm>
          <a:prstGeom prst="rect">
            <a:avLst/>
          </a:prstGeom>
          <a:noFill/>
          <a:ln>
            <a:noFill/>
          </a:ln>
        </p:spPr>
      </p:pic>
      <p:pic>
        <p:nvPicPr>
          <p:cNvPr descr="eV-Now Logo" id="202" name="Google Shape;202;p18"/>
          <p:cNvPicPr preferRelativeResize="0"/>
          <p:nvPr/>
        </p:nvPicPr>
        <p:blipFill rotWithShape="1">
          <a:blip r:embed="rId15">
            <a:alphaModFix/>
          </a:blip>
          <a:srcRect b="0" l="0" r="0" t="0"/>
          <a:stretch/>
        </p:blipFill>
        <p:spPr>
          <a:xfrm>
            <a:off x="1630090" y="2487872"/>
            <a:ext cx="1102000" cy="1237913"/>
          </a:xfrm>
          <a:prstGeom prst="rect">
            <a:avLst/>
          </a:prstGeom>
          <a:noFill/>
          <a:ln>
            <a:noFill/>
          </a:ln>
        </p:spPr>
      </p:pic>
      <p:pic>
        <p:nvPicPr>
          <p:cNvPr descr="Logo Fleet" id="203" name="Google Shape;203;p18"/>
          <p:cNvPicPr preferRelativeResize="0"/>
          <p:nvPr/>
        </p:nvPicPr>
        <p:blipFill rotWithShape="1">
          <a:blip r:embed="rId16">
            <a:alphaModFix/>
          </a:blip>
          <a:srcRect b="0" l="0" r="0" t="0"/>
          <a:stretch/>
        </p:blipFill>
        <p:spPr>
          <a:xfrm>
            <a:off x="2959339" y="2658262"/>
            <a:ext cx="1086133" cy="930454"/>
          </a:xfrm>
          <a:prstGeom prst="rect">
            <a:avLst/>
          </a:prstGeom>
          <a:noFill/>
          <a:ln>
            <a:noFill/>
          </a:ln>
        </p:spPr>
      </p:pic>
      <p:pic>
        <p:nvPicPr>
          <p:cNvPr descr="https://www.motus-e.org/wp-content/uploads/2019/12/insideevs-logo-300x66.png" id="204" name="Google Shape;204;p18"/>
          <p:cNvPicPr preferRelativeResize="0"/>
          <p:nvPr/>
        </p:nvPicPr>
        <p:blipFill rotWithShape="1">
          <a:blip r:embed="rId17">
            <a:alphaModFix/>
          </a:blip>
          <a:srcRect b="0" l="0" r="0" t="0"/>
          <a:stretch/>
        </p:blipFill>
        <p:spPr>
          <a:xfrm>
            <a:off x="4247540" y="2885826"/>
            <a:ext cx="1952049" cy="429451"/>
          </a:xfrm>
          <a:prstGeom prst="rect">
            <a:avLst/>
          </a:prstGeom>
          <a:noFill/>
          <a:ln>
            <a:noFill/>
          </a:ln>
        </p:spPr>
      </p:pic>
      <p:pic>
        <p:nvPicPr>
          <p:cNvPr descr="Kyoto Club Logo" id="205" name="Google Shape;205;p18"/>
          <p:cNvPicPr preferRelativeResize="0"/>
          <p:nvPr/>
        </p:nvPicPr>
        <p:blipFill rotWithShape="1">
          <a:blip r:embed="rId18">
            <a:alphaModFix/>
          </a:blip>
          <a:srcRect b="0" l="0" r="0" t="0"/>
          <a:stretch/>
        </p:blipFill>
        <p:spPr>
          <a:xfrm>
            <a:off x="6308208" y="2643514"/>
            <a:ext cx="1223546" cy="836090"/>
          </a:xfrm>
          <a:prstGeom prst="rect">
            <a:avLst/>
          </a:prstGeom>
          <a:noFill/>
          <a:ln>
            <a:noFill/>
          </a:ln>
        </p:spPr>
      </p:pic>
      <p:pic>
        <p:nvPicPr>
          <p:cNvPr descr="Legambiente Logo" id="206" name="Google Shape;206;p18"/>
          <p:cNvPicPr preferRelativeResize="0"/>
          <p:nvPr/>
        </p:nvPicPr>
        <p:blipFill rotWithShape="1">
          <a:blip r:embed="rId19">
            <a:alphaModFix/>
          </a:blip>
          <a:srcRect b="0" l="0" r="0" t="0"/>
          <a:stretch/>
        </p:blipFill>
        <p:spPr>
          <a:xfrm>
            <a:off x="7688528" y="2640742"/>
            <a:ext cx="1407327" cy="792795"/>
          </a:xfrm>
          <a:prstGeom prst="rect">
            <a:avLst/>
          </a:prstGeom>
          <a:noFill/>
          <a:ln>
            <a:noFill/>
          </a:ln>
        </p:spPr>
      </p:pic>
      <p:pic>
        <p:nvPicPr>
          <p:cNvPr descr="LUISS Logo" id="207" name="Google Shape;207;p18"/>
          <p:cNvPicPr preferRelativeResize="0"/>
          <p:nvPr/>
        </p:nvPicPr>
        <p:blipFill rotWithShape="1">
          <a:blip r:embed="rId20">
            <a:alphaModFix/>
          </a:blip>
          <a:srcRect b="0" l="0" r="0" t="0"/>
          <a:stretch/>
        </p:blipFill>
        <p:spPr>
          <a:xfrm>
            <a:off x="9228588" y="2856330"/>
            <a:ext cx="1622425" cy="367750"/>
          </a:xfrm>
          <a:prstGeom prst="rect">
            <a:avLst/>
          </a:prstGeom>
          <a:noFill/>
          <a:ln>
            <a:noFill/>
          </a:ln>
        </p:spPr>
      </p:pic>
      <p:pic>
        <p:nvPicPr>
          <p:cNvPr descr="Politecnico di Milano Logo" id="208" name="Google Shape;208;p18"/>
          <p:cNvPicPr preferRelativeResize="0"/>
          <p:nvPr/>
        </p:nvPicPr>
        <p:blipFill rotWithShape="1">
          <a:blip r:embed="rId21">
            <a:alphaModFix/>
          </a:blip>
          <a:srcRect b="0" l="0" r="0" t="0"/>
          <a:stretch/>
        </p:blipFill>
        <p:spPr>
          <a:xfrm>
            <a:off x="10904918" y="2627070"/>
            <a:ext cx="1198594" cy="878969"/>
          </a:xfrm>
          <a:prstGeom prst="rect">
            <a:avLst/>
          </a:prstGeom>
          <a:noFill/>
          <a:ln>
            <a:noFill/>
          </a:ln>
        </p:spPr>
      </p:pic>
      <p:pic>
        <p:nvPicPr>
          <p:cNvPr descr="Politecnico di Torino Logo" id="209" name="Google Shape;209;p18"/>
          <p:cNvPicPr preferRelativeResize="0"/>
          <p:nvPr/>
        </p:nvPicPr>
        <p:blipFill rotWithShape="1">
          <a:blip r:embed="rId22">
            <a:alphaModFix/>
          </a:blip>
          <a:srcRect b="0" l="0" r="0" t="0"/>
          <a:stretch/>
        </p:blipFill>
        <p:spPr>
          <a:xfrm>
            <a:off x="0" y="3988963"/>
            <a:ext cx="1361932" cy="994211"/>
          </a:xfrm>
          <a:prstGeom prst="rect">
            <a:avLst/>
          </a:prstGeom>
          <a:noFill/>
          <a:ln>
            <a:noFill/>
          </a:ln>
        </p:spPr>
      </p:pic>
      <p:pic>
        <p:nvPicPr>
          <p:cNvPr descr="Ricerca sul Sistema Energetico" id="210" name="Google Shape;210;p18"/>
          <p:cNvPicPr preferRelativeResize="0"/>
          <p:nvPr/>
        </p:nvPicPr>
        <p:blipFill rotWithShape="1">
          <a:blip r:embed="rId23">
            <a:alphaModFix/>
          </a:blip>
          <a:srcRect b="0" l="0" r="0" t="0"/>
          <a:stretch/>
        </p:blipFill>
        <p:spPr>
          <a:xfrm>
            <a:off x="1370828" y="4173964"/>
            <a:ext cx="1184284" cy="546593"/>
          </a:xfrm>
          <a:prstGeom prst="rect">
            <a:avLst/>
          </a:prstGeom>
          <a:noFill/>
          <a:ln>
            <a:noFill/>
          </a:ln>
        </p:spPr>
      </p:pic>
      <p:pic>
        <p:nvPicPr>
          <p:cNvPr descr="Rome Business School Logo" id="211" name="Google Shape;211;p18"/>
          <p:cNvPicPr preferRelativeResize="0"/>
          <p:nvPr/>
        </p:nvPicPr>
        <p:blipFill rotWithShape="1">
          <a:blip r:embed="rId24">
            <a:alphaModFix/>
          </a:blip>
          <a:srcRect b="0" l="0" r="0" t="0"/>
          <a:stretch/>
        </p:blipFill>
        <p:spPr>
          <a:xfrm>
            <a:off x="2797108" y="3938435"/>
            <a:ext cx="1002122" cy="1002122"/>
          </a:xfrm>
          <a:prstGeom prst="rect">
            <a:avLst/>
          </a:prstGeom>
          <a:noFill/>
          <a:ln>
            <a:noFill/>
          </a:ln>
        </p:spPr>
      </p:pic>
      <p:pic>
        <p:nvPicPr>
          <p:cNvPr descr="Istituto Istruzione Superiore G.Vallauri Fossano" id="212" name="Google Shape;212;p18"/>
          <p:cNvPicPr preferRelativeResize="0"/>
          <p:nvPr/>
        </p:nvPicPr>
        <p:blipFill rotWithShape="1">
          <a:blip r:embed="rId25">
            <a:alphaModFix/>
          </a:blip>
          <a:srcRect b="0" l="0" r="0" t="0"/>
          <a:stretch/>
        </p:blipFill>
        <p:spPr>
          <a:xfrm>
            <a:off x="4116565" y="4020571"/>
            <a:ext cx="898778" cy="871542"/>
          </a:xfrm>
          <a:prstGeom prst="rect">
            <a:avLst/>
          </a:prstGeom>
          <a:noFill/>
          <a:ln>
            <a:noFill/>
          </a:ln>
        </p:spPr>
      </p:pic>
      <p:pic>
        <p:nvPicPr>
          <p:cNvPr descr="Sapienza Università di Roma Logo" id="213" name="Google Shape;213;p18"/>
          <p:cNvPicPr preferRelativeResize="0"/>
          <p:nvPr/>
        </p:nvPicPr>
        <p:blipFill rotWithShape="1">
          <a:blip r:embed="rId26">
            <a:alphaModFix/>
          </a:blip>
          <a:srcRect b="0" l="0" r="0" t="0"/>
          <a:stretch/>
        </p:blipFill>
        <p:spPr>
          <a:xfrm>
            <a:off x="5293400" y="4125516"/>
            <a:ext cx="1833402" cy="653914"/>
          </a:xfrm>
          <a:prstGeom prst="rect">
            <a:avLst/>
          </a:prstGeom>
          <a:noFill/>
          <a:ln>
            <a:noFill/>
          </a:ln>
        </p:spPr>
      </p:pic>
      <p:pic>
        <p:nvPicPr>
          <p:cNvPr descr="Transport-Environment Logo" id="214" name="Google Shape;214;p18"/>
          <p:cNvPicPr preferRelativeResize="0"/>
          <p:nvPr/>
        </p:nvPicPr>
        <p:blipFill rotWithShape="1">
          <a:blip r:embed="rId27">
            <a:alphaModFix/>
          </a:blip>
          <a:srcRect b="0" l="0" r="0" t="0"/>
          <a:stretch/>
        </p:blipFill>
        <p:spPr>
          <a:xfrm>
            <a:off x="10041935" y="4155419"/>
            <a:ext cx="2100388" cy="518097"/>
          </a:xfrm>
          <a:prstGeom prst="rect">
            <a:avLst/>
          </a:prstGeom>
          <a:noFill/>
          <a:ln>
            <a:noFill/>
          </a:ln>
        </p:spPr>
      </p:pic>
      <p:pic>
        <p:nvPicPr>
          <p:cNvPr descr="Tesla Logo" id="215" name="Google Shape;215;p18"/>
          <p:cNvPicPr preferRelativeResize="0"/>
          <p:nvPr/>
        </p:nvPicPr>
        <p:blipFill rotWithShape="1">
          <a:blip r:embed="rId28">
            <a:alphaModFix/>
          </a:blip>
          <a:srcRect b="0" l="0" r="0" t="0"/>
          <a:stretch/>
        </p:blipFill>
        <p:spPr>
          <a:xfrm>
            <a:off x="8870178" y="3847192"/>
            <a:ext cx="1134552" cy="1134552"/>
          </a:xfrm>
          <a:prstGeom prst="rect">
            <a:avLst/>
          </a:prstGeom>
          <a:noFill/>
          <a:ln>
            <a:noFill/>
          </a:ln>
        </p:spPr>
      </p:pic>
      <p:pic>
        <p:nvPicPr>
          <p:cNvPr descr="Università degli Studi Roma TRE" id="216" name="Google Shape;216;p18"/>
          <p:cNvPicPr preferRelativeResize="0"/>
          <p:nvPr/>
        </p:nvPicPr>
        <p:blipFill rotWithShape="1">
          <a:blip r:embed="rId29">
            <a:alphaModFix/>
          </a:blip>
          <a:srcRect b="0" l="0" r="0" t="0"/>
          <a:stretch/>
        </p:blipFill>
        <p:spPr>
          <a:xfrm>
            <a:off x="1440277" y="5456661"/>
            <a:ext cx="1401075" cy="770592"/>
          </a:xfrm>
          <a:prstGeom prst="rect">
            <a:avLst/>
          </a:prstGeom>
          <a:noFill/>
          <a:ln>
            <a:noFill/>
          </a:ln>
        </p:spPr>
      </p:pic>
      <p:pic>
        <p:nvPicPr>
          <p:cNvPr descr="Università della Calabria" id="217" name="Google Shape;217;p18"/>
          <p:cNvPicPr preferRelativeResize="0"/>
          <p:nvPr/>
        </p:nvPicPr>
        <p:blipFill rotWithShape="1">
          <a:blip r:embed="rId30">
            <a:alphaModFix/>
          </a:blip>
          <a:srcRect b="0" l="0" r="0" t="0"/>
          <a:stretch/>
        </p:blipFill>
        <p:spPr>
          <a:xfrm>
            <a:off x="2886036" y="5278185"/>
            <a:ext cx="1664561" cy="1109708"/>
          </a:xfrm>
          <a:prstGeom prst="rect">
            <a:avLst/>
          </a:prstGeom>
          <a:noFill/>
          <a:ln>
            <a:noFill/>
          </a:ln>
        </p:spPr>
      </p:pic>
      <p:pic>
        <p:nvPicPr>
          <p:cNvPr descr="Università di Genova Logo" id="218" name="Google Shape;218;p18"/>
          <p:cNvPicPr preferRelativeResize="0"/>
          <p:nvPr/>
        </p:nvPicPr>
        <p:blipFill rotWithShape="1">
          <a:blip r:embed="rId31">
            <a:alphaModFix/>
          </a:blip>
          <a:srcRect b="0" l="0" r="0" t="0"/>
          <a:stretch/>
        </p:blipFill>
        <p:spPr>
          <a:xfrm>
            <a:off x="4399629" y="5222744"/>
            <a:ext cx="1736357" cy="1059179"/>
          </a:xfrm>
          <a:prstGeom prst="rect">
            <a:avLst/>
          </a:prstGeom>
          <a:noFill/>
          <a:ln>
            <a:noFill/>
          </a:ln>
        </p:spPr>
      </p:pic>
      <p:pic>
        <p:nvPicPr>
          <p:cNvPr descr="Unime Logo" id="219" name="Google Shape;219;p18"/>
          <p:cNvPicPr preferRelativeResize="0"/>
          <p:nvPr/>
        </p:nvPicPr>
        <p:blipFill rotWithShape="1">
          <a:blip r:embed="rId32">
            <a:alphaModFix/>
          </a:blip>
          <a:srcRect b="0" l="0" r="0" t="0"/>
          <a:stretch/>
        </p:blipFill>
        <p:spPr>
          <a:xfrm>
            <a:off x="7614228" y="5246738"/>
            <a:ext cx="1004495" cy="1011192"/>
          </a:xfrm>
          <a:prstGeom prst="rect">
            <a:avLst/>
          </a:prstGeom>
          <a:noFill/>
          <a:ln>
            <a:noFill/>
          </a:ln>
        </p:spPr>
      </p:pic>
      <p:pic>
        <p:nvPicPr>
          <p:cNvPr descr="Unipa Logo" id="220" name="Google Shape;220;p18"/>
          <p:cNvPicPr preferRelativeResize="0"/>
          <p:nvPr/>
        </p:nvPicPr>
        <p:blipFill rotWithShape="1">
          <a:blip r:embed="rId33">
            <a:alphaModFix/>
          </a:blip>
          <a:srcRect b="0" l="0" r="0" t="0"/>
          <a:stretch/>
        </p:blipFill>
        <p:spPr>
          <a:xfrm>
            <a:off x="6190230" y="5226228"/>
            <a:ext cx="1040621" cy="1026746"/>
          </a:xfrm>
          <a:prstGeom prst="rect">
            <a:avLst/>
          </a:prstGeom>
          <a:noFill/>
          <a:ln>
            <a:noFill/>
          </a:ln>
        </p:spPr>
      </p:pic>
      <p:pic>
        <p:nvPicPr>
          <p:cNvPr descr="Università di Parma Logo" id="221" name="Google Shape;221;p18"/>
          <p:cNvPicPr preferRelativeResize="0"/>
          <p:nvPr/>
        </p:nvPicPr>
        <p:blipFill rotWithShape="1">
          <a:blip r:embed="rId34">
            <a:alphaModFix/>
          </a:blip>
          <a:srcRect b="0" l="0" r="0" t="0"/>
          <a:stretch/>
        </p:blipFill>
        <p:spPr>
          <a:xfrm>
            <a:off x="8897627" y="5266218"/>
            <a:ext cx="1079278" cy="991983"/>
          </a:xfrm>
          <a:prstGeom prst="rect">
            <a:avLst/>
          </a:prstGeom>
          <a:noFill/>
          <a:ln>
            <a:noFill/>
          </a:ln>
        </p:spPr>
      </p:pic>
      <p:pic>
        <p:nvPicPr>
          <p:cNvPr descr="Vai Elettrico Logo" id="222" name="Google Shape;222;p18"/>
          <p:cNvPicPr preferRelativeResize="0"/>
          <p:nvPr/>
        </p:nvPicPr>
        <p:blipFill rotWithShape="1">
          <a:blip r:embed="rId35">
            <a:alphaModFix/>
          </a:blip>
          <a:srcRect b="0" l="0" r="0" t="0"/>
          <a:stretch/>
        </p:blipFill>
        <p:spPr>
          <a:xfrm>
            <a:off x="10185137" y="5492096"/>
            <a:ext cx="1927690" cy="5204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cxnSp>
        <p:nvCxnSpPr>
          <p:cNvPr id="228" name="Google Shape;228;p19"/>
          <p:cNvCxnSpPr/>
          <p:nvPr/>
        </p:nvCxnSpPr>
        <p:spPr>
          <a:xfrm>
            <a:off x="5694474" y="2534492"/>
            <a:ext cx="449700" cy="0"/>
          </a:xfrm>
          <a:prstGeom prst="straightConnector1">
            <a:avLst/>
          </a:prstGeom>
          <a:noFill/>
          <a:ln cap="flat" cmpd="sng" w="19050">
            <a:solidFill>
              <a:srgbClr val="1DCDC3"/>
            </a:solidFill>
            <a:prstDash val="solid"/>
            <a:round/>
            <a:headEnd len="sm" w="sm" type="none"/>
            <a:tailEnd len="med" w="med" type="oval"/>
          </a:ln>
          <a:effectLst>
            <a:outerShdw blurRad="57150" rotWithShape="0" algn="bl" dir="5400000" dist="19050">
              <a:srgbClr val="000000">
                <a:alpha val="49803"/>
              </a:srgbClr>
            </a:outerShdw>
          </a:effectLst>
        </p:spPr>
      </p:cxnSp>
      <p:pic>
        <p:nvPicPr>
          <p:cNvPr id="229" name="Google Shape;229;p19"/>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cxnSp>
        <p:nvCxnSpPr>
          <p:cNvPr id="230" name="Google Shape;230;p19"/>
          <p:cNvCxnSpPr/>
          <p:nvPr/>
        </p:nvCxnSpPr>
        <p:spPr>
          <a:xfrm>
            <a:off x="778987" y="349316"/>
            <a:ext cx="0" cy="431349"/>
          </a:xfrm>
          <a:prstGeom prst="straightConnector1">
            <a:avLst/>
          </a:prstGeom>
          <a:noFill/>
          <a:ln cap="flat" cmpd="sng" w="12700">
            <a:solidFill>
              <a:schemeClr val="accent1"/>
            </a:solidFill>
            <a:prstDash val="solid"/>
            <a:miter lim="800000"/>
            <a:headEnd len="sm" w="sm" type="none"/>
            <a:tailEnd len="sm" w="sm" type="none"/>
          </a:ln>
        </p:spPr>
      </p:cxnSp>
      <p:sp>
        <p:nvSpPr>
          <p:cNvPr id="231" name="Google Shape;231;p19"/>
          <p:cNvSpPr txBox="1"/>
          <p:nvPr/>
        </p:nvSpPr>
        <p:spPr>
          <a:xfrm>
            <a:off x="809442" y="262011"/>
            <a:ext cx="3640183"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Cosa facciamo</a:t>
            </a:r>
            <a:endParaRPr b="1" i="0" sz="3200" u="none" cap="none" strike="noStrike">
              <a:solidFill>
                <a:srgbClr val="036FB8"/>
              </a:solidFill>
              <a:latin typeface="Calibri"/>
              <a:ea typeface="Calibri"/>
              <a:cs typeface="Calibri"/>
              <a:sym typeface="Calibri"/>
            </a:endParaRPr>
          </a:p>
        </p:txBody>
      </p:sp>
      <p:sp>
        <p:nvSpPr>
          <p:cNvPr id="232" name="Google Shape;232;p19"/>
          <p:cNvSpPr txBox="1"/>
          <p:nvPr/>
        </p:nvSpPr>
        <p:spPr>
          <a:xfrm>
            <a:off x="1249432" y="1227422"/>
            <a:ext cx="2311275" cy="4000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it-IT" sz="2000" u="none" cap="none" strike="noStrike">
                <a:solidFill>
                  <a:srgbClr val="036FB8"/>
                </a:solidFill>
                <a:latin typeface="Calibri"/>
                <a:ea typeface="Calibri"/>
                <a:cs typeface="Calibri"/>
                <a:sym typeface="Calibri"/>
              </a:rPr>
              <a:t>4 aree tematiche</a:t>
            </a:r>
            <a:endParaRPr b="1" i="0" sz="2000" u="none" cap="none" strike="noStrike">
              <a:solidFill>
                <a:srgbClr val="036FB8"/>
              </a:solidFill>
              <a:latin typeface="Calibri"/>
              <a:ea typeface="Calibri"/>
              <a:cs typeface="Calibri"/>
              <a:sym typeface="Calibri"/>
            </a:endParaRPr>
          </a:p>
        </p:txBody>
      </p:sp>
      <p:cxnSp>
        <p:nvCxnSpPr>
          <p:cNvPr id="233" name="Google Shape;233;p19"/>
          <p:cNvCxnSpPr/>
          <p:nvPr/>
        </p:nvCxnSpPr>
        <p:spPr>
          <a:xfrm>
            <a:off x="596517" y="1701455"/>
            <a:ext cx="3420000" cy="0"/>
          </a:xfrm>
          <a:prstGeom prst="straightConnector1">
            <a:avLst/>
          </a:prstGeom>
          <a:noFill/>
          <a:ln cap="flat" cmpd="sng" w="19050">
            <a:solidFill>
              <a:schemeClr val="accent1"/>
            </a:solidFill>
            <a:prstDash val="solid"/>
            <a:miter lim="800000"/>
            <a:headEnd len="sm" w="sm" type="none"/>
            <a:tailEnd len="sm" w="sm" type="none"/>
          </a:ln>
        </p:spPr>
      </p:cxnSp>
      <p:sp>
        <p:nvSpPr>
          <p:cNvPr id="234" name="Google Shape;234;p19"/>
          <p:cNvSpPr txBox="1"/>
          <p:nvPr/>
        </p:nvSpPr>
        <p:spPr>
          <a:xfrm>
            <a:off x="5341875" y="1236131"/>
            <a:ext cx="1994252"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036FB8"/>
                </a:solidFill>
                <a:latin typeface="Calibri"/>
                <a:ea typeface="Calibri"/>
                <a:cs typeface="Calibri"/>
                <a:sym typeface="Calibri"/>
              </a:rPr>
              <a:t>Motus-E in cifre</a:t>
            </a:r>
            <a:endParaRPr b="1" i="0" sz="2000" u="none" cap="none" strike="noStrike">
              <a:solidFill>
                <a:srgbClr val="036FB8"/>
              </a:solidFill>
              <a:latin typeface="Calibri"/>
              <a:ea typeface="Calibri"/>
              <a:cs typeface="Calibri"/>
              <a:sym typeface="Calibri"/>
            </a:endParaRPr>
          </a:p>
        </p:txBody>
      </p:sp>
      <p:cxnSp>
        <p:nvCxnSpPr>
          <p:cNvPr id="235" name="Google Shape;235;p19"/>
          <p:cNvCxnSpPr/>
          <p:nvPr/>
        </p:nvCxnSpPr>
        <p:spPr>
          <a:xfrm>
            <a:off x="4658706" y="1710164"/>
            <a:ext cx="3420000" cy="0"/>
          </a:xfrm>
          <a:prstGeom prst="straightConnector1">
            <a:avLst/>
          </a:prstGeom>
          <a:noFill/>
          <a:ln cap="flat" cmpd="sng" w="19050">
            <a:solidFill>
              <a:schemeClr val="accent1"/>
            </a:solidFill>
            <a:prstDash val="solid"/>
            <a:miter lim="800000"/>
            <a:headEnd len="sm" w="sm" type="none"/>
            <a:tailEnd len="sm" w="sm" type="none"/>
          </a:ln>
        </p:spPr>
      </p:cxnSp>
      <p:sp>
        <p:nvSpPr>
          <p:cNvPr id="236" name="Google Shape;236;p19"/>
          <p:cNvSpPr txBox="1"/>
          <p:nvPr/>
        </p:nvSpPr>
        <p:spPr>
          <a:xfrm>
            <a:off x="9073557" y="1239409"/>
            <a:ext cx="1798537"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rgbClr val="036FB8"/>
                </a:solidFill>
                <a:latin typeface="Calibri"/>
                <a:ea typeface="Calibri"/>
                <a:cs typeface="Calibri"/>
                <a:sym typeface="Calibri"/>
              </a:rPr>
              <a:t>Partner UE</a:t>
            </a:r>
            <a:endParaRPr b="1" i="0" sz="2000" u="none" cap="none" strike="noStrike">
              <a:solidFill>
                <a:srgbClr val="036FB8"/>
              </a:solidFill>
              <a:latin typeface="Calibri"/>
              <a:ea typeface="Calibri"/>
              <a:cs typeface="Calibri"/>
              <a:sym typeface="Calibri"/>
            </a:endParaRPr>
          </a:p>
        </p:txBody>
      </p:sp>
      <p:cxnSp>
        <p:nvCxnSpPr>
          <p:cNvPr id="237" name="Google Shape;237;p19"/>
          <p:cNvCxnSpPr/>
          <p:nvPr/>
        </p:nvCxnSpPr>
        <p:spPr>
          <a:xfrm>
            <a:off x="8496841" y="1713442"/>
            <a:ext cx="3420000" cy="0"/>
          </a:xfrm>
          <a:prstGeom prst="straightConnector1">
            <a:avLst/>
          </a:prstGeom>
          <a:noFill/>
          <a:ln cap="flat" cmpd="sng" w="19050">
            <a:solidFill>
              <a:schemeClr val="accent1"/>
            </a:solidFill>
            <a:prstDash val="solid"/>
            <a:miter lim="800000"/>
            <a:headEnd len="sm" w="sm" type="none"/>
            <a:tailEnd len="sm" w="sm" type="none"/>
          </a:ln>
        </p:spPr>
      </p:cxnSp>
      <p:sp>
        <p:nvSpPr>
          <p:cNvPr id="238" name="Google Shape;238;p19"/>
          <p:cNvSpPr txBox="1"/>
          <p:nvPr/>
        </p:nvSpPr>
        <p:spPr>
          <a:xfrm>
            <a:off x="28487" y="5154465"/>
            <a:ext cx="1277649" cy="33851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036FB8"/>
                </a:solidFill>
                <a:latin typeface="Calibri"/>
                <a:ea typeface="Calibri"/>
                <a:cs typeface="Calibri"/>
                <a:sym typeface="Calibri"/>
              </a:rPr>
              <a:t>Formazione</a:t>
            </a:r>
            <a:endParaRPr b="1" i="0" sz="1600" u="none" cap="none" strike="noStrike">
              <a:solidFill>
                <a:srgbClr val="036FB8"/>
              </a:solidFill>
              <a:latin typeface="Calibri"/>
              <a:ea typeface="Calibri"/>
              <a:cs typeface="Calibri"/>
              <a:sym typeface="Calibri"/>
            </a:endParaRPr>
          </a:p>
        </p:txBody>
      </p:sp>
      <p:sp>
        <p:nvSpPr>
          <p:cNvPr id="239" name="Google Shape;239;p19"/>
          <p:cNvSpPr txBox="1"/>
          <p:nvPr/>
        </p:nvSpPr>
        <p:spPr>
          <a:xfrm>
            <a:off x="111116" y="2432656"/>
            <a:ext cx="1228710" cy="58473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it-IT" sz="1600" u="none" cap="none" strike="noStrike">
                <a:solidFill>
                  <a:srgbClr val="036FB8"/>
                </a:solidFill>
                <a:latin typeface="Calibri"/>
                <a:ea typeface="Calibri"/>
                <a:cs typeface="Calibri"/>
                <a:sym typeface="Calibri"/>
              </a:rPr>
              <a:t>Tecnologia</a:t>
            </a:r>
            <a:endParaRPr/>
          </a:p>
          <a:p>
            <a:pPr indent="0" lvl="0" marL="0" marR="0" rtl="0" algn="l">
              <a:lnSpc>
                <a:spcPct val="100000"/>
              </a:lnSpc>
              <a:spcBef>
                <a:spcPts val="0"/>
              </a:spcBef>
              <a:spcAft>
                <a:spcPts val="0"/>
              </a:spcAft>
              <a:buClr>
                <a:srgbClr val="000000"/>
              </a:buClr>
              <a:buSzPts val="1600"/>
              <a:buFont typeface="Arial"/>
              <a:buNone/>
            </a:pPr>
            <a:r>
              <a:rPr b="1" i="0" lang="it-IT" sz="1600" u="none" cap="none" strike="noStrike">
                <a:solidFill>
                  <a:srgbClr val="036FB8"/>
                </a:solidFill>
                <a:latin typeface="Calibri"/>
                <a:ea typeface="Calibri"/>
                <a:cs typeface="Calibri"/>
                <a:sym typeface="Calibri"/>
              </a:rPr>
              <a:t> e Mercato</a:t>
            </a:r>
            <a:endParaRPr b="1" i="0" sz="1600" u="none" cap="none" strike="noStrike">
              <a:solidFill>
                <a:srgbClr val="036FB8"/>
              </a:solidFill>
              <a:latin typeface="Calibri"/>
              <a:ea typeface="Calibri"/>
              <a:cs typeface="Calibri"/>
              <a:sym typeface="Calibri"/>
            </a:endParaRPr>
          </a:p>
        </p:txBody>
      </p:sp>
      <p:sp>
        <p:nvSpPr>
          <p:cNvPr id="240" name="Google Shape;240;p19"/>
          <p:cNvSpPr txBox="1"/>
          <p:nvPr/>
        </p:nvSpPr>
        <p:spPr>
          <a:xfrm>
            <a:off x="2953110" y="2444401"/>
            <a:ext cx="1201342" cy="58473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it-IT" sz="1600" u="none" cap="none" strike="noStrike">
                <a:solidFill>
                  <a:srgbClr val="036FB8"/>
                </a:solidFill>
                <a:latin typeface="Calibri"/>
                <a:ea typeface="Calibri"/>
                <a:cs typeface="Calibri"/>
                <a:sym typeface="Calibri"/>
              </a:rPr>
              <a:t>Territorio </a:t>
            </a:r>
            <a:endParaRPr/>
          </a:p>
          <a:p>
            <a:pPr indent="0" lvl="0" marL="0" marR="0" rtl="0" algn="l">
              <a:lnSpc>
                <a:spcPct val="100000"/>
              </a:lnSpc>
              <a:spcBef>
                <a:spcPts val="0"/>
              </a:spcBef>
              <a:spcAft>
                <a:spcPts val="0"/>
              </a:spcAft>
              <a:buClr>
                <a:srgbClr val="000000"/>
              </a:buClr>
              <a:buSzPts val="1600"/>
              <a:buFont typeface="Arial"/>
              <a:buNone/>
            </a:pPr>
            <a:r>
              <a:rPr b="1" i="0" lang="it-IT" sz="1600" u="none" cap="none" strike="noStrike">
                <a:solidFill>
                  <a:srgbClr val="036FB8"/>
                </a:solidFill>
                <a:latin typeface="Calibri"/>
                <a:ea typeface="Calibri"/>
                <a:cs typeface="Calibri"/>
                <a:sym typeface="Calibri"/>
              </a:rPr>
              <a:t>e Ambiente</a:t>
            </a:r>
            <a:endParaRPr b="1" i="0" sz="1600" u="none" cap="none" strike="noStrike">
              <a:solidFill>
                <a:srgbClr val="036FB8"/>
              </a:solidFill>
              <a:latin typeface="Calibri"/>
              <a:ea typeface="Calibri"/>
              <a:cs typeface="Calibri"/>
              <a:sym typeface="Calibri"/>
            </a:endParaRPr>
          </a:p>
        </p:txBody>
      </p:sp>
      <p:sp>
        <p:nvSpPr>
          <p:cNvPr id="241" name="Google Shape;241;p19"/>
          <p:cNvSpPr txBox="1"/>
          <p:nvPr/>
        </p:nvSpPr>
        <p:spPr>
          <a:xfrm>
            <a:off x="2736046" y="5077547"/>
            <a:ext cx="1635471" cy="33851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it-IT" sz="1600" u="none" cap="none" strike="noStrike">
                <a:solidFill>
                  <a:srgbClr val="036FB8"/>
                </a:solidFill>
                <a:latin typeface="Calibri"/>
                <a:ea typeface="Calibri"/>
                <a:cs typeface="Calibri"/>
                <a:sym typeface="Calibri"/>
              </a:rPr>
              <a:t>Comunicazione</a:t>
            </a:r>
            <a:endParaRPr b="1" i="0" sz="1600" u="none" cap="none" strike="noStrike">
              <a:solidFill>
                <a:srgbClr val="036FB8"/>
              </a:solidFill>
              <a:latin typeface="Calibri"/>
              <a:ea typeface="Calibri"/>
              <a:cs typeface="Calibri"/>
              <a:sym typeface="Calibri"/>
            </a:endParaRPr>
          </a:p>
        </p:txBody>
      </p:sp>
      <p:sp>
        <p:nvSpPr>
          <p:cNvPr id="242" name="Google Shape;242;p19"/>
          <p:cNvSpPr txBox="1"/>
          <p:nvPr/>
        </p:nvSpPr>
        <p:spPr>
          <a:xfrm>
            <a:off x="6201365" y="2343497"/>
            <a:ext cx="1994252"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it-IT" sz="1600" u="none" cap="none" strike="noStrike">
                <a:solidFill>
                  <a:srgbClr val="036FB8"/>
                </a:solidFill>
                <a:latin typeface="Calibri"/>
                <a:ea typeface="Calibri"/>
                <a:cs typeface="Calibri"/>
                <a:sym typeface="Calibri"/>
              </a:rPr>
              <a:t>Anno di fondazione</a:t>
            </a:r>
            <a:endParaRPr b="1" i="0" sz="1600" u="none" cap="none" strike="noStrike">
              <a:solidFill>
                <a:srgbClr val="036FB8"/>
              </a:solidFill>
              <a:latin typeface="Calibri"/>
              <a:ea typeface="Calibri"/>
              <a:cs typeface="Calibri"/>
              <a:sym typeface="Calibri"/>
            </a:endParaRPr>
          </a:p>
        </p:txBody>
      </p:sp>
      <p:sp>
        <p:nvSpPr>
          <p:cNvPr id="243" name="Google Shape;243;p19"/>
          <p:cNvSpPr txBox="1"/>
          <p:nvPr/>
        </p:nvSpPr>
        <p:spPr>
          <a:xfrm>
            <a:off x="4092539" y="3284274"/>
            <a:ext cx="2520947"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it-IT" sz="1600" u="none" cap="none" strike="noStrike">
                <a:solidFill>
                  <a:srgbClr val="036FB8"/>
                </a:solidFill>
                <a:latin typeface="Calibri"/>
                <a:ea typeface="Calibri"/>
                <a:cs typeface="Calibri"/>
                <a:sym typeface="Calibri"/>
              </a:rPr>
              <a:t>Budget speso in attività di ricerca e dei tavoli di lavoro</a:t>
            </a:r>
            <a:endParaRPr b="1" i="0" sz="1600" u="none" cap="none" strike="noStrike">
              <a:solidFill>
                <a:srgbClr val="036FB8"/>
              </a:solidFill>
              <a:latin typeface="Calibri"/>
              <a:ea typeface="Calibri"/>
              <a:cs typeface="Calibri"/>
              <a:sym typeface="Calibri"/>
            </a:endParaRPr>
          </a:p>
        </p:txBody>
      </p:sp>
      <p:sp>
        <p:nvSpPr>
          <p:cNvPr id="244" name="Google Shape;244;p19"/>
          <p:cNvSpPr txBox="1"/>
          <p:nvPr/>
        </p:nvSpPr>
        <p:spPr>
          <a:xfrm>
            <a:off x="6276906" y="4399311"/>
            <a:ext cx="1994252"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it-IT" sz="1600" u="none" cap="none" strike="noStrike">
                <a:solidFill>
                  <a:srgbClr val="036FB8"/>
                </a:solidFill>
                <a:latin typeface="Calibri"/>
                <a:ea typeface="Calibri"/>
                <a:cs typeface="Calibri"/>
                <a:sym typeface="Calibri"/>
              </a:rPr>
              <a:t>Soci e Partner</a:t>
            </a:r>
            <a:endParaRPr b="1" i="0" sz="1600" u="none" cap="none" strike="noStrike">
              <a:solidFill>
                <a:srgbClr val="036FB8"/>
              </a:solidFill>
              <a:latin typeface="Calibri"/>
              <a:ea typeface="Calibri"/>
              <a:cs typeface="Calibri"/>
              <a:sym typeface="Calibri"/>
            </a:endParaRPr>
          </a:p>
        </p:txBody>
      </p:sp>
      <p:sp>
        <p:nvSpPr>
          <p:cNvPr id="245" name="Google Shape;245;p19"/>
          <p:cNvSpPr txBox="1"/>
          <p:nvPr/>
        </p:nvSpPr>
        <p:spPr>
          <a:xfrm>
            <a:off x="5006522" y="5432649"/>
            <a:ext cx="1994252"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it-IT" sz="1600" u="none" cap="none" strike="noStrike">
                <a:solidFill>
                  <a:srgbClr val="036FB8"/>
                </a:solidFill>
                <a:latin typeface="Calibri"/>
                <a:ea typeface="Calibri"/>
                <a:cs typeface="Calibri"/>
                <a:sym typeface="Calibri"/>
              </a:rPr>
              <a:t>Tavoli di lavoro</a:t>
            </a:r>
            <a:endParaRPr b="1" i="0" sz="1600" u="none" cap="none" strike="noStrike">
              <a:solidFill>
                <a:srgbClr val="036FB8"/>
              </a:solidFill>
              <a:latin typeface="Calibri"/>
              <a:ea typeface="Calibri"/>
              <a:cs typeface="Calibri"/>
              <a:sym typeface="Calibri"/>
            </a:endParaRPr>
          </a:p>
        </p:txBody>
      </p:sp>
      <p:pic>
        <p:nvPicPr>
          <p:cNvPr id="246" name="Google Shape;246;p19"/>
          <p:cNvPicPr preferRelativeResize="0"/>
          <p:nvPr/>
        </p:nvPicPr>
        <p:blipFill rotWithShape="1">
          <a:blip r:embed="rId4">
            <a:alphaModFix/>
          </a:blip>
          <a:srcRect b="0" l="0" r="0" t="0"/>
          <a:stretch/>
        </p:blipFill>
        <p:spPr>
          <a:xfrm>
            <a:off x="8716545" y="2460296"/>
            <a:ext cx="2799621" cy="948977"/>
          </a:xfrm>
          <a:prstGeom prst="rect">
            <a:avLst/>
          </a:prstGeom>
          <a:noFill/>
          <a:ln>
            <a:noFill/>
          </a:ln>
          <a:effectLst>
            <a:outerShdw blurRad="292100" rotWithShape="0" algn="tl" dir="2700000" dist="139700">
              <a:srgbClr val="333333">
                <a:alpha val="64313"/>
              </a:srgbClr>
            </a:outerShdw>
          </a:effectLst>
        </p:spPr>
      </p:pic>
      <p:pic>
        <p:nvPicPr>
          <p:cNvPr id="247" name="Google Shape;247;p19"/>
          <p:cNvPicPr preferRelativeResize="0"/>
          <p:nvPr/>
        </p:nvPicPr>
        <p:blipFill rotWithShape="1">
          <a:blip r:embed="rId5">
            <a:alphaModFix/>
          </a:blip>
          <a:srcRect b="0" l="0" r="0" t="0"/>
          <a:stretch/>
        </p:blipFill>
        <p:spPr>
          <a:xfrm>
            <a:off x="8845000" y="4214669"/>
            <a:ext cx="2556888" cy="1100439"/>
          </a:xfrm>
          <a:prstGeom prst="rect">
            <a:avLst/>
          </a:prstGeom>
          <a:noFill/>
          <a:ln>
            <a:noFill/>
          </a:ln>
          <a:effectLst>
            <a:outerShdw blurRad="292100" rotWithShape="0" algn="tl" dir="2700000" dist="139700">
              <a:srgbClr val="333333">
                <a:alpha val="64313"/>
              </a:srgbClr>
            </a:outerShdw>
          </a:effectLst>
        </p:spPr>
      </p:pic>
      <p:sp>
        <p:nvSpPr>
          <p:cNvPr id="248" name="Google Shape;248;p19"/>
          <p:cNvSpPr txBox="1"/>
          <p:nvPr>
            <p:ph idx="12" type="sldNum"/>
          </p:nvPr>
        </p:nvSpPr>
        <p:spPr>
          <a:xfrm>
            <a:off x="8612176" y="637979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49" name="Google Shape;249;p19"/>
          <p:cNvPicPr preferRelativeResize="0"/>
          <p:nvPr/>
        </p:nvPicPr>
        <p:blipFill rotWithShape="1">
          <a:blip r:embed="rId6">
            <a:alphaModFix/>
          </a:blip>
          <a:srcRect b="0" l="0" r="0" t="0"/>
          <a:stretch/>
        </p:blipFill>
        <p:spPr>
          <a:xfrm>
            <a:off x="678754" y="6028364"/>
            <a:ext cx="369875" cy="369875"/>
          </a:xfrm>
          <a:prstGeom prst="rect">
            <a:avLst/>
          </a:prstGeom>
          <a:noFill/>
          <a:ln>
            <a:noFill/>
          </a:ln>
        </p:spPr>
      </p:pic>
      <p:sp>
        <p:nvSpPr>
          <p:cNvPr id="250" name="Google Shape;250;p19"/>
          <p:cNvSpPr txBox="1"/>
          <p:nvPr/>
        </p:nvSpPr>
        <p:spPr>
          <a:xfrm>
            <a:off x="1149562" y="6040880"/>
            <a:ext cx="2160000" cy="3385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600" u="none" cap="none" strike="noStrike">
                <a:solidFill>
                  <a:srgbClr val="036FB8"/>
                </a:solidFill>
                <a:latin typeface="Calibri"/>
                <a:ea typeface="Calibri"/>
                <a:cs typeface="Calibri"/>
                <a:sym typeface="Calibri"/>
              </a:rPr>
              <a:t>Relazioni istituzionali</a:t>
            </a:r>
            <a:endParaRPr b="1" i="0" sz="1600" u="none" cap="none" strike="noStrike">
              <a:solidFill>
                <a:srgbClr val="036FB8"/>
              </a:solidFill>
              <a:latin typeface="Calibri"/>
              <a:ea typeface="Calibri"/>
              <a:cs typeface="Calibri"/>
              <a:sym typeface="Calibri"/>
            </a:endParaRPr>
          </a:p>
        </p:txBody>
      </p:sp>
      <p:cxnSp>
        <p:nvCxnSpPr>
          <p:cNvPr id="251" name="Google Shape;251;p19"/>
          <p:cNvCxnSpPr/>
          <p:nvPr/>
        </p:nvCxnSpPr>
        <p:spPr>
          <a:xfrm>
            <a:off x="161187" y="5921849"/>
            <a:ext cx="3571031" cy="0"/>
          </a:xfrm>
          <a:prstGeom prst="straightConnector1">
            <a:avLst/>
          </a:prstGeom>
          <a:noFill/>
          <a:ln cap="flat" cmpd="sng" w="19050">
            <a:solidFill>
              <a:schemeClr val="accent1"/>
            </a:solidFill>
            <a:prstDash val="solid"/>
            <a:miter lim="800000"/>
            <a:headEnd len="sm" w="sm" type="none"/>
            <a:tailEnd len="sm" w="sm" type="none"/>
          </a:ln>
        </p:spPr>
      </p:cxnSp>
      <p:grpSp>
        <p:nvGrpSpPr>
          <p:cNvPr id="252" name="Google Shape;252;p19"/>
          <p:cNvGrpSpPr/>
          <p:nvPr/>
        </p:nvGrpSpPr>
        <p:grpSpPr>
          <a:xfrm>
            <a:off x="4845668" y="1942414"/>
            <a:ext cx="3051030" cy="4206676"/>
            <a:chOff x="2772462" y="468450"/>
            <a:chExt cx="3051030" cy="4206676"/>
          </a:xfrm>
        </p:grpSpPr>
        <p:cxnSp>
          <p:nvCxnSpPr>
            <p:cNvPr id="253" name="Google Shape;253;p19"/>
            <p:cNvCxnSpPr/>
            <p:nvPr/>
          </p:nvCxnSpPr>
          <p:spPr>
            <a:xfrm>
              <a:off x="4492801" y="4117775"/>
              <a:ext cx="449700" cy="0"/>
            </a:xfrm>
            <a:prstGeom prst="straightConnector1">
              <a:avLst/>
            </a:prstGeom>
            <a:noFill/>
            <a:ln cap="flat" cmpd="sng" w="19050">
              <a:solidFill>
                <a:srgbClr val="1DCDC3"/>
              </a:solidFill>
              <a:prstDash val="solid"/>
              <a:round/>
              <a:headEnd len="med" w="med" type="oval"/>
              <a:tailEnd len="sm" w="sm" type="none"/>
            </a:ln>
            <a:effectLst>
              <a:outerShdw blurRad="57150" rotWithShape="0" algn="bl" dir="5400000" dist="19050">
                <a:srgbClr val="000000">
                  <a:alpha val="49803"/>
                </a:srgbClr>
              </a:outerShdw>
            </a:effectLst>
          </p:spPr>
        </p:cxnSp>
        <p:cxnSp>
          <p:nvCxnSpPr>
            <p:cNvPr id="254" name="Google Shape;254;p19"/>
            <p:cNvCxnSpPr/>
            <p:nvPr/>
          </p:nvCxnSpPr>
          <p:spPr>
            <a:xfrm>
              <a:off x="3642651" y="3087200"/>
              <a:ext cx="449700" cy="0"/>
            </a:xfrm>
            <a:prstGeom prst="straightConnector1">
              <a:avLst/>
            </a:prstGeom>
            <a:noFill/>
            <a:ln cap="flat" cmpd="sng" w="19050">
              <a:solidFill>
                <a:srgbClr val="1DCDC3"/>
              </a:solidFill>
              <a:prstDash val="solid"/>
              <a:round/>
              <a:headEnd len="sm" w="sm" type="none"/>
              <a:tailEnd len="med" w="med" type="oval"/>
            </a:ln>
            <a:effectLst>
              <a:outerShdw blurRad="57150" rotWithShape="0" algn="bl" dir="5400000" dist="19050">
                <a:srgbClr val="000000">
                  <a:alpha val="49803"/>
                </a:srgbClr>
              </a:outerShdw>
            </a:effectLst>
          </p:spPr>
        </p:cxnSp>
        <p:cxnSp>
          <p:nvCxnSpPr>
            <p:cNvPr id="255" name="Google Shape;255;p19"/>
            <p:cNvCxnSpPr/>
            <p:nvPr/>
          </p:nvCxnSpPr>
          <p:spPr>
            <a:xfrm>
              <a:off x="4492801" y="2066725"/>
              <a:ext cx="449700" cy="0"/>
            </a:xfrm>
            <a:prstGeom prst="straightConnector1">
              <a:avLst/>
            </a:prstGeom>
            <a:noFill/>
            <a:ln cap="flat" cmpd="sng" w="19050">
              <a:solidFill>
                <a:srgbClr val="1DCDC3"/>
              </a:solidFill>
              <a:prstDash val="solid"/>
              <a:round/>
              <a:headEnd len="med" w="med" type="oval"/>
              <a:tailEnd len="sm" w="sm" type="none"/>
            </a:ln>
            <a:effectLst>
              <a:outerShdw blurRad="57150" rotWithShape="0" algn="bl" dir="5400000" dist="19050">
                <a:srgbClr val="000000">
                  <a:alpha val="49803"/>
                </a:srgbClr>
              </a:outerShdw>
            </a:effectLst>
          </p:spPr>
        </p:cxnSp>
        <p:sp>
          <p:nvSpPr>
            <p:cNvPr id="256" name="Google Shape;256;p19"/>
            <p:cNvSpPr/>
            <p:nvPr/>
          </p:nvSpPr>
          <p:spPr>
            <a:xfrm>
              <a:off x="2772462" y="468450"/>
              <a:ext cx="3051030" cy="4206676"/>
            </a:xfrm>
            <a:custGeom>
              <a:rect b="b" l="l" r="r" t="t"/>
              <a:pathLst>
                <a:path extrusionOk="0" h="170328" w="123536">
                  <a:moveTo>
                    <a:pt x="23585" y="1"/>
                  </a:moveTo>
                  <a:cubicBezTo>
                    <a:pt x="10527" y="1"/>
                    <a:pt x="1" y="10552"/>
                    <a:pt x="1" y="23610"/>
                  </a:cubicBezTo>
                  <a:cubicBezTo>
                    <a:pt x="1" y="36642"/>
                    <a:pt x="10527" y="47294"/>
                    <a:pt x="23585" y="47294"/>
                  </a:cubicBezTo>
                  <a:lnTo>
                    <a:pt x="99826" y="47294"/>
                  </a:lnTo>
                  <a:cubicBezTo>
                    <a:pt x="109425" y="47294"/>
                    <a:pt x="117269" y="55038"/>
                    <a:pt x="117269" y="64637"/>
                  </a:cubicBezTo>
                  <a:cubicBezTo>
                    <a:pt x="117269" y="74237"/>
                    <a:pt x="109425" y="81981"/>
                    <a:pt x="99926" y="81981"/>
                  </a:cubicBezTo>
                  <a:lnTo>
                    <a:pt x="23585" y="81981"/>
                  </a:lnTo>
                  <a:cubicBezTo>
                    <a:pt x="10527" y="81981"/>
                    <a:pt x="1" y="92633"/>
                    <a:pt x="1" y="105690"/>
                  </a:cubicBezTo>
                  <a:cubicBezTo>
                    <a:pt x="1" y="118723"/>
                    <a:pt x="10527" y="129274"/>
                    <a:pt x="23585" y="129274"/>
                  </a:cubicBezTo>
                  <a:lnTo>
                    <a:pt x="99826" y="129274"/>
                  </a:lnTo>
                  <a:cubicBezTo>
                    <a:pt x="109425" y="129274"/>
                    <a:pt x="117269" y="137119"/>
                    <a:pt x="117269" y="146718"/>
                  </a:cubicBezTo>
                  <a:cubicBezTo>
                    <a:pt x="117269" y="156317"/>
                    <a:pt x="109425" y="164062"/>
                    <a:pt x="99926" y="164062"/>
                  </a:cubicBezTo>
                  <a:cubicBezTo>
                    <a:pt x="98146" y="164062"/>
                    <a:pt x="96793" y="165515"/>
                    <a:pt x="96793" y="167194"/>
                  </a:cubicBezTo>
                  <a:cubicBezTo>
                    <a:pt x="96793" y="168974"/>
                    <a:pt x="98146" y="170327"/>
                    <a:pt x="99926" y="170327"/>
                  </a:cubicBezTo>
                  <a:cubicBezTo>
                    <a:pt x="112883" y="170327"/>
                    <a:pt x="123535" y="159776"/>
                    <a:pt x="123535" y="146718"/>
                  </a:cubicBezTo>
                  <a:cubicBezTo>
                    <a:pt x="123535" y="133660"/>
                    <a:pt x="112883" y="123009"/>
                    <a:pt x="99826" y="123009"/>
                  </a:cubicBezTo>
                  <a:lnTo>
                    <a:pt x="23585" y="123009"/>
                  </a:lnTo>
                  <a:cubicBezTo>
                    <a:pt x="13986" y="123009"/>
                    <a:pt x="6266" y="115289"/>
                    <a:pt x="6266" y="105690"/>
                  </a:cubicBezTo>
                  <a:cubicBezTo>
                    <a:pt x="6266" y="96066"/>
                    <a:pt x="13986" y="88247"/>
                    <a:pt x="23585" y="88247"/>
                  </a:cubicBezTo>
                  <a:lnTo>
                    <a:pt x="99926" y="88247"/>
                  </a:lnTo>
                  <a:cubicBezTo>
                    <a:pt x="112883" y="88247"/>
                    <a:pt x="123535" y="77695"/>
                    <a:pt x="123535" y="64637"/>
                  </a:cubicBezTo>
                  <a:cubicBezTo>
                    <a:pt x="123535" y="51580"/>
                    <a:pt x="112883" y="41028"/>
                    <a:pt x="99826" y="41028"/>
                  </a:cubicBezTo>
                  <a:lnTo>
                    <a:pt x="23585" y="41028"/>
                  </a:lnTo>
                  <a:cubicBezTo>
                    <a:pt x="13986" y="41028"/>
                    <a:pt x="6266" y="33209"/>
                    <a:pt x="6266" y="23610"/>
                  </a:cubicBezTo>
                  <a:cubicBezTo>
                    <a:pt x="6266" y="13986"/>
                    <a:pt x="13986" y="6266"/>
                    <a:pt x="23585" y="6266"/>
                  </a:cubicBezTo>
                  <a:lnTo>
                    <a:pt x="42181" y="6266"/>
                  </a:lnTo>
                  <a:cubicBezTo>
                    <a:pt x="43961" y="6266"/>
                    <a:pt x="45314" y="4813"/>
                    <a:pt x="45314" y="3133"/>
                  </a:cubicBezTo>
                  <a:cubicBezTo>
                    <a:pt x="45314" y="1354"/>
                    <a:pt x="43961" y="1"/>
                    <a:pt x="42181" y="1"/>
                  </a:cubicBezTo>
                  <a:close/>
                </a:path>
              </a:pathLst>
            </a:custGeom>
            <a:solidFill>
              <a:srgbClr val="018790"/>
            </a:solidFill>
            <a:ln>
              <a:noFill/>
            </a:ln>
            <a:effectLst>
              <a:outerShdw blurRad="57150" rotWithShape="0" algn="bl" dir="5400000" dist="19050">
                <a:srgbClr val="0C2E3A">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9"/>
            <p:cNvSpPr/>
            <p:nvPr/>
          </p:nvSpPr>
          <p:spPr>
            <a:xfrm>
              <a:off x="2887250" y="580000"/>
              <a:ext cx="912300" cy="912300"/>
            </a:xfrm>
            <a:prstGeom prst="ellipse">
              <a:avLst/>
            </a:prstGeom>
            <a:solidFill>
              <a:srgbClr val="1DCDC3"/>
            </a:solidFill>
            <a:ln>
              <a:noFill/>
            </a:ln>
            <a:effectLst>
              <a:outerShdw blurRad="57150" rotWithShape="0" algn="bl" dir="5400000" dist="19050">
                <a:srgbClr val="0C2E3A">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9"/>
            <p:cNvSpPr/>
            <p:nvPr/>
          </p:nvSpPr>
          <p:spPr>
            <a:xfrm>
              <a:off x="4785602" y="1610567"/>
              <a:ext cx="912300" cy="912300"/>
            </a:xfrm>
            <a:prstGeom prst="ellipse">
              <a:avLst/>
            </a:prstGeom>
            <a:solidFill>
              <a:srgbClr val="1DCDC3"/>
            </a:solidFill>
            <a:ln>
              <a:noFill/>
            </a:ln>
            <a:effectLst>
              <a:outerShdw blurRad="57150" rotWithShape="0" algn="bl" dir="5400000" dist="19050">
                <a:srgbClr val="0C2E3A">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9"/>
            <p:cNvSpPr/>
            <p:nvPr/>
          </p:nvSpPr>
          <p:spPr>
            <a:xfrm>
              <a:off x="2887250" y="2628386"/>
              <a:ext cx="912300" cy="912300"/>
            </a:xfrm>
            <a:prstGeom prst="ellipse">
              <a:avLst/>
            </a:prstGeom>
            <a:solidFill>
              <a:srgbClr val="1DCDC3"/>
            </a:solidFill>
            <a:ln>
              <a:noFill/>
            </a:ln>
            <a:effectLst>
              <a:outerShdw blurRad="57150" rotWithShape="0" algn="bl" dir="5400000" dist="19050">
                <a:srgbClr val="0C2E3A">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9"/>
            <p:cNvSpPr/>
            <p:nvPr/>
          </p:nvSpPr>
          <p:spPr>
            <a:xfrm>
              <a:off x="4785602" y="3639878"/>
              <a:ext cx="912300" cy="912300"/>
            </a:xfrm>
            <a:prstGeom prst="ellipse">
              <a:avLst/>
            </a:prstGeom>
            <a:solidFill>
              <a:srgbClr val="1DCDC3"/>
            </a:solidFill>
            <a:ln>
              <a:noFill/>
            </a:ln>
            <a:effectLst>
              <a:outerShdw blurRad="57150" rotWithShape="0" algn="bl" dir="5400000" dist="19050">
                <a:srgbClr val="0C2E3A">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9"/>
            <p:cNvSpPr/>
            <p:nvPr/>
          </p:nvSpPr>
          <p:spPr>
            <a:xfrm>
              <a:off x="3003800" y="696550"/>
              <a:ext cx="679200" cy="679200"/>
            </a:xfrm>
            <a:prstGeom prst="ellipse">
              <a:avLst/>
            </a:prstGeom>
            <a:solidFill>
              <a:srgbClr val="FF823B"/>
            </a:solidFill>
            <a:ln>
              <a:noFill/>
            </a:ln>
            <a:effectLst>
              <a:outerShdw blurRad="57150" rotWithShape="0" algn="bl" dir="5400000" dist="19050">
                <a:srgbClr val="0C2E3A">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9"/>
            <p:cNvSpPr/>
            <p:nvPr/>
          </p:nvSpPr>
          <p:spPr>
            <a:xfrm>
              <a:off x="4902150" y="3756437"/>
              <a:ext cx="679200" cy="679200"/>
            </a:xfrm>
            <a:prstGeom prst="ellipse">
              <a:avLst/>
            </a:prstGeom>
            <a:solidFill>
              <a:srgbClr val="FF823B"/>
            </a:solidFill>
            <a:ln>
              <a:noFill/>
            </a:ln>
            <a:effectLst>
              <a:outerShdw blurRad="57150" rotWithShape="0" algn="bl" dir="5400000" dist="19050">
                <a:srgbClr val="0C2E3A">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9"/>
            <p:cNvSpPr/>
            <p:nvPr/>
          </p:nvSpPr>
          <p:spPr>
            <a:xfrm>
              <a:off x="4902162" y="1727113"/>
              <a:ext cx="679200" cy="679200"/>
            </a:xfrm>
            <a:prstGeom prst="ellipse">
              <a:avLst/>
            </a:prstGeom>
            <a:solidFill>
              <a:srgbClr val="FF823B"/>
            </a:solidFill>
            <a:ln>
              <a:noFill/>
            </a:ln>
            <a:effectLst>
              <a:outerShdw blurRad="57150" rotWithShape="0" algn="bl" dir="5400000" dist="19050">
                <a:srgbClr val="0C2E3A">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9"/>
            <p:cNvSpPr/>
            <p:nvPr/>
          </p:nvSpPr>
          <p:spPr>
            <a:xfrm>
              <a:off x="3003800" y="2744925"/>
              <a:ext cx="679200" cy="679200"/>
            </a:xfrm>
            <a:prstGeom prst="ellipse">
              <a:avLst/>
            </a:prstGeom>
            <a:solidFill>
              <a:srgbClr val="FF823B"/>
            </a:solidFill>
            <a:ln>
              <a:noFill/>
            </a:ln>
            <a:effectLst>
              <a:outerShdw blurRad="57150" rotWithShape="0" algn="bl" dir="5400000" dist="19050">
                <a:srgbClr val="0C2E3A">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5" name="Google Shape;265;p19"/>
          <p:cNvSpPr txBox="1"/>
          <p:nvPr/>
        </p:nvSpPr>
        <p:spPr>
          <a:xfrm>
            <a:off x="5117357" y="2221214"/>
            <a:ext cx="598500" cy="57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266" name="Google Shape;266;p19"/>
          <p:cNvSpPr txBox="1"/>
          <p:nvPr/>
        </p:nvSpPr>
        <p:spPr>
          <a:xfrm>
            <a:off x="7015707" y="3251789"/>
            <a:ext cx="598500" cy="57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267" name="Google Shape;267;p19"/>
          <p:cNvSpPr txBox="1"/>
          <p:nvPr/>
        </p:nvSpPr>
        <p:spPr>
          <a:xfrm>
            <a:off x="5117357" y="4269589"/>
            <a:ext cx="598500" cy="57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268" name="Google Shape;268;p19"/>
          <p:cNvSpPr txBox="1"/>
          <p:nvPr/>
        </p:nvSpPr>
        <p:spPr>
          <a:xfrm>
            <a:off x="7015707" y="5281089"/>
            <a:ext cx="598500" cy="57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269" name="Google Shape;269;p19"/>
          <p:cNvSpPr txBox="1"/>
          <p:nvPr/>
        </p:nvSpPr>
        <p:spPr>
          <a:xfrm>
            <a:off x="4897096" y="2301529"/>
            <a:ext cx="988144" cy="40006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chemeClr val="lt1"/>
                </a:solidFill>
                <a:latin typeface="Calibri"/>
                <a:ea typeface="Calibri"/>
                <a:cs typeface="Calibri"/>
                <a:sym typeface="Calibri"/>
              </a:rPr>
              <a:t>2018</a:t>
            </a:r>
            <a:endParaRPr b="1" i="0" sz="2000" u="none" cap="none" strike="noStrike">
              <a:solidFill>
                <a:schemeClr val="lt1"/>
              </a:solidFill>
              <a:latin typeface="Calibri"/>
              <a:ea typeface="Calibri"/>
              <a:cs typeface="Calibri"/>
              <a:sym typeface="Calibri"/>
            </a:endParaRPr>
          </a:p>
        </p:txBody>
      </p:sp>
      <p:sp>
        <p:nvSpPr>
          <p:cNvPr id="270" name="Google Shape;270;p19"/>
          <p:cNvSpPr txBox="1"/>
          <p:nvPr/>
        </p:nvSpPr>
        <p:spPr>
          <a:xfrm>
            <a:off x="6821907" y="3353500"/>
            <a:ext cx="988144" cy="40006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chemeClr val="lt1"/>
                </a:solidFill>
                <a:latin typeface="Calibri"/>
                <a:ea typeface="Calibri"/>
                <a:cs typeface="Calibri"/>
                <a:sym typeface="Calibri"/>
              </a:rPr>
              <a:t>70%</a:t>
            </a:r>
            <a:endParaRPr b="1" i="0" sz="2000" u="none" cap="none" strike="noStrike">
              <a:solidFill>
                <a:schemeClr val="lt1"/>
              </a:solidFill>
              <a:latin typeface="Calibri"/>
              <a:ea typeface="Calibri"/>
              <a:cs typeface="Calibri"/>
              <a:sym typeface="Calibri"/>
            </a:endParaRPr>
          </a:p>
        </p:txBody>
      </p:sp>
      <p:sp>
        <p:nvSpPr>
          <p:cNvPr id="271" name="Google Shape;271;p19"/>
          <p:cNvSpPr txBox="1"/>
          <p:nvPr/>
        </p:nvSpPr>
        <p:spPr>
          <a:xfrm>
            <a:off x="4923067" y="4345360"/>
            <a:ext cx="988144" cy="40006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chemeClr val="lt1"/>
                </a:solidFill>
                <a:latin typeface="Calibri"/>
                <a:ea typeface="Calibri"/>
                <a:cs typeface="Calibri"/>
                <a:sym typeface="Calibri"/>
              </a:rPr>
              <a:t>60</a:t>
            </a:r>
            <a:endParaRPr b="1" i="0" sz="2000" u="none" cap="none" strike="noStrike">
              <a:solidFill>
                <a:schemeClr val="lt1"/>
              </a:solidFill>
              <a:latin typeface="Calibri"/>
              <a:ea typeface="Calibri"/>
              <a:cs typeface="Calibri"/>
              <a:sym typeface="Calibri"/>
            </a:endParaRPr>
          </a:p>
        </p:txBody>
      </p:sp>
      <p:sp>
        <p:nvSpPr>
          <p:cNvPr id="272" name="Google Shape;272;p19"/>
          <p:cNvSpPr txBox="1"/>
          <p:nvPr/>
        </p:nvSpPr>
        <p:spPr>
          <a:xfrm>
            <a:off x="6795629" y="5364116"/>
            <a:ext cx="988144" cy="40006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it-IT" sz="2000" u="none" cap="none" strike="noStrike">
                <a:solidFill>
                  <a:schemeClr val="lt1"/>
                </a:solidFill>
                <a:latin typeface="Calibri"/>
                <a:ea typeface="Calibri"/>
                <a:cs typeface="Calibri"/>
                <a:sym typeface="Calibri"/>
              </a:rPr>
              <a:t>10</a:t>
            </a:r>
            <a:endParaRPr b="1" i="0" sz="2000" u="none" cap="none" strike="noStrike">
              <a:solidFill>
                <a:schemeClr val="lt1"/>
              </a:solidFill>
              <a:latin typeface="Calibri"/>
              <a:ea typeface="Calibri"/>
              <a:cs typeface="Calibri"/>
              <a:sym typeface="Calibri"/>
            </a:endParaRPr>
          </a:p>
        </p:txBody>
      </p:sp>
      <p:grpSp>
        <p:nvGrpSpPr>
          <p:cNvPr id="273" name="Google Shape;273;p19"/>
          <p:cNvGrpSpPr/>
          <p:nvPr/>
        </p:nvGrpSpPr>
        <p:grpSpPr>
          <a:xfrm>
            <a:off x="846648" y="2830082"/>
            <a:ext cx="1090308" cy="1083256"/>
            <a:chOff x="3375638" y="1381738"/>
            <a:chExt cx="1090308" cy="1083256"/>
          </a:xfrm>
        </p:grpSpPr>
        <p:sp>
          <p:nvSpPr>
            <p:cNvPr id="274" name="Google Shape;274;p19"/>
            <p:cNvSpPr/>
            <p:nvPr/>
          </p:nvSpPr>
          <p:spPr>
            <a:xfrm>
              <a:off x="3576449" y="1575495"/>
              <a:ext cx="347901" cy="347901"/>
            </a:xfrm>
            <a:custGeom>
              <a:rect b="b" l="l" r="r" t="t"/>
              <a:pathLst>
                <a:path extrusionOk="0" h="6166" w="6166">
                  <a:moveTo>
                    <a:pt x="0" y="0"/>
                  </a:moveTo>
                  <a:lnTo>
                    <a:pt x="1679" y="6166"/>
                  </a:lnTo>
                  <a:lnTo>
                    <a:pt x="6166" y="1579"/>
                  </a:lnTo>
                  <a:lnTo>
                    <a:pt x="0" y="0"/>
                  </a:lnTo>
                  <a:close/>
                </a:path>
              </a:pathLst>
            </a:custGeom>
            <a:solidFill>
              <a:srgbClr val="FFC00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5" name="Google Shape;275;p19"/>
            <p:cNvSpPr/>
            <p:nvPr/>
          </p:nvSpPr>
          <p:spPr>
            <a:xfrm>
              <a:off x="3375638" y="1381738"/>
              <a:ext cx="1090308" cy="1083256"/>
            </a:xfrm>
            <a:custGeom>
              <a:rect b="b" l="l" r="r" t="t"/>
              <a:pathLst>
                <a:path extrusionOk="0" h="19199" w="19324">
                  <a:moveTo>
                    <a:pt x="19324" y="1"/>
                  </a:moveTo>
                  <a:cubicBezTo>
                    <a:pt x="8672" y="1"/>
                    <a:pt x="0" y="8672"/>
                    <a:pt x="0" y="19199"/>
                  </a:cubicBezTo>
                  <a:lnTo>
                    <a:pt x="19324" y="19199"/>
                  </a:lnTo>
                  <a:lnTo>
                    <a:pt x="19324" y="1"/>
                  </a:lnTo>
                  <a:close/>
                </a:path>
              </a:pathLst>
            </a:custGeom>
            <a:solidFill>
              <a:srgbClr val="FFC00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6" name="Google Shape;276;p19"/>
            <p:cNvSpPr/>
            <p:nvPr/>
          </p:nvSpPr>
          <p:spPr>
            <a:xfrm>
              <a:off x="3676826" y="1646194"/>
              <a:ext cx="701445" cy="701445"/>
            </a:xfrm>
            <a:custGeom>
              <a:rect b="b" l="l" r="r" t="t"/>
              <a:pathLst>
                <a:path extrusionOk="0" h="12432" w="12432">
                  <a:moveTo>
                    <a:pt x="6266" y="0"/>
                  </a:moveTo>
                  <a:cubicBezTo>
                    <a:pt x="2808" y="0"/>
                    <a:pt x="1" y="2732"/>
                    <a:pt x="1" y="6166"/>
                  </a:cubicBezTo>
                  <a:cubicBezTo>
                    <a:pt x="1" y="9624"/>
                    <a:pt x="2808" y="12431"/>
                    <a:pt x="6266" y="12431"/>
                  </a:cubicBezTo>
                  <a:cubicBezTo>
                    <a:pt x="9600" y="12431"/>
                    <a:pt x="12432" y="9624"/>
                    <a:pt x="12432" y="6166"/>
                  </a:cubicBezTo>
                  <a:cubicBezTo>
                    <a:pt x="12432" y="2732"/>
                    <a:pt x="9600" y="0"/>
                    <a:pt x="6266" y="0"/>
                  </a:cubicBezTo>
                  <a:close/>
                </a:path>
              </a:pathLst>
            </a:custGeom>
            <a:solidFill>
              <a:srgbClr val="FFC00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7" name="Google Shape;277;p19"/>
            <p:cNvSpPr/>
            <p:nvPr/>
          </p:nvSpPr>
          <p:spPr>
            <a:xfrm>
              <a:off x="3752424" y="1721549"/>
              <a:ext cx="548855" cy="545097"/>
            </a:xfrm>
            <a:custGeom>
              <a:rect b="b" l="l" r="r" t="t"/>
              <a:pathLst>
                <a:path extrusionOk="0" h="10878" w="10953">
                  <a:moveTo>
                    <a:pt x="5539" y="0"/>
                  </a:moveTo>
                  <a:cubicBezTo>
                    <a:pt x="2507" y="0"/>
                    <a:pt x="0" y="2406"/>
                    <a:pt x="0" y="5439"/>
                  </a:cubicBezTo>
                  <a:cubicBezTo>
                    <a:pt x="0" y="8471"/>
                    <a:pt x="2507" y="10877"/>
                    <a:pt x="5539" y="10877"/>
                  </a:cubicBezTo>
                  <a:cubicBezTo>
                    <a:pt x="8447" y="10877"/>
                    <a:pt x="10953" y="8471"/>
                    <a:pt x="10953" y="5439"/>
                  </a:cubicBezTo>
                  <a:cubicBezTo>
                    <a:pt x="10953" y="2406"/>
                    <a:pt x="8447" y="0"/>
                    <a:pt x="5539" y="0"/>
                  </a:cubicBezTo>
                  <a:close/>
                </a:path>
              </a:pathLst>
            </a:custGeom>
            <a:solidFill>
              <a:srgbClr val="FFC00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278" name="Google Shape;278;p19"/>
          <p:cNvSpPr/>
          <p:nvPr/>
        </p:nvSpPr>
        <p:spPr>
          <a:xfrm>
            <a:off x="2703375" y="3006856"/>
            <a:ext cx="347958" cy="347901"/>
          </a:xfrm>
          <a:custGeom>
            <a:rect b="b" l="l" r="r" t="t"/>
            <a:pathLst>
              <a:path extrusionOk="0" h="6166" w="6167">
                <a:moveTo>
                  <a:pt x="6166" y="0"/>
                </a:moveTo>
                <a:lnTo>
                  <a:pt x="1" y="1655"/>
                </a:lnTo>
                <a:lnTo>
                  <a:pt x="4487" y="6166"/>
                </a:lnTo>
                <a:lnTo>
                  <a:pt x="6166" y="0"/>
                </a:lnTo>
                <a:close/>
              </a:path>
            </a:pathLst>
          </a:custGeom>
          <a:solidFill>
            <a:srgbClr val="92D05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9" name="Google Shape;279;p19"/>
          <p:cNvSpPr/>
          <p:nvPr/>
        </p:nvSpPr>
        <p:spPr>
          <a:xfrm>
            <a:off x="2154713" y="2830082"/>
            <a:ext cx="1084666" cy="1083256"/>
          </a:xfrm>
          <a:custGeom>
            <a:rect b="b" l="l" r="r" t="t"/>
            <a:pathLst>
              <a:path extrusionOk="0" h="19199" w="19224">
                <a:moveTo>
                  <a:pt x="0" y="1"/>
                </a:moveTo>
                <a:lnTo>
                  <a:pt x="0" y="19199"/>
                </a:lnTo>
                <a:lnTo>
                  <a:pt x="19224" y="19199"/>
                </a:lnTo>
                <a:cubicBezTo>
                  <a:pt x="19224" y="8672"/>
                  <a:pt x="10552" y="1"/>
                  <a:pt x="0" y="1"/>
                </a:cubicBezTo>
                <a:close/>
              </a:path>
            </a:pathLst>
          </a:custGeom>
          <a:solidFill>
            <a:srgbClr val="92D05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0" name="Google Shape;280;p19"/>
          <p:cNvSpPr/>
          <p:nvPr/>
        </p:nvSpPr>
        <p:spPr>
          <a:xfrm>
            <a:off x="2225411" y="3094538"/>
            <a:ext cx="695802" cy="701445"/>
          </a:xfrm>
          <a:custGeom>
            <a:rect b="b" l="l" r="r" t="t"/>
            <a:pathLst>
              <a:path extrusionOk="0" h="12432" w="12332">
                <a:moveTo>
                  <a:pt x="6166" y="0"/>
                </a:moveTo>
                <a:cubicBezTo>
                  <a:pt x="2732" y="0"/>
                  <a:pt x="1" y="2732"/>
                  <a:pt x="1" y="6166"/>
                </a:cubicBezTo>
                <a:cubicBezTo>
                  <a:pt x="1" y="9624"/>
                  <a:pt x="2732" y="12431"/>
                  <a:pt x="6166" y="12431"/>
                </a:cubicBezTo>
                <a:cubicBezTo>
                  <a:pt x="9625" y="12431"/>
                  <a:pt x="12331" y="9624"/>
                  <a:pt x="12331" y="6166"/>
                </a:cubicBezTo>
                <a:cubicBezTo>
                  <a:pt x="12331" y="2732"/>
                  <a:pt x="9625" y="0"/>
                  <a:pt x="6166" y="0"/>
                </a:cubicBezTo>
                <a:close/>
              </a:path>
            </a:pathLst>
          </a:custGeom>
          <a:solidFill>
            <a:srgbClr val="92D05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1" name="Google Shape;281;p19"/>
          <p:cNvSpPr/>
          <p:nvPr/>
        </p:nvSpPr>
        <p:spPr>
          <a:xfrm>
            <a:off x="2300760" y="3169893"/>
            <a:ext cx="545097" cy="545097"/>
          </a:xfrm>
          <a:custGeom>
            <a:rect b="b" l="l" r="r" t="t"/>
            <a:pathLst>
              <a:path extrusionOk="0" h="10878" w="10878">
                <a:moveTo>
                  <a:pt x="5439" y="0"/>
                </a:moveTo>
                <a:cubicBezTo>
                  <a:pt x="2406" y="0"/>
                  <a:pt x="0" y="2406"/>
                  <a:pt x="0" y="5439"/>
                </a:cubicBezTo>
                <a:cubicBezTo>
                  <a:pt x="0" y="8471"/>
                  <a:pt x="2406" y="10877"/>
                  <a:pt x="5439" y="10877"/>
                </a:cubicBezTo>
                <a:cubicBezTo>
                  <a:pt x="8472" y="10877"/>
                  <a:pt x="10878" y="8471"/>
                  <a:pt x="10878" y="5439"/>
                </a:cubicBezTo>
                <a:cubicBezTo>
                  <a:pt x="10878" y="2406"/>
                  <a:pt x="8472" y="0"/>
                  <a:pt x="5439" y="0"/>
                </a:cubicBezTo>
                <a:close/>
              </a:path>
            </a:pathLst>
          </a:custGeom>
          <a:solidFill>
            <a:srgbClr val="92D05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82" name="Google Shape;282;p19"/>
          <p:cNvGrpSpPr/>
          <p:nvPr/>
        </p:nvGrpSpPr>
        <p:grpSpPr>
          <a:xfrm>
            <a:off x="865042" y="4114108"/>
            <a:ext cx="1083256" cy="1090365"/>
            <a:chOff x="3394032" y="2665764"/>
            <a:chExt cx="1083256" cy="1090365"/>
          </a:xfrm>
        </p:grpSpPr>
        <p:sp>
          <p:nvSpPr>
            <p:cNvPr id="283" name="Google Shape;283;p19"/>
            <p:cNvSpPr/>
            <p:nvPr/>
          </p:nvSpPr>
          <p:spPr>
            <a:xfrm>
              <a:off x="3587733" y="3231408"/>
              <a:ext cx="347958" cy="347958"/>
            </a:xfrm>
            <a:custGeom>
              <a:rect b="b" l="l" r="r" t="t"/>
              <a:pathLst>
                <a:path extrusionOk="0" h="6167" w="6167">
                  <a:moveTo>
                    <a:pt x="1680" y="1"/>
                  </a:moveTo>
                  <a:lnTo>
                    <a:pt x="1" y="6166"/>
                  </a:lnTo>
                  <a:lnTo>
                    <a:pt x="6166" y="4487"/>
                  </a:lnTo>
                  <a:lnTo>
                    <a:pt x="1680" y="1"/>
                  </a:lnTo>
                  <a:close/>
                </a:path>
              </a:pathLst>
            </a:custGeom>
            <a:solidFill>
              <a:srgbClr val="F5413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4" name="Google Shape;284;p19"/>
            <p:cNvSpPr/>
            <p:nvPr/>
          </p:nvSpPr>
          <p:spPr>
            <a:xfrm>
              <a:off x="3394032" y="2665764"/>
              <a:ext cx="1083256" cy="1090365"/>
            </a:xfrm>
            <a:custGeom>
              <a:rect b="b" l="l" r="r" t="t"/>
              <a:pathLst>
                <a:path extrusionOk="0" h="19325" w="19199">
                  <a:moveTo>
                    <a:pt x="0" y="1"/>
                  </a:moveTo>
                  <a:cubicBezTo>
                    <a:pt x="0" y="10652"/>
                    <a:pt x="8672" y="19324"/>
                    <a:pt x="19198" y="19324"/>
                  </a:cubicBezTo>
                  <a:lnTo>
                    <a:pt x="19198" y="1"/>
                  </a:lnTo>
                  <a:close/>
                </a:path>
              </a:pathLst>
            </a:custGeom>
            <a:solidFill>
              <a:srgbClr val="F5413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5" name="Google Shape;285;p19"/>
            <p:cNvSpPr/>
            <p:nvPr/>
          </p:nvSpPr>
          <p:spPr>
            <a:xfrm>
              <a:off x="3676826" y="2766197"/>
              <a:ext cx="701445" cy="695746"/>
            </a:xfrm>
            <a:custGeom>
              <a:rect b="b" l="l" r="r" t="t"/>
              <a:pathLst>
                <a:path extrusionOk="0" h="12331" w="12432">
                  <a:moveTo>
                    <a:pt x="6266" y="0"/>
                  </a:moveTo>
                  <a:cubicBezTo>
                    <a:pt x="2808" y="0"/>
                    <a:pt x="1" y="2707"/>
                    <a:pt x="1" y="6166"/>
                  </a:cubicBezTo>
                  <a:cubicBezTo>
                    <a:pt x="1" y="9599"/>
                    <a:pt x="2808" y="12331"/>
                    <a:pt x="6266" y="12331"/>
                  </a:cubicBezTo>
                  <a:cubicBezTo>
                    <a:pt x="9600" y="12331"/>
                    <a:pt x="12432" y="9599"/>
                    <a:pt x="12432" y="6166"/>
                  </a:cubicBezTo>
                  <a:cubicBezTo>
                    <a:pt x="12432" y="2707"/>
                    <a:pt x="9600" y="0"/>
                    <a:pt x="6266" y="0"/>
                  </a:cubicBezTo>
                  <a:close/>
                </a:path>
              </a:pathLst>
            </a:custGeom>
            <a:solidFill>
              <a:srgbClr val="F5413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6" name="Google Shape;286;p19"/>
            <p:cNvSpPr/>
            <p:nvPr/>
          </p:nvSpPr>
          <p:spPr>
            <a:xfrm>
              <a:off x="3752413" y="2841425"/>
              <a:ext cx="548855" cy="543894"/>
            </a:xfrm>
            <a:custGeom>
              <a:rect b="b" l="l" r="r" t="t"/>
              <a:pathLst>
                <a:path extrusionOk="0" h="10854" w="10953">
                  <a:moveTo>
                    <a:pt x="5539" y="1"/>
                  </a:moveTo>
                  <a:cubicBezTo>
                    <a:pt x="2507" y="1"/>
                    <a:pt x="0" y="2407"/>
                    <a:pt x="0" y="5440"/>
                  </a:cubicBezTo>
                  <a:cubicBezTo>
                    <a:pt x="0" y="8472"/>
                    <a:pt x="2507" y="10853"/>
                    <a:pt x="5539" y="10853"/>
                  </a:cubicBezTo>
                  <a:cubicBezTo>
                    <a:pt x="8447" y="10853"/>
                    <a:pt x="10953" y="8472"/>
                    <a:pt x="10953" y="5440"/>
                  </a:cubicBezTo>
                  <a:cubicBezTo>
                    <a:pt x="10953" y="2407"/>
                    <a:pt x="8447" y="1"/>
                    <a:pt x="5539" y="1"/>
                  </a:cubicBezTo>
                  <a:close/>
                </a:path>
              </a:pathLst>
            </a:custGeom>
            <a:solidFill>
              <a:srgbClr val="F5413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287" name="Google Shape;287;p19"/>
          <p:cNvGrpSpPr/>
          <p:nvPr/>
        </p:nvGrpSpPr>
        <p:grpSpPr>
          <a:xfrm>
            <a:off x="2143372" y="4125449"/>
            <a:ext cx="1084723" cy="1084666"/>
            <a:chOff x="4672362" y="2677105"/>
            <a:chExt cx="1084723" cy="1084666"/>
          </a:xfrm>
        </p:grpSpPr>
        <p:sp>
          <p:nvSpPr>
            <p:cNvPr id="288" name="Google Shape;288;p19"/>
            <p:cNvSpPr/>
            <p:nvPr/>
          </p:nvSpPr>
          <p:spPr>
            <a:xfrm>
              <a:off x="5243706" y="3220123"/>
              <a:ext cx="347901" cy="347901"/>
            </a:xfrm>
            <a:custGeom>
              <a:rect b="b" l="l" r="r" t="t"/>
              <a:pathLst>
                <a:path extrusionOk="0" h="6166" w="6166">
                  <a:moveTo>
                    <a:pt x="4486" y="0"/>
                  </a:moveTo>
                  <a:lnTo>
                    <a:pt x="0" y="4486"/>
                  </a:lnTo>
                  <a:lnTo>
                    <a:pt x="6166" y="6166"/>
                  </a:lnTo>
                  <a:lnTo>
                    <a:pt x="6166" y="6166"/>
                  </a:lnTo>
                  <a:lnTo>
                    <a:pt x="4486" y="0"/>
                  </a:lnTo>
                  <a:close/>
                </a:path>
              </a:pathLst>
            </a:custGeom>
            <a:solidFill>
              <a:srgbClr val="00A6A6"/>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9" name="Google Shape;289;p19"/>
            <p:cNvSpPr/>
            <p:nvPr/>
          </p:nvSpPr>
          <p:spPr>
            <a:xfrm>
              <a:off x="4672362" y="2677105"/>
              <a:ext cx="1084723" cy="1084666"/>
            </a:xfrm>
            <a:custGeom>
              <a:rect b="b" l="l" r="r" t="t"/>
              <a:pathLst>
                <a:path extrusionOk="0" h="19224" w="19225">
                  <a:moveTo>
                    <a:pt x="1" y="0"/>
                  </a:moveTo>
                  <a:lnTo>
                    <a:pt x="1" y="19223"/>
                  </a:lnTo>
                  <a:cubicBezTo>
                    <a:pt x="10653" y="19223"/>
                    <a:pt x="19224" y="10652"/>
                    <a:pt x="19224" y="0"/>
                  </a:cubicBezTo>
                  <a:close/>
                </a:path>
              </a:pathLst>
            </a:custGeom>
            <a:solidFill>
              <a:srgbClr val="00A6A6"/>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0" name="Google Shape;290;p19"/>
            <p:cNvSpPr/>
            <p:nvPr/>
          </p:nvSpPr>
          <p:spPr>
            <a:xfrm>
              <a:off x="4754401" y="2766197"/>
              <a:ext cx="695802" cy="695746"/>
            </a:xfrm>
            <a:custGeom>
              <a:rect b="b" l="l" r="r" t="t"/>
              <a:pathLst>
                <a:path extrusionOk="0" h="12331" w="12332">
                  <a:moveTo>
                    <a:pt x="6166" y="0"/>
                  </a:moveTo>
                  <a:cubicBezTo>
                    <a:pt x="2732" y="0"/>
                    <a:pt x="1" y="2707"/>
                    <a:pt x="1" y="6166"/>
                  </a:cubicBezTo>
                  <a:cubicBezTo>
                    <a:pt x="1" y="9599"/>
                    <a:pt x="2732" y="12331"/>
                    <a:pt x="6166" y="12331"/>
                  </a:cubicBezTo>
                  <a:cubicBezTo>
                    <a:pt x="9625" y="12331"/>
                    <a:pt x="12331" y="9599"/>
                    <a:pt x="12331" y="6166"/>
                  </a:cubicBezTo>
                  <a:cubicBezTo>
                    <a:pt x="12331" y="2707"/>
                    <a:pt x="9625" y="0"/>
                    <a:pt x="6166" y="0"/>
                  </a:cubicBezTo>
                  <a:close/>
                </a:path>
              </a:pathLst>
            </a:custGeom>
            <a:solidFill>
              <a:srgbClr val="00A6A6"/>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91" name="Google Shape;291;p19"/>
            <p:cNvSpPr/>
            <p:nvPr/>
          </p:nvSpPr>
          <p:spPr>
            <a:xfrm>
              <a:off x="4827875" y="2839542"/>
              <a:ext cx="548849" cy="547666"/>
            </a:xfrm>
            <a:custGeom>
              <a:rect b="b" l="l" r="r" t="t"/>
              <a:pathLst>
                <a:path extrusionOk="0" h="10854" w="10878">
                  <a:moveTo>
                    <a:pt x="5439" y="1"/>
                  </a:moveTo>
                  <a:cubicBezTo>
                    <a:pt x="2406" y="1"/>
                    <a:pt x="0" y="2407"/>
                    <a:pt x="0" y="5440"/>
                  </a:cubicBezTo>
                  <a:cubicBezTo>
                    <a:pt x="0" y="8472"/>
                    <a:pt x="2406" y="10853"/>
                    <a:pt x="5439" y="10853"/>
                  </a:cubicBezTo>
                  <a:cubicBezTo>
                    <a:pt x="8472" y="10853"/>
                    <a:pt x="10878" y="8472"/>
                    <a:pt x="10878" y="5440"/>
                  </a:cubicBezTo>
                  <a:cubicBezTo>
                    <a:pt x="10878" y="2407"/>
                    <a:pt x="8472" y="1"/>
                    <a:pt x="5439" y="1"/>
                  </a:cubicBezTo>
                  <a:close/>
                </a:path>
              </a:pathLst>
            </a:custGeom>
            <a:solidFill>
              <a:srgbClr val="00A6A6"/>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id="292" name="Google Shape;292;p19"/>
          <p:cNvPicPr preferRelativeResize="0"/>
          <p:nvPr/>
        </p:nvPicPr>
        <p:blipFill rotWithShape="1">
          <a:blip r:embed="rId7">
            <a:alphaModFix/>
          </a:blip>
          <a:srcRect b="0" l="0" r="0" t="0"/>
          <a:stretch/>
        </p:blipFill>
        <p:spPr>
          <a:xfrm>
            <a:off x="1284972" y="3250830"/>
            <a:ext cx="362172" cy="362172"/>
          </a:xfrm>
          <a:prstGeom prst="rect">
            <a:avLst/>
          </a:prstGeom>
          <a:noFill/>
          <a:ln>
            <a:noFill/>
          </a:ln>
        </p:spPr>
      </p:pic>
      <p:pic>
        <p:nvPicPr>
          <p:cNvPr id="293" name="Google Shape;293;p19"/>
          <p:cNvPicPr preferRelativeResize="0"/>
          <p:nvPr/>
        </p:nvPicPr>
        <p:blipFill rotWithShape="1">
          <a:blip r:embed="rId8">
            <a:alphaModFix/>
          </a:blip>
          <a:srcRect b="0" l="0" r="0" t="0"/>
          <a:stretch/>
        </p:blipFill>
        <p:spPr>
          <a:xfrm>
            <a:off x="2381191" y="3252879"/>
            <a:ext cx="396132" cy="396132"/>
          </a:xfrm>
          <a:prstGeom prst="rect">
            <a:avLst/>
          </a:prstGeom>
          <a:noFill/>
          <a:ln>
            <a:noFill/>
          </a:ln>
        </p:spPr>
      </p:pic>
      <p:pic>
        <p:nvPicPr>
          <p:cNvPr id="294" name="Google Shape;294;p19"/>
          <p:cNvPicPr preferRelativeResize="0"/>
          <p:nvPr/>
        </p:nvPicPr>
        <p:blipFill rotWithShape="1">
          <a:blip r:embed="rId9">
            <a:alphaModFix/>
          </a:blip>
          <a:srcRect b="0" l="0" r="0" t="0"/>
          <a:stretch/>
        </p:blipFill>
        <p:spPr>
          <a:xfrm>
            <a:off x="1306136" y="4416578"/>
            <a:ext cx="347904" cy="347904"/>
          </a:xfrm>
          <a:prstGeom prst="rect">
            <a:avLst/>
          </a:prstGeom>
          <a:noFill/>
          <a:ln>
            <a:noFill/>
          </a:ln>
        </p:spPr>
      </p:pic>
      <p:pic>
        <p:nvPicPr>
          <p:cNvPr id="295" name="Google Shape;295;p19"/>
          <p:cNvPicPr preferRelativeResize="0"/>
          <p:nvPr/>
        </p:nvPicPr>
        <p:blipFill rotWithShape="1">
          <a:blip r:embed="rId10">
            <a:alphaModFix/>
          </a:blip>
          <a:srcRect b="0" l="0" r="0" t="0"/>
          <a:stretch/>
        </p:blipFill>
        <p:spPr>
          <a:xfrm>
            <a:off x="2378754" y="4395260"/>
            <a:ext cx="359788" cy="3597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grpSp>
        <p:nvGrpSpPr>
          <p:cNvPr id="301" name="Google Shape;301;p20"/>
          <p:cNvGrpSpPr/>
          <p:nvPr/>
        </p:nvGrpSpPr>
        <p:grpSpPr>
          <a:xfrm>
            <a:off x="856725" y="1903969"/>
            <a:ext cx="10602773" cy="3827166"/>
            <a:chOff x="407390" y="2254051"/>
            <a:chExt cx="11887360" cy="4239039"/>
          </a:xfrm>
        </p:grpSpPr>
        <p:sp>
          <p:nvSpPr>
            <p:cNvPr id="302" name="Google Shape;302;p20"/>
            <p:cNvSpPr/>
            <p:nvPr/>
          </p:nvSpPr>
          <p:spPr>
            <a:xfrm>
              <a:off x="11264896" y="4161312"/>
              <a:ext cx="400993" cy="360040"/>
            </a:xfrm>
            <a:custGeom>
              <a:rect b="b" l="l" r="r" t="t"/>
              <a:pathLst>
                <a:path extrusionOk="0" h="682" w="691">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303" name="Google Shape;303;p20"/>
            <p:cNvGrpSpPr/>
            <p:nvPr/>
          </p:nvGrpSpPr>
          <p:grpSpPr>
            <a:xfrm>
              <a:off x="407390" y="2254051"/>
              <a:ext cx="11887360" cy="4239039"/>
              <a:chOff x="624584" y="2434071"/>
              <a:chExt cx="11887360" cy="4239039"/>
            </a:xfrm>
          </p:grpSpPr>
          <p:grpSp>
            <p:nvGrpSpPr>
              <p:cNvPr id="304" name="Google Shape;304;p20"/>
              <p:cNvGrpSpPr/>
              <p:nvPr/>
            </p:nvGrpSpPr>
            <p:grpSpPr>
              <a:xfrm>
                <a:off x="624584" y="2434071"/>
                <a:ext cx="9303729" cy="4239039"/>
                <a:chOff x="5827133" y="3187143"/>
                <a:chExt cx="1109830" cy="555853"/>
              </a:xfrm>
            </p:grpSpPr>
            <p:sp>
              <p:nvSpPr>
                <p:cNvPr id="305" name="Google Shape;305;p20"/>
                <p:cNvSpPr/>
                <p:nvPr/>
              </p:nvSpPr>
              <p:spPr>
                <a:xfrm>
                  <a:off x="5943156" y="3457539"/>
                  <a:ext cx="263609" cy="11976"/>
                </a:xfrm>
                <a:custGeom>
                  <a:rect b="b" l="l" r="r" t="t"/>
                  <a:pathLst>
                    <a:path extrusionOk="0" h="173" w="3808">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6B7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6" name="Google Shape;306;p20"/>
                <p:cNvSpPr/>
                <p:nvPr/>
              </p:nvSpPr>
              <p:spPr>
                <a:xfrm>
                  <a:off x="6558090" y="3457539"/>
                  <a:ext cx="261947" cy="11976"/>
                </a:xfrm>
                <a:custGeom>
                  <a:rect b="b" l="l" r="r" t="t"/>
                  <a:pathLst>
                    <a:path extrusionOk="0" h="173" w="3784">
                      <a:moveTo>
                        <a:pt x="13" y="0"/>
                      </a:moveTo>
                      <a:cubicBezTo>
                        <a:pt x="13" y="25"/>
                        <a:pt x="13" y="50"/>
                        <a:pt x="26" y="74"/>
                      </a:cubicBezTo>
                      <a:cubicBezTo>
                        <a:pt x="13" y="111"/>
                        <a:pt x="13" y="148"/>
                        <a:pt x="1" y="173"/>
                      </a:cubicBezTo>
                      <a:lnTo>
                        <a:pt x="3784" y="173"/>
                      </a:lnTo>
                      <a:cubicBezTo>
                        <a:pt x="3771" y="148"/>
                        <a:pt x="3771" y="111"/>
                        <a:pt x="3771" y="74"/>
                      </a:cubicBezTo>
                      <a:cubicBezTo>
                        <a:pt x="3771" y="50"/>
                        <a:pt x="3771" y="25"/>
                        <a:pt x="3784" y="0"/>
                      </a:cubicBezTo>
                      <a:close/>
                    </a:path>
                  </a:pathLst>
                </a:custGeom>
                <a:solidFill>
                  <a:srgbClr val="6B7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7" name="Google Shape;307;p20"/>
                <p:cNvSpPr/>
                <p:nvPr/>
              </p:nvSpPr>
              <p:spPr>
                <a:xfrm>
                  <a:off x="6251904" y="3457539"/>
                  <a:ext cx="261047" cy="11976"/>
                </a:xfrm>
                <a:custGeom>
                  <a:rect b="b" l="l" r="r" t="t"/>
                  <a:pathLst>
                    <a:path extrusionOk="0" h="173" w="3771">
                      <a:moveTo>
                        <a:pt x="0" y="0"/>
                      </a:moveTo>
                      <a:cubicBezTo>
                        <a:pt x="13" y="25"/>
                        <a:pt x="13" y="50"/>
                        <a:pt x="13" y="74"/>
                      </a:cubicBezTo>
                      <a:cubicBezTo>
                        <a:pt x="13" y="111"/>
                        <a:pt x="13" y="148"/>
                        <a:pt x="0" y="173"/>
                      </a:cubicBezTo>
                      <a:lnTo>
                        <a:pt x="3771" y="173"/>
                      </a:lnTo>
                      <a:cubicBezTo>
                        <a:pt x="3759" y="148"/>
                        <a:pt x="3759" y="111"/>
                        <a:pt x="3759" y="74"/>
                      </a:cubicBezTo>
                      <a:cubicBezTo>
                        <a:pt x="3759" y="50"/>
                        <a:pt x="3759" y="25"/>
                        <a:pt x="3771" y="0"/>
                      </a:cubicBezTo>
                      <a:close/>
                    </a:path>
                  </a:pathLst>
                </a:custGeom>
                <a:solidFill>
                  <a:srgbClr val="6B7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8" name="Google Shape;308;p20"/>
                <p:cNvSpPr/>
                <p:nvPr/>
              </p:nvSpPr>
              <p:spPr>
                <a:xfrm>
                  <a:off x="5827133" y="3187143"/>
                  <a:ext cx="194522" cy="252533"/>
                </a:xfrm>
                <a:custGeom>
                  <a:rect b="b" l="l" r="r" t="t"/>
                  <a:pathLst>
                    <a:path extrusionOk="0" h="3648" w="2810">
                      <a:moveTo>
                        <a:pt x="1365" y="241"/>
                      </a:moveTo>
                      <a:cubicBezTo>
                        <a:pt x="1630" y="241"/>
                        <a:pt x="1899" y="338"/>
                        <a:pt x="2120" y="555"/>
                      </a:cubicBezTo>
                      <a:cubicBezTo>
                        <a:pt x="2810" y="1245"/>
                        <a:pt x="2329" y="2416"/>
                        <a:pt x="1356" y="2416"/>
                      </a:cubicBezTo>
                      <a:cubicBezTo>
                        <a:pt x="764" y="2416"/>
                        <a:pt x="272" y="1935"/>
                        <a:pt x="272" y="1344"/>
                      </a:cubicBezTo>
                      <a:cubicBezTo>
                        <a:pt x="263" y="681"/>
                        <a:pt x="802" y="241"/>
                        <a:pt x="1365" y="241"/>
                      </a:cubicBezTo>
                      <a:close/>
                      <a:moveTo>
                        <a:pt x="1356" y="1"/>
                      </a:moveTo>
                      <a:cubicBezTo>
                        <a:pt x="604" y="1"/>
                        <a:pt x="0" y="604"/>
                        <a:pt x="0" y="1356"/>
                      </a:cubicBezTo>
                      <a:cubicBezTo>
                        <a:pt x="0" y="2391"/>
                        <a:pt x="1183" y="3512"/>
                        <a:pt x="1331" y="3648"/>
                      </a:cubicBezTo>
                      <a:lnTo>
                        <a:pt x="1368" y="3648"/>
                      </a:lnTo>
                      <a:cubicBezTo>
                        <a:pt x="1528" y="3512"/>
                        <a:pt x="2711" y="2453"/>
                        <a:pt x="2711" y="1356"/>
                      </a:cubicBezTo>
                      <a:cubicBezTo>
                        <a:pt x="2711" y="604"/>
                        <a:pt x="2095" y="1"/>
                        <a:pt x="1356" y="1"/>
                      </a:cubicBezTo>
                      <a:close/>
                    </a:path>
                  </a:pathLst>
                </a:custGeom>
                <a:solidFill>
                  <a:srgbClr val="E3E9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09" name="Google Shape;309;p20"/>
                <p:cNvSpPr/>
                <p:nvPr/>
              </p:nvSpPr>
              <p:spPr>
                <a:xfrm rot="10800000">
                  <a:off x="6130343" y="3487071"/>
                  <a:ext cx="197084" cy="255925"/>
                </a:xfrm>
                <a:custGeom>
                  <a:rect b="b" l="l" r="r" t="t"/>
                  <a:pathLst>
                    <a:path extrusionOk="0" h="3697" w="2847">
                      <a:moveTo>
                        <a:pt x="1402" y="290"/>
                      </a:moveTo>
                      <a:cubicBezTo>
                        <a:pt x="1667" y="290"/>
                        <a:pt x="1936" y="387"/>
                        <a:pt x="2157" y="604"/>
                      </a:cubicBezTo>
                      <a:cubicBezTo>
                        <a:pt x="2847" y="1294"/>
                        <a:pt x="2354" y="2465"/>
                        <a:pt x="1393" y="2465"/>
                      </a:cubicBezTo>
                      <a:cubicBezTo>
                        <a:pt x="789" y="2465"/>
                        <a:pt x="296" y="1984"/>
                        <a:pt x="296" y="1393"/>
                      </a:cubicBezTo>
                      <a:cubicBezTo>
                        <a:pt x="296" y="730"/>
                        <a:pt x="838" y="290"/>
                        <a:pt x="1402" y="290"/>
                      </a:cubicBezTo>
                      <a:close/>
                      <a:moveTo>
                        <a:pt x="1380" y="0"/>
                      </a:moveTo>
                      <a:cubicBezTo>
                        <a:pt x="617" y="0"/>
                        <a:pt x="1" y="641"/>
                        <a:pt x="25" y="1405"/>
                      </a:cubicBezTo>
                      <a:cubicBezTo>
                        <a:pt x="25" y="2452"/>
                        <a:pt x="1220" y="3561"/>
                        <a:pt x="1368" y="3697"/>
                      </a:cubicBezTo>
                      <a:lnTo>
                        <a:pt x="1405" y="3697"/>
                      </a:lnTo>
                      <a:cubicBezTo>
                        <a:pt x="1565" y="3549"/>
                        <a:pt x="2748" y="2502"/>
                        <a:pt x="2748" y="1405"/>
                      </a:cubicBezTo>
                      <a:cubicBezTo>
                        <a:pt x="2773" y="641"/>
                        <a:pt x="2157" y="0"/>
                        <a:pt x="1380" y="0"/>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0" name="Google Shape;310;p20"/>
                <p:cNvSpPr/>
                <p:nvPr/>
              </p:nvSpPr>
              <p:spPr>
                <a:xfrm>
                  <a:off x="6441237" y="3187143"/>
                  <a:ext cx="195145" cy="252533"/>
                </a:xfrm>
                <a:custGeom>
                  <a:rect b="b" l="l" r="r" t="t"/>
                  <a:pathLst>
                    <a:path extrusionOk="0" h="3648" w="2819">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1" name="Google Shape;311;p20"/>
                <p:cNvSpPr/>
                <p:nvPr/>
              </p:nvSpPr>
              <p:spPr>
                <a:xfrm rot="10800000">
                  <a:off x="6742372" y="3485836"/>
                  <a:ext cx="194591" cy="252533"/>
                </a:xfrm>
                <a:custGeom>
                  <a:rect b="b" l="l" r="r" t="t"/>
                  <a:pathLst>
                    <a:path extrusionOk="0" h="3648" w="2811">
                      <a:moveTo>
                        <a:pt x="1366" y="241"/>
                      </a:moveTo>
                      <a:cubicBezTo>
                        <a:pt x="1630" y="241"/>
                        <a:pt x="1900" y="338"/>
                        <a:pt x="2120" y="555"/>
                      </a:cubicBezTo>
                      <a:cubicBezTo>
                        <a:pt x="2810" y="1245"/>
                        <a:pt x="2330" y="2416"/>
                        <a:pt x="1356" y="2416"/>
                      </a:cubicBezTo>
                      <a:cubicBezTo>
                        <a:pt x="765" y="2416"/>
                        <a:pt x="272" y="1935"/>
                        <a:pt x="272" y="1344"/>
                      </a:cubicBezTo>
                      <a:cubicBezTo>
                        <a:pt x="264" y="681"/>
                        <a:pt x="803" y="241"/>
                        <a:pt x="1366" y="241"/>
                      </a:cubicBezTo>
                      <a:close/>
                      <a:moveTo>
                        <a:pt x="1356" y="1"/>
                      </a:moveTo>
                      <a:cubicBezTo>
                        <a:pt x="605" y="1"/>
                        <a:pt x="1" y="604"/>
                        <a:pt x="1" y="1356"/>
                      </a:cubicBezTo>
                      <a:cubicBezTo>
                        <a:pt x="1" y="2391"/>
                        <a:pt x="1184" y="3512"/>
                        <a:pt x="1344" y="3648"/>
                      </a:cubicBezTo>
                      <a:lnTo>
                        <a:pt x="1369" y="3648"/>
                      </a:lnTo>
                      <a:cubicBezTo>
                        <a:pt x="1529" y="3512"/>
                        <a:pt x="2712" y="2453"/>
                        <a:pt x="2712" y="1356"/>
                      </a:cubicBezTo>
                      <a:cubicBezTo>
                        <a:pt x="2712" y="604"/>
                        <a:pt x="2108" y="1"/>
                        <a:pt x="1356" y="1"/>
                      </a:cubicBezTo>
                      <a:close/>
                    </a:path>
                  </a:pathLst>
                </a:custGeom>
                <a:solidFill>
                  <a:srgbClr val="435D7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2" name="Google Shape;312;p20"/>
                <p:cNvSpPr/>
                <p:nvPr/>
              </p:nvSpPr>
              <p:spPr>
                <a:xfrm>
                  <a:off x="5904735" y="3450824"/>
                  <a:ext cx="27967" cy="23813"/>
                </a:xfrm>
                <a:custGeom>
                  <a:rect b="b" l="l" r="r" t="t"/>
                  <a:pathLst>
                    <a:path extrusionOk="0" h="344" w="404">
                      <a:moveTo>
                        <a:pt x="233" y="1"/>
                      </a:moveTo>
                      <a:cubicBezTo>
                        <a:pt x="196" y="1"/>
                        <a:pt x="157" y="15"/>
                        <a:pt x="124" y="48"/>
                      </a:cubicBezTo>
                      <a:cubicBezTo>
                        <a:pt x="1" y="147"/>
                        <a:pt x="75" y="332"/>
                        <a:pt x="235" y="344"/>
                      </a:cubicBezTo>
                      <a:cubicBezTo>
                        <a:pt x="321" y="344"/>
                        <a:pt x="395" y="270"/>
                        <a:pt x="395" y="184"/>
                      </a:cubicBezTo>
                      <a:cubicBezTo>
                        <a:pt x="404" y="80"/>
                        <a:pt x="321" y="1"/>
                        <a:pt x="23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3" name="Google Shape;313;p20"/>
                <p:cNvSpPr/>
                <p:nvPr/>
              </p:nvSpPr>
              <p:spPr>
                <a:xfrm>
                  <a:off x="5897051" y="3439610"/>
                  <a:ext cx="47834" cy="47211"/>
                </a:xfrm>
                <a:custGeom>
                  <a:rect b="b" l="l" r="r" t="t"/>
                  <a:pathLst>
                    <a:path extrusionOk="0" h="682" w="691">
                      <a:moveTo>
                        <a:pt x="344" y="163"/>
                      </a:moveTo>
                      <a:cubicBezTo>
                        <a:pt x="432" y="163"/>
                        <a:pt x="515" y="242"/>
                        <a:pt x="506" y="346"/>
                      </a:cubicBezTo>
                      <a:cubicBezTo>
                        <a:pt x="506" y="432"/>
                        <a:pt x="432" y="506"/>
                        <a:pt x="346" y="506"/>
                      </a:cubicBezTo>
                      <a:cubicBezTo>
                        <a:pt x="186" y="494"/>
                        <a:pt x="112" y="309"/>
                        <a:pt x="235" y="210"/>
                      </a:cubicBezTo>
                      <a:cubicBezTo>
                        <a:pt x="268" y="177"/>
                        <a:pt x="307" y="163"/>
                        <a:pt x="344" y="163"/>
                      </a:cubicBezTo>
                      <a:close/>
                      <a:moveTo>
                        <a:pt x="321" y="1"/>
                      </a:moveTo>
                      <a:cubicBezTo>
                        <a:pt x="173" y="1"/>
                        <a:pt x="38" y="112"/>
                        <a:pt x="13" y="259"/>
                      </a:cubicBezTo>
                      <a:cubicBezTo>
                        <a:pt x="1" y="284"/>
                        <a:pt x="1" y="309"/>
                        <a:pt x="1" y="333"/>
                      </a:cubicBezTo>
                      <a:cubicBezTo>
                        <a:pt x="1" y="370"/>
                        <a:pt x="1" y="407"/>
                        <a:pt x="13" y="432"/>
                      </a:cubicBezTo>
                      <a:cubicBezTo>
                        <a:pt x="56" y="598"/>
                        <a:pt x="198" y="681"/>
                        <a:pt x="340" y="681"/>
                      </a:cubicBezTo>
                      <a:cubicBezTo>
                        <a:pt x="481" y="681"/>
                        <a:pt x="623" y="598"/>
                        <a:pt x="666" y="432"/>
                      </a:cubicBezTo>
                      <a:cubicBezTo>
                        <a:pt x="678" y="407"/>
                        <a:pt x="691" y="370"/>
                        <a:pt x="691" y="333"/>
                      </a:cubicBezTo>
                      <a:cubicBezTo>
                        <a:pt x="691" y="309"/>
                        <a:pt x="678" y="284"/>
                        <a:pt x="678" y="259"/>
                      </a:cubicBezTo>
                      <a:cubicBezTo>
                        <a:pt x="642" y="112"/>
                        <a:pt x="506" y="1"/>
                        <a:pt x="358" y="1"/>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4" name="Google Shape;314;p20"/>
                <p:cNvSpPr/>
                <p:nvPr/>
              </p:nvSpPr>
              <p:spPr>
                <a:xfrm>
                  <a:off x="6212929" y="3450686"/>
                  <a:ext cx="28521" cy="24021"/>
                </a:xfrm>
                <a:custGeom>
                  <a:rect b="b" l="l" r="r" t="t"/>
                  <a:pathLst>
                    <a:path extrusionOk="0" h="347" w="412">
                      <a:moveTo>
                        <a:pt x="227" y="0"/>
                      </a:moveTo>
                      <a:cubicBezTo>
                        <a:pt x="185" y="0"/>
                        <a:pt x="142" y="16"/>
                        <a:pt x="108" y="50"/>
                      </a:cubicBezTo>
                      <a:cubicBezTo>
                        <a:pt x="0" y="158"/>
                        <a:pt x="78" y="346"/>
                        <a:pt x="229" y="346"/>
                      </a:cubicBezTo>
                      <a:cubicBezTo>
                        <a:pt x="234" y="346"/>
                        <a:pt x="238" y="346"/>
                        <a:pt x="243" y="346"/>
                      </a:cubicBezTo>
                      <a:cubicBezTo>
                        <a:pt x="329" y="334"/>
                        <a:pt x="391" y="272"/>
                        <a:pt x="403" y="186"/>
                      </a:cubicBezTo>
                      <a:cubicBezTo>
                        <a:pt x="412" y="75"/>
                        <a:pt x="321" y="0"/>
                        <a:pt x="22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5" name="Google Shape;315;p20"/>
                <p:cNvSpPr/>
                <p:nvPr/>
              </p:nvSpPr>
              <p:spPr>
                <a:xfrm>
                  <a:off x="6204968" y="3439610"/>
                  <a:ext cx="47834" cy="47211"/>
                </a:xfrm>
                <a:custGeom>
                  <a:rect b="b" l="l" r="r" t="t"/>
                  <a:pathLst>
                    <a:path extrusionOk="0" h="682" w="691">
                      <a:moveTo>
                        <a:pt x="342" y="160"/>
                      </a:moveTo>
                      <a:cubicBezTo>
                        <a:pt x="436" y="160"/>
                        <a:pt x="527" y="235"/>
                        <a:pt x="518" y="346"/>
                      </a:cubicBezTo>
                      <a:cubicBezTo>
                        <a:pt x="506" y="432"/>
                        <a:pt x="444" y="494"/>
                        <a:pt x="358" y="506"/>
                      </a:cubicBezTo>
                      <a:cubicBezTo>
                        <a:pt x="353" y="506"/>
                        <a:pt x="349" y="506"/>
                        <a:pt x="344" y="506"/>
                      </a:cubicBezTo>
                      <a:cubicBezTo>
                        <a:pt x="193" y="506"/>
                        <a:pt x="115" y="318"/>
                        <a:pt x="223" y="210"/>
                      </a:cubicBezTo>
                      <a:cubicBezTo>
                        <a:pt x="257" y="176"/>
                        <a:pt x="300" y="160"/>
                        <a:pt x="342" y="160"/>
                      </a:cubicBezTo>
                      <a:close/>
                      <a:moveTo>
                        <a:pt x="321" y="1"/>
                      </a:moveTo>
                      <a:cubicBezTo>
                        <a:pt x="173" y="1"/>
                        <a:pt x="50" y="112"/>
                        <a:pt x="13" y="259"/>
                      </a:cubicBezTo>
                      <a:cubicBezTo>
                        <a:pt x="13" y="284"/>
                        <a:pt x="1" y="309"/>
                        <a:pt x="1" y="333"/>
                      </a:cubicBezTo>
                      <a:cubicBezTo>
                        <a:pt x="1" y="370"/>
                        <a:pt x="13" y="395"/>
                        <a:pt x="25" y="432"/>
                      </a:cubicBezTo>
                      <a:cubicBezTo>
                        <a:pt x="69" y="598"/>
                        <a:pt x="210" y="681"/>
                        <a:pt x="352" y="681"/>
                      </a:cubicBezTo>
                      <a:cubicBezTo>
                        <a:pt x="494" y="681"/>
                        <a:pt x="635" y="598"/>
                        <a:pt x="678" y="432"/>
                      </a:cubicBezTo>
                      <a:cubicBezTo>
                        <a:pt x="691" y="395"/>
                        <a:pt x="691" y="370"/>
                        <a:pt x="691" y="333"/>
                      </a:cubicBezTo>
                      <a:cubicBezTo>
                        <a:pt x="691" y="309"/>
                        <a:pt x="691" y="284"/>
                        <a:pt x="678" y="259"/>
                      </a:cubicBezTo>
                      <a:cubicBezTo>
                        <a:pt x="642" y="99"/>
                        <a:pt x="506" y="1"/>
                        <a:pt x="358" y="1"/>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6" name="Google Shape;316;p20"/>
                <p:cNvSpPr/>
                <p:nvPr/>
              </p:nvSpPr>
              <p:spPr>
                <a:xfrm>
                  <a:off x="6519739" y="3450824"/>
                  <a:ext cx="27967" cy="23813"/>
                </a:xfrm>
                <a:custGeom>
                  <a:rect b="b" l="l" r="r" t="t"/>
                  <a:pathLst>
                    <a:path extrusionOk="0" h="344" w="404">
                      <a:moveTo>
                        <a:pt x="223" y="1"/>
                      </a:moveTo>
                      <a:cubicBezTo>
                        <a:pt x="184" y="1"/>
                        <a:pt x="144" y="15"/>
                        <a:pt x="111" y="48"/>
                      </a:cubicBezTo>
                      <a:cubicBezTo>
                        <a:pt x="0" y="147"/>
                        <a:pt x="74" y="332"/>
                        <a:pt x="235" y="344"/>
                      </a:cubicBezTo>
                      <a:cubicBezTo>
                        <a:pt x="321" y="344"/>
                        <a:pt x="395" y="270"/>
                        <a:pt x="395" y="184"/>
                      </a:cubicBezTo>
                      <a:cubicBezTo>
                        <a:pt x="403" y="80"/>
                        <a:pt x="315" y="1"/>
                        <a:pt x="2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7" name="Google Shape;317;p20"/>
                <p:cNvSpPr/>
                <p:nvPr/>
              </p:nvSpPr>
              <p:spPr>
                <a:xfrm>
                  <a:off x="6512055" y="3439610"/>
                  <a:ext cx="47834" cy="47211"/>
                </a:xfrm>
                <a:custGeom>
                  <a:rect b="b" l="l" r="r" t="t"/>
                  <a:pathLst>
                    <a:path extrusionOk="0" h="682" w="691">
                      <a:moveTo>
                        <a:pt x="334" y="163"/>
                      </a:moveTo>
                      <a:cubicBezTo>
                        <a:pt x="426" y="163"/>
                        <a:pt x="514" y="242"/>
                        <a:pt x="506" y="346"/>
                      </a:cubicBezTo>
                      <a:cubicBezTo>
                        <a:pt x="506" y="432"/>
                        <a:pt x="432" y="506"/>
                        <a:pt x="346" y="506"/>
                      </a:cubicBezTo>
                      <a:cubicBezTo>
                        <a:pt x="185" y="494"/>
                        <a:pt x="111" y="309"/>
                        <a:pt x="222" y="210"/>
                      </a:cubicBezTo>
                      <a:cubicBezTo>
                        <a:pt x="255" y="177"/>
                        <a:pt x="295" y="163"/>
                        <a:pt x="334" y="163"/>
                      </a:cubicBezTo>
                      <a:close/>
                      <a:moveTo>
                        <a:pt x="321" y="1"/>
                      </a:moveTo>
                      <a:cubicBezTo>
                        <a:pt x="173" y="1"/>
                        <a:pt x="37" y="112"/>
                        <a:pt x="13" y="259"/>
                      </a:cubicBezTo>
                      <a:cubicBezTo>
                        <a:pt x="1" y="284"/>
                        <a:pt x="1" y="309"/>
                        <a:pt x="1" y="333"/>
                      </a:cubicBezTo>
                      <a:cubicBezTo>
                        <a:pt x="1" y="370"/>
                        <a:pt x="1" y="407"/>
                        <a:pt x="13" y="432"/>
                      </a:cubicBezTo>
                      <a:cubicBezTo>
                        <a:pt x="56" y="598"/>
                        <a:pt x="198" y="681"/>
                        <a:pt x="339" y="681"/>
                      </a:cubicBezTo>
                      <a:cubicBezTo>
                        <a:pt x="481" y="681"/>
                        <a:pt x="623" y="598"/>
                        <a:pt x="666" y="432"/>
                      </a:cubicBezTo>
                      <a:cubicBezTo>
                        <a:pt x="678" y="407"/>
                        <a:pt x="678" y="370"/>
                        <a:pt x="691" y="333"/>
                      </a:cubicBezTo>
                      <a:cubicBezTo>
                        <a:pt x="678" y="309"/>
                        <a:pt x="678" y="284"/>
                        <a:pt x="678" y="259"/>
                      </a:cubicBezTo>
                      <a:cubicBezTo>
                        <a:pt x="641" y="112"/>
                        <a:pt x="506" y="1"/>
                        <a:pt x="358" y="1"/>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8" name="Google Shape;318;p20"/>
                <p:cNvSpPr/>
                <p:nvPr/>
              </p:nvSpPr>
              <p:spPr>
                <a:xfrm>
                  <a:off x="6827656" y="3450824"/>
                  <a:ext cx="27967" cy="23813"/>
                </a:xfrm>
                <a:custGeom>
                  <a:rect b="b" l="l" r="r" t="t"/>
                  <a:pathLst>
                    <a:path extrusionOk="0" h="344" w="404">
                      <a:moveTo>
                        <a:pt x="223" y="1"/>
                      </a:moveTo>
                      <a:cubicBezTo>
                        <a:pt x="184" y="1"/>
                        <a:pt x="144" y="15"/>
                        <a:pt x="111" y="48"/>
                      </a:cubicBezTo>
                      <a:cubicBezTo>
                        <a:pt x="0" y="147"/>
                        <a:pt x="74" y="332"/>
                        <a:pt x="222" y="344"/>
                      </a:cubicBezTo>
                      <a:cubicBezTo>
                        <a:pt x="308" y="344"/>
                        <a:pt x="382" y="270"/>
                        <a:pt x="395" y="184"/>
                      </a:cubicBezTo>
                      <a:cubicBezTo>
                        <a:pt x="403" y="80"/>
                        <a:pt x="315" y="1"/>
                        <a:pt x="223"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19" name="Google Shape;319;p20"/>
                <p:cNvSpPr/>
                <p:nvPr/>
              </p:nvSpPr>
              <p:spPr>
                <a:xfrm>
                  <a:off x="6819141" y="3439610"/>
                  <a:ext cx="47834" cy="47211"/>
                </a:xfrm>
                <a:custGeom>
                  <a:rect b="b" l="l" r="r" t="t"/>
                  <a:pathLst>
                    <a:path extrusionOk="0" h="682" w="691">
                      <a:moveTo>
                        <a:pt x="340" y="165"/>
                      </a:moveTo>
                      <a:cubicBezTo>
                        <a:pt x="431" y="165"/>
                        <a:pt x="518" y="232"/>
                        <a:pt x="518" y="333"/>
                      </a:cubicBezTo>
                      <a:cubicBezTo>
                        <a:pt x="518" y="420"/>
                        <a:pt x="444" y="506"/>
                        <a:pt x="345" y="506"/>
                      </a:cubicBezTo>
                      <a:cubicBezTo>
                        <a:pt x="197" y="494"/>
                        <a:pt x="123" y="321"/>
                        <a:pt x="222" y="210"/>
                      </a:cubicBezTo>
                      <a:cubicBezTo>
                        <a:pt x="257" y="179"/>
                        <a:pt x="299" y="165"/>
                        <a:pt x="340" y="165"/>
                      </a:cubicBezTo>
                      <a:close/>
                      <a:moveTo>
                        <a:pt x="333" y="1"/>
                      </a:moveTo>
                      <a:cubicBezTo>
                        <a:pt x="173" y="1"/>
                        <a:pt x="49" y="112"/>
                        <a:pt x="13" y="259"/>
                      </a:cubicBezTo>
                      <a:cubicBezTo>
                        <a:pt x="0" y="284"/>
                        <a:pt x="0" y="309"/>
                        <a:pt x="0" y="333"/>
                      </a:cubicBezTo>
                      <a:cubicBezTo>
                        <a:pt x="0" y="370"/>
                        <a:pt x="0" y="407"/>
                        <a:pt x="13" y="432"/>
                      </a:cubicBezTo>
                      <a:cubicBezTo>
                        <a:pt x="62" y="598"/>
                        <a:pt x="204" y="681"/>
                        <a:pt x="345" y="681"/>
                      </a:cubicBezTo>
                      <a:cubicBezTo>
                        <a:pt x="487" y="681"/>
                        <a:pt x="629" y="598"/>
                        <a:pt x="678" y="432"/>
                      </a:cubicBezTo>
                      <a:cubicBezTo>
                        <a:pt x="690" y="407"/>
                        <a:pt x="690" y="370"/>
                        <a:pt x="690" y="333"/>
                      </a:cubicBezTo>
                      <a:cubicBezTo>
                        <a:pt x="690" y="309"/>
                        <a:pt x="690" y="284"/>
                        <a:pt x="678" y="259"/>
                      </a:cubicBezTo>
                      <a:cubicBezTo>
                        <a:pt x="641" y="112"/>
                        <a:pt x="518" y="1"/>
                        <a:pt x="358" y="1"/>
                      </a:cubicBezTo>
                      <a:close/>
                    </a:path>
                  </a:pathLst>
                </a:custGeom>
                <a:solidFill>
                  <a:srgbClr val="BAC8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20" name="Google Shape;320;p20"/>
              <p:cNvSpPr/>
              <p:nvPr/>
            </p:nvSpPr>
            <p:spPr>
              <a:xfrm>
                <a:off x="9305072" y="4496162"/>
                <a:ext cx="2209839" cy="91331"/>
              </a:xfrm>
              <a:custGeom>
                <a:rect b="b" l="l" r="r" t="t"/>
                <a:pathLst>
                  <a:path extrusionOk="0" h="173" w="3808">
                    <a:moveTo>
                      <a:pt x="12" y="0"/>
                    </a:moveTo>
                    <a:cubicBezTo>
                      <a:pt x="12" y="25"/>
                      <a:pt x="25" y="50"/>
                      <a:pt x="12" y="74"/>
                    </a:cubicBezTo>
                    <a:cubicBezTo>
                      <a:pt x="25" y="111"/>
                      <a:pt x="12" y="148"/>
                      <a:pt x="0" y="173"/>
                    </a:cubicBezTo>
                    <a:lnTo>
                      <a:pt x="3807" y="173"/>
                    </a:lnTo>
                    <a:cubicBezTo>
                      <a:pt x="3795" y="148"/>
                      <a:pt x="3783" y="111"/>
                      <a:pt x="3783" y="74"/>
                    </a:cubicBezTo>
                    <a:cubicBezTo>
                      <a:pt x="3783" y="50"/>
                      <a:pt x="3795" y="25"/>
                      <a:pt x="3795" y="0"/>
                    </a:cubicBezTo>
                    <a:close/>
                  </a:path>
                </a:pathLst>
              </a:custGeom>
              <a:solidFill>
                <a:srgbClr val="6B76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1" name="Google Shape;321;p20"/>
              <p:cNvSpPr/>
              <p:nvPr/>
            </p:nvSpPr>
            <p:spPr>
              <a:xfrm>
                <a:off x="10876040" y="2435885"/>
                <a:ext cx="1635904" cy="1925863"/>
              </a:xfrm>
              <a:custGeom>
                <a:rect b="b" l="l" r="r" t="t"/>
                <a:pathLst>
                  <a:path extrusionOk="0" h="3648" w="2819">
                    <a:moveTo>
                      <a:pt x="1370" y="245"/>
                    </a:moveTo>
                    <a:cubicBezTo>
                      <a:pt x="1637" y="245"/>
                      <a:pt x="1910" y="345"/>
                      <a:pt x="2132" y="567"/>
                    </a:cubicBezTo>
                    <a:cubicBezTo>
                      <a:pt x="2819" y="1242"/>
                      <a:pt x="2335" y="2416"/>
                      <a:pt x="1371" y="2416"/>
                    </a:cubicBezTo>
                    <a:cubicBezTo>
                      <a:pt x="1366" y="2416"/>
                      <a:pt x="1361" y="2416"/>
                      <a:pt x="1356" y="2416"/>
                    </a:cubicBezTo>
                    <a:cubicBezTo>
                      <a:pt x="765" y="2416"/>
                      <a:pt x="284" y="1935"/>
                      <a:pt x="272" y="1344"/>
                    </a:cubicBezTo>
                    <a:cubicBezTo>
                      <a:pt x="272" y="684"/>
                      <a:pt x="809" y="245"/>
                      <a:pt x="1370" y="245"/>
                    </a:cubicBezTo>
                    <a:close/>
                    <a:moveTo>
                      <a:pt x="1369" y="1"/>
                    </a:moveTo>
                    <a:cubicBezTo>
                      <a:pt x="617" y="1"/>
                      <a:pt x="1" y="604"/>
                      <a:pt x="1" y="1356"/>
                    </a:cubicBezTo>
                    <a:cubicBezTo>
                      <a:pt x="1" y="2391"/>
                      <a:pt x="1196" y="3512"/>
                      <a:pt x="1344" y="3648"/>
                    </a:cubicBezTo>
                    <a:lnTo>
                      <a:pt x="1381" y="3648"/>
                    </a:lnTo>
                    <a:cubicBezTo>
                      <a:pt x="1541" y="3512"/>
                      <a:pt x="2724" y="2453"/>
                      <a:pt x="2724" y="1356"/>
                    </a:cubicBezTo>
                    <a:cubicBezTo>
                      <a:pt x="2724" y="604"/>
                      <a:pt x="2108" y="1"/>
                      <a:pt x="1369" y="1"/>
                    </a:cubicBezTo>
                    <a:close/>
                  </a:path>
                </a:pathLst>
              </a:custGeom>
              <a:solidFill>
                <a:srgbClr val="869FB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sp>
        <p:nvSpPr>
          <p:cNvPr id="322" name="Google Shape;322;p20"/>
          <p:cNvSpPr/>
          <p:nvPr/>
        </p:nvSpPr>
        <p:spPr>
          <a:xfrm>
            <a:off x="180649" y="4100600"/>
            <a:ext cx="2721738" cy="59093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it-IT" sz="1800" u="none" cap="none" strike="noStrike">
                <a:solidFill>
                  <a:srgbClr val="1F3864"/>
                </a:solidFill>
                <a:latin typeface="Arial"/>
                <a:ea typeface="Arial"/>
                <a:cs typeface="Arial"/>
                <a:sym typeface="Arial"/>
              </a:rPr>
              <a:t>OPPORTUNITÀ </a:t>
            </a:r>
            <a:endParaRPr/>
          </a:p>
          <a:p>
            <a:pPr indent="0" lvl="0" marL="0" marR="0" rtl="0" algn="ctr">
              <a:lnSpc>
                <a:spcPct val="90000"/>
              </a:lnSpc>
              <a:spcBef>
                <a:spcPts val="0"/>
              </a:spcBef>
              <a:spcAft>
                <a:spcPts val="0"/>
              </a:spcAft>
              <a:buNone/>
            </a:pPr>
            <a:r>
              <a:rPr b="1" i="0" lang="it-IT" sz="1800" u="none" cap="none" strike="noStrike">
                <a:solidFill>
                  <a:srgbClr val="1F3864"/>
                </a:solidFill>
                <a:latin typeface="Arial"/>
                <a:ea typeface="Arial"/>
                <a:cs typeface="Arial"/>
                <a:sym typeface="Arial"/>
              </a:rPr>
              <a:t>PAESE </a:t>
            </a:r>
            <a:endParaRPr/>
          </a:p>
        </p:txBody>
      </p:sp>
      <p:sp>
        <p:nvSpPr>
          <p:cNvPr id="323" name="Google Shape;323;p20"/>
          <p:cNvSpPr/>
          <p:nvPr/>
        </p:nvSpPr>
        <p:spPr>
          <a:xfrm>
            <a:off x="202743" y="4712926"/>
            <a:ext cx="2762422" cy="133882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None/>
            </a:pPr>
            <a:r>
              <a:rPr b="0" i="1" lang="it-IT" sz="1800" u="none" cap="none" strike="noStrike">
                <a:solidFill>
                  <a:srgbClr val="000000"/>
                </a:solidFill>
                <a:latin typeface="Arial"/>
                <a:ea typeface="Arial"/>
                <a:cs typeface="Arial"/>
                <a:sym typeface="Arial"/>
              </a:rPr>
              <a:t>Linee guida nazionali che superano e semplificano le regole locali e target 2030 in grado di guidare lo sviluppo industriale</a:t>
            </a:r>
            <a:endParaRPr/>
          </a:p>
        </p:txBody>
      </p:sp>
      <p:sp>
        <p:nvSpPr>
          <p:cNvPr id="324" name="Google Shape;324;p20"/>
          <p:cNvSpPr/>
          <p:nvPr/>
        </p:nvSpPr>
        <p:spPr>
          <a:xfrm>
            <a:off x="2544152" y="2590518"/>
            <a:ext cx="2886065" cy="8402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1" lang="it-IT" sz="1800" u="none" cap="none" strike="noStrike">
                <a:solidFill>
                  <a:srgbClr val="000000"/>
                </a:solidFill>
                <a:latin typeface="Arial"/>
                <a:ea typeface="Arial"/>
                <a:cs typeface="Arial"/>
                <a:sym typeface="Arial"/>
              </a:rPr>
              <a:t>Sostegno alla transizione con strumenti mirati verso l’e-mobility (MISE, MEF)</a:t>
            </a:r>
            <a:endParaRPr/>
          </a:p>
        </p:txBody>
      </p:sp>
      <p:sp>
        <p:nvSpPr>
          <p:cNvPr id="325" name="Google Shape;325;p20"/>
          <p:cNvSpPr/>
          <p:nvPr/>
        </p:nvSpPr>
        <p:spPr>
          <a:xfrm>
            <a:off x="2605533" y="2238456"/>
            <a:ext cx="2698175" cy="3416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it-IT" sz="1800" u="none" cap="none" strike="noStrike">
                <a:solidFill>
                  <a:srgbClr val="1F3864"/>
                </a:solidFill>
                <a:latin typeface="Arial"/>
                <a:ea typeface="Arial"/>
                <a:cs typeface="Arial"/>
                <a:sym typeface="Arial"/>
              </a:rPr>
              <a:t>FILIERA INDUSTRIALE</a:t>
            </a:r>
            <a:endParaRPr b="0" i="0" sz="1800" u="none" cap="none" strike="noStrike">
              <a:solidFill>
                <a:srgbClr val="1F3864"/>
              </a:solidFill>
              <a:latin typeface="Arial"/>
              <a:ea typeface="Arial"/>
              <a:cs typeface="Arial"/>
              <a:sym typeface="Arial"/>
            </a:endParaRPr>
          </a:p>
        </p:txBody>
      </p:sp>
      <p:sp>
        <p:nvSpPr>
          <p:cNvPr id="326" name="Google Shape;326;p20"/>
          <p:cNvSpPr/>
          <p:nvPr/>
        </p:nvSpPr>
        <p:spPr>
          <a:xfrm>
            <a:off x="5012896" y="4100600"/>
            <a:ext cx="2287807" cy="34163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it-IT" sz="1800" u="none" cap="none" strike="noStrike">
                <a:solidFill>
                  <a:srgbClr val="1F3864"/>
                </a:solidFill>
                <a:latin typeface="Arial"/>
                <a:ea typeface="Arial"/>
                <a:cs typeface="Arial"/>
                <a:sym typeface="Arial"/>
              </a:rPr>
              <a:t>INFRASTRUTTURE</a:t>
            </a:r>
            <a:endParaRPr/>
          </a:p>
        </p:txBody>
      </p:sp>
      <p:sp>
        <p:nvSpPr>
          <p:cNvPr id="327" name="Google Shape;327;p20"/>
          <p:cNvSpPr/>
          <p:nvPr/>
        </p:nvSpPr>
        <p:spPr>
          <a:xfrm>
            <a:off x="4931592" y="4543415"/>
            <a:ext cx="3086946" cy="133882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1" lang="it-IT" sz="1800" u="none" cap="none" strike="noStrike">
                <a:solidFill>
                  <a:srgbClr val="000000"/>
                </a:solidFill>
                <a:latin typeface="Arial"/>
                <a:ea typeface="Arial"/>
                <a:cs typeface="Arial"/>
                <a:sym typeface="Arial"/>
              </a:rPr>
              <a:t>Supporto all’infrastrutturazione pubblica e privata, semplificazione normativa, tariffe sostenibili </a:t>
            </a:r>
            <a:endParaRPr/>
          </a:p>
        </p:txBody>
      </p:sp>
      <p:sp>
        <p:nvSpPr>
          <p:cNvPr id="328" name="Google Shape;328;p20"/>
          <p:cNvSpPr/>
          <p:nvPr/>
        </p:nvSpPr>
        <p:spPr>
          <a:xfrm>
            <a:off x="7068550" y="2016265"/>
            <a:ext cx="2865715" cy="5909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it-IT" sz="1800" u="none" cap="none" strike="noStrike">
                <a:solidFill>
                  <a:srgbClr val="1F3864"/>
                </a:solidFill>
                <a:latin typeface="Arial"/>
                <a:ea typeface="Arial"/>
                <a:cs typeface="Arial"/>
                <a:sym typeface="Arial"/>
              </a:rPr>
              <a:t>POLITICHE DI DECARBONIZZAZIONE</a:t>
            </a:r>
            <a:endParaRPr/>
          </a:p>
        </p:txBody>
      </p:sp>
      <p:sp>
        <p:nvSpPr>
          <p:cNvPr id="329" name="Google Shape;329;p20"/>
          <p:cNvSpPr/>
          <p:nvPr/>
        </p:nvSpPr>
        <p:spPr>
          <a:xfrm>
            <a:off x="7097386" y="2562920"/>
            <a:ext cx="2957960" cy="108952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1" lang="it-IT" sz="1800" u="none" cap="none" strike="noStrike">
                <a:solidFill>
                  <a:srgbClr val="000000"/>
                </a:solidFill>
                <a:latin typeface="Arial"/>
                <a:ea typeface="Arial"/>
                <a:cs typeface="Arial"/>
                <a:sym typeface="Arial"/>
              </a:rPr>
              <a:t>Quote garantite TPL e flotte pubbliche, regole di procurement, Piani Urbani di Mobilità Sostenibile</a:t>
            </a:r>
            <a:endParaRPr/>
          </a:p>
        </p:txBody>
      </p:sp>
      <p:sp>
        <p:nvSpPr>
          <p:cNvPr id="330" name="Google Shape;330;p20"/>
          <p:cNvSpPr/>
          <p:nvPr/>
        </p:nvSpPr>
        <p:spPr>
          <a:xfrm>
            <a:off x="9877402" y="4100600"/>
            <a:ext cx="1648863" cy="34163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it-IT" sz="1800" u="none" cap="none" strike="noStrike">
                <a:solidFill>
                  <a:srgbClr val="1F3864"/>
                </a:solidFill>
                <a:latin typeface="Arial"/>
                <a:ea typeface="Arial"/>
                <a:cs typeface="Arial"/>
                <a:sym typeface="Arial"/>
              </a:rPr>
              <a:t>SUPPORTO</a:t>
            </a:r>
            <a:endParaRPr b="1" i="0" sz="1800" u="none" cap="none" strike="noStrike">
              <a:solidFill>
                <a:srgbClr val="1F3864"/>
              </a:solidFill>
              <a:latin typeface="Arial"/>
              <a:ea typeface="Arial"/>
              <a:cs typeface="Arial"/>
              <a:sym typeface="Arial"/>
            </a:endParaRPr>
          </a:p>
        </p:txBody>
      </p:sp>
      <p:sp>
        <p:nvSpPr>
          <p:cNvPr id="331" name="Google Shape;331;p20"/>
          <p:cNvSpPr/>
          <p:nvPr/>
        </p:nvSpPr>
        <p:spPr>
          <a:xfrm>
            <a:off x="9554434" y="4503235"/>
            <a:ext cx="2460250" cy="108952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1" lang="it-IT" sz="1800" u="none" cap="none" strike="noStrike">
                <a:solidFill>
                  <a:srgbClr val="000000"/>
                </a:solidFill>
                <a:latin typeface="Arial"/>
                <a:ea typeface="Arial"/>
                <a:cs typeface="Arial"/>
                <a:sym typeface="Arial"/>
              </a:rPr>
              <a:t>Incentivi alla domanda mirati anche per flotte aziendali e logistica ultimo miglio</a:t>
            </a:r>
            <a:endParaRPr/>
          </a:p>
        </p:txBody>
      </p:sp>
      <p:sp>
        <p:nvSpPr>
          <p:cNvPr id="332" name="Google Shape;332;p20"/>
          <p:cNvSpPr txBox="1"/>
          <p:nvPr/>
        </p:nvSpPr>
        <p:spPr>
          <a:xfrm>
            <a:off x="809442" y="262011"/>
            <a:ext cx="8934633"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06EB7"/>
                </a:solidFill>
                <a:latin typeface="Calibri"/>
                <a:ea typeface="Calibri"/>
                <a:cs typeface="Calibri"/>
                <a:sym typeface="Calibri"/>
              </a:rPr>
              <a:t>I cinque punti cardine della nostra attività</a:t>
            </a:r>
            <a:endParaRPr b="1" i="0" sz="3200" u="none" cap="none" strike="noStrike">
              <a:solidFill>
                <a:srgbClr val="036FB8"/>
              </a:solidFill>
              <a:latin typeface="Calibri"/>
              <a:ea typeface="Calibri"/>
              <a:cs typeface="Calibri"/>
              <a:sym typeface="Calibri"/>
            </a:endParaRPr>
          </a:p>
        </p:txBody>
      </p:sp>
      <p:sp>
        <p:nvSpPr>
          <p:cNvPr id="333" name="Google Shape;333;p20"/>
          <p:cNvSpPr/>
          <p:nvPr/>
        </p:nvSpPr>
        <p:spPr>
          <a:xfrm>
            <a:off x="1349030" y="2098042"/>
            <a:ext cx="431528" cy="8956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it-IT" sz="5800" u="none" cap="none" strike="noStrike">
                <a:solidFill>
                  <a:srgbClr val="7F7F7F"/>
                </a:solidFill>
                <a:latin typeface="Arial"/>
                <a:ea typeface="Arial"/>
                <a:cs typeface="Arial"/>
                <a:sym typeface="Arial"/>
              </a:rPr>
              <a:t>1</a:t>
            </a:r>
            <a:endParaRPr b="0" i="0" sz="5800" u="none" cap="none" strike="noStrike">
              <a:solidFill>
                <a:srgbClr val="000000"/>
              </a:solidFill>
              <a:latin typeface="Arial"/>
              <a:ea typeface="Arial"/>
              <a:cs typeface="Arial"/>
              <a:sym typeface="Arial"/>
            </a:endParaRPr>
          </a:p>
        </p:txBody>
      </p:sp>
      <p:sp>
        <p:nvSpPr>
          <p:cNvPr id="334" name="Google Shape;334;p20"/>
          <p:cNvSpPr/>
          <p:nvPr/>
        </p:nvSpPr>
        <p:spPr>
          <a:xfrm>
            <a:off x="3618847" y="4611231"/>
            <a:ext cx="569387" cy="8956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it-IT" sz="5800" u="none" cap="none" strike="noStrike">
                <a:solidFill>
                  <a:srgbClr val="7F7F7F"/>
                </a:solidFill>
                <a:latin typeface="Arial"/>
                <a:ea typeface="Arial"/>
                <a:cs typeface="Arial"/>
                <a:sym typeface="Arial"/>
              </a:rPr>
              <a:t>2</a:t>
            </a:r>
            <a:endParaRPr b="0" i="0" sz="5800" u="none" cap="none" strike="noStrike">
              <a:solidFill>
                <a:srgbClr val="000000"/>
              </a:solidFill>
              <a:latin typeface="Arial"/>
              <a:ea typeface="Arial"/>
              <a:cs typeface="Arial"/>
              <a:sym typeface="Arial"/>
            </a:endParaRPr>
          </a:p>
        </p:txBody>
      </p:sp>
      <p:sp>
        <p:nvSpPr>
          <p:cNvPr id="335" name="Google Shape;335;p20"/>
          <p:cNvSpPr/>
          <p:nvPr/>
        </p:nvSpPr>
        <p:spPr>
          <a:xfrm>
            <a:off x="5845489" y="2098089"/>
            <a:ext cx="577402" cy="8956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it-IT" sz="5800" u="none" cap="none" strike="noStrike">
                <a:solidFill>
                  <a:srgbClr val="7F7F7F"/>
                </a:solidFill>
                <a:latin typeface="Arial"/>
                <a:ea typeface="Arial"/>
                <a:cs typeface="Arial"/>
                <a:sym typeface="Arial"/>
              </a:rPr>
              <a:t>3</a:t>
            </a:r>
            <a:endParaRPr b="0" i="0" sz="5800" u="none" cap="none" strike="noStrike">
              <a:solidFill>
                <a:srgbClr val="000000"/>
              </a:solidFill>
              <a:latin typeface="Arial"/>
              <a:ea typeface="Arial"/>
              <a:cs typeface="Arial"/>
              <a:sym typeface="Arial"/>
            </a:endParaRPr>
          </a:p>
        </p:txBody>
      </p:sp>
      <p:sp>
        <p:nvSpPr>
          <p:cNvPr id="336" name="Google Shape;336;p20"/>
          <p:cNvSpPr/>
          <p:nvPr/>
        </p:nvSpPr>
        <p:spPr>
          <a:xfrm>
            <a:off x="8128662" y="4648259"/>
            <a:ext cx="607859" cy="8956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it-IT" sz="5800" u="none" cap="none" strike="noStrike">
                <a:solidFill>
                  <a:srgbClr val="7F7F7F"/>
                </a:solidFill>
                <a:latin typeface="Arial"/>
                <a:ea typeface="Arial"/>
                <a:cs typeface="Arial"/>
                <a:sym typeface="Arial"/>
              </a:rPr>
              <a:t>4</a:t>
            </a:r>
            <a:endParaRPr b="0" i="0" sz="5800" u="none" cap="none" strike="noStrike">
              <a:solidFill>
                <a:srgbClr val="000000"/>
              </a:solidFill>
              <a:latin typeface="Arial"/>
              <a:ea typeface="Arial"/>
              <a:cs typeface="Arial"/>
              <a:sym typeface="Arial"/>
            </a:endParaRPr>
          </a:p>
        </p:txBody>
      </p:sp>
      <p:sp>
        <p:nvSpPr>
          <p:cNvPr id="337" name="Google Shape;337;p20"/>
          <p:cNvSpPr/>
          <p:nvPr/>
        </p:nvSpPr>
        <p:spPr>
          <a:xfrm>
            <a:off x="10406721" y="2097996"/>
            <a:ext cx="590226" cy="8956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it-IT" sz="5800" u="none" cap="none" strike="noStrike">
                <a:solidFill>
                  <a:srgbClr val="7F7F7F"/>
                </a:solidFill>
                <a:latin typeface="Arial"/>
                <a:ea typeface="Arial"/>
                <a:cs typeface="Arial"/>
                <a:sym typeface="Arial"/>
              </a:rPr>
              <a:t>5</a:t>
            </a:r>
            <a:endParaRPr b="0" i="0" sz="5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cxnSp>
        <p:nvCxnSpPr>
          <p:cNvPr id="342" name="Google Shape;342;p21"/>
          <p:cNvCxnSpPr/>
          <p:nvPr/>
        </p:nvCxnSpPr>
        <p:spPr>
          <a:xfrm>
            <a:off x="3007772" y="3643050"/>
            <a:ext cx="6322423" cy="0"/>
          </a:xfrm>
          <a:prstGeom prst="straightConnector1">
            <a:avLst/>
          </a:prstGeom>
          <a:noFill/>
          <a:ln cap="rnd" cmpd="sng" w="28575">
            <a:solidFill>
              <a:srgbClr val="ACD433"/>
            </a:solidFill>
            <a:prstDash val="solid"/>
            <a:round/>
            <a:headEnd len="sm" w="sm" type="none"/>
            <a:tailEnd len="sm" w="sm" type="none"/>
          </a:ln>
        </p:spPr>
      </p:cxnSp>
      <p:sp>
        <p:nvSpPr>
          <p:cNvPr id="343" name="Google Shape;34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cxnSp>
        <p:nvCxnSpPr>
          <p:cNvPr id="344" name="Google Shape;344;p21"/>
          <p:cNvCxnSpPr/>
          <p:nvPr/>
        </p:nvCxnSpPr>
        <p:spPr>
          <a:xfrm>
            <a:off x="3004457" y="4196329"/>
            <a:ext cx="6322423" cy="0"/>
          </a:xfrm>
          <a:prstGeom prst="straightConnector1">
            <a:avLst/>
          </a:prstGeom>
          <a:noFill/>
          <a:ln cap="rnd" cmpd="sng" w="28575">
            <a:solidFill>
              <a:srgbClr val="ACD433"/>
            </a:solidFill>
            <a:prstDash val="solid"/>
            <a:round/>
            <a:headEnd len="sm" w="sm" type="none"/>
            <a:tailEnd len="sm" w="sm" type="none"/>
          </a:ln>
        </p:spPr>
      </p:cxnSp>
      <p:sp>
        <p:nvSpPr>
          <p:cNvPr id="345" name="Google Shape;345;p21"/>
          <p:cNvSpPr txBox="1"/>
          <p:nvPr/>
        </p:nvSpPr>
        <p:spPr>
          <a:xfrm>
            <a:off x="965149" y="907766"/>
            <a:ext cx="10162903" cy="1138074"/>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CD433"/>
              </a:buClr>
              <a:buSzPts val="1280"/>
              <a:buFont typeface="Noto Sans Symbols"/>
              <a:buNone/>
            </a:pPr>
            <a:r>
              <a:rPr b="0" i="1" lang="it-IT" sz="1600" u="none" cap="none" strike="noStrike">
                <a:solidFill>
                  <a:srgbClr val="000000"/>
                </a:solidFill>
                <a:latin typeface="Century Gothic"/>
                <a:ea typeface="Century Gothic"/>
                <a:cs typeface="Century Gothic"/>
                <a:sym typeface="Century Gothic"/>
              </a:rPr>
              <a:t>La mobilità elettrica costituisce una straordinaria opportunità di sviluppo per il Paese. Bisogna concentrare le forze su questo tema valorizzando e potenziando le competenze, presidiando gli sviluppi tecnologici e di sistema verso la decarbonizzazione dei trasporti al 2050, lanciando quella che abbiamo definito </a:t>
            </a:r>
            <a:r>
              <a:rPr b="1" i="1" lang="it-IT" sz="1600" u="none" cap="none" strike="noStrike">
                <a:solidFill>
                  <a:srgbClr val="000000"/>
                </a:solidFill>
                <a:latin typeface="Century Gothic"/>
                <a:ea typeface="Century Gothic"/>
                <a:cs typeface="Century Gothic"/>
                <a:sym typeface="Century Gothic"/>
              </a:rPr>
              <a:t>Missione e-mobility Italia</a:t>
            </a:r>
            <a:r>
              <a:rPr b="0" i="1" lang="it-IT" sz="1600" u="none" cap="none" strike="noStrike">
                <a:solidFill>
                  <a:srgbClr val="000000"/>
                </a:solidFill>
                <a:latin typeface="Century Gothic"/>
                <a:ea typeface="Century Gothic"/>
                <a:cs typeface="Century Gothic"/>
                <a:sym typeface="Century Gothic"/>
              </a:rPr>
              <a:t>.</a:t>
            </a:r>
            <a:endParaRPr/>
          </a:p>
        </p:txBody>
      </p:sp>
      <p:sp>
        <p:nvSpPr>
          <p:cNvPr id="346" name="Google Shape;346;p21"/>
          <p:cNvSpPr/>
          <p:nvPr/>
        </p:nvSpPr>
        <p:spPr>
          <a:xfrm>
            <a:off x="836023" y="4880968"/>
            <a:ext cx="4676503" cy="1728000"/>
          </a:xfrm>
          <a:prstGeom prst="rect">
            <a:avLst/>
          </a:prstGeom>
          <a:noFill/>
          <a:ln cap="flat" cmpd="sng" w="9525">
            <a:solidFill>
              <a:srgbClr val="ACD4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rgbClr val="000000"/>
                </a:solidFill>
                <a:latin typeface="Century Gothic"/>
                <a:ea typeface="Century Gothic"/>
                <a:cs typeface="Century Gothic"/>
                <a:sym typeface="Century Gothic"/>
              </a:rPr>
              <a:t>Realizzazione di  una cabina di regia centrale</a:t>
            </a:r>
            <a:r>
              <a:rPr b="0" i="0" lang="it-IT" sz="1800" u="none" cap="none" strike="noStrike">
                <a:solidFill>
                  <a:srgbClr val="000000"/>
                </a:solidFill>
                <a:latin typeface="Century Gothic"/>
                <a:ea typeface="Century Gothic"/>
                <a:cs typeface="Century Gothic"/>
                <a:sym typeface="Century Gothic"/>
              </a:rPr>
              <a:t>, in grado di coordinare le attività di policy e definire regole comuni a livello territoriale su infrastrutture, piani di mobilità, politiche di supporto dell’industria e del mercato</a:t>
            </a:r>
            <a:endParaRPr/>
          </a:p>
        </p:txBody>
      </p:sp>
      <p:sp>
        <p:nvSpPr>
          <p:cNvPr id="347" name="Google Shape;347;p21"/>
          <p:cNvSpPr/>
          <p:nvPr/>
        </p:nvSpPr>
        <p:spPr>
          <a:xfrm>
            <a:off x="7150637" y="4880329"/>
            <a:ext cx="3977415" cy="1728000"/>
          </a:xfrm>
          <a:prstGeom prst="rect">
            <a:avLst/>
          </a:prstGeom>
          <a:noFill/>
          <a:ln cap="flat" cmpd="sng" w="9525">
            <a:solidFill>
              <a:srgbClr val="ACD4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it-IT" sz="1800" u="none" cap="none" strike="noStrike">
                <a:solidFill>
                  <a:srgbClr val="000000"/>
                </a:solidFill>
                <a:latin typeface="Century Gothic"/>
                <a:ea typeface="Century Gothic"/>
                <a:cs typeface="Century Gothic"/>
                <a:sym typeface="Century Gothic"/>
              </a:rPr>
              <a:t>Fissare obiettivi chiari al 2030 e 2050</a:t>
            </a:r>
            <a:r>
              <a:rPr b="0" i="0" lang="it-IT" sz="1800" u="none" cap="none" strike="noStrike">
                <a:solidFill>
                  <a:srgbClr val="000000"/>
                </a:solidFill>
                <a:latin typeface="Century Gothic"/>
                <a:ea typeface="Century Gothic"/>
                <a:cs typeface="Century Gothic"/>
                <a:sym typeface="Century Gothic"/>
              </a:rPr>
              <a:t>, stabilendone la progressività e dotandosi di strumenti di misurazione di percorso.</a:t>
            </a:r>
            <a:endParaRPr/>
          </a:p>
        </p:txBody>
      </p:sp>
      <p:sp>
        <p:nvSpPr>
          <p:cNvPr id="348" name="Google Shape;348;p21"/>
          <p:cNvSpPr txBox="1"/>
          <p:nvPr/>
        </p:nvSpPr>
        <p:spPr>
          <a:xfrm>
            <a:off x="4336867" y="3983138"/>
            <a:ext cx="3657601" cy="461665"/>
          </a:xfrm>
          <a:prstGeom prst="rect">
            <a:avLst/>
          </a:prstGeom>
          <a:solidFill>
            <a:srgbClr val="ACD43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400"/>
              <a:buFont typeface="Arial"/>
              <a:buNone/>
            </a:pPr>
            <a:r>
              <a:rPr b="1" i="0" lang="it-IT" sz="2400" u="none" cap="none" strike="noStrike">
                <a:solidFill>
                  <a:srgbClr val="FFFFFF"/>
                </a:solidFill>
                <a:latin typeface="Century Gothic"/>
                <a:ea typeface="Century Gothic"/>
                <a:cs typeface="Century Gothic"/>
                <a:sym typeface="Century Gothic"/>
              </a:rPr>
              <a:t>INTERVENTI NECESSARI</a:t>
            </a:r>
            <a:endParaRPr b="1" i="0" sz="2400" u="none" cap="none" strike="noStrike">
              <a:solidFill>
                <a:srgbClr val="FFFFFF"/>
              </a:solidFill>
              <a:latin typeface="Century Gothic"/>
              <a:ea typeface="Century Gothic"/>
              <a:cs typeface="Century Gothic"/>
              <a:sym typeface="Century Gothic"/>
            </a:endParaRPr>
          </a:p>
        </p:txBody>
      </p:sp>
      <p:cxnSp>
        <p:nvCxnSpPr>
          <p:cNvPr id="349" name="Google Shape;349;p21"/>
          <p:cNvCxnSpPr/>
          <p:nvPr/>
        </p:nvCxnSpPr>
        <p:spPr>
          <a:xfrm rot="10800000">
            <a:off x="2993573" y="4196329"/>
            <a:ext cx="0" cy="684000"/>
          </a:xfrm>
          <a:prstGeom prst="straightConnector1">
            <a:avLst/>
          </a:prstGeom>
          <a:noFill/>
          <a:ln cap="rnd" cmpd="sng" w="28575">
            <a:solidFill>
              <a:srgbClr val="ACD433"/>
            </a:solidFill>
            <a:prstDash val="solid"/>
            <a:round/>
            <a:headEnd len="sm" w="sm" type="none"/>
            <a:tailEnd len="sm" w="sm" type="none"/>
          </a:ln>
        </p:spPr>
      </p:cxnSp>
      <p:cxnSp>
        <p:nvCxnSpPr>
          <p:cNvPr id="350" name="Google Shape;350;p21"/>
          <p:cNvCxnSpPr/>
          <p:nvPr/>
        </p:nvCxnSpPr>
        <p:spPr>
          <a:xfrm rot="10800000">
            <a:off x="9326880" y="4201684"/>
            <a:ext cx="0" cy="684000"/>
          </a:xfrm>
          <a:prstGeom prst="straightConnector1">
            <a:avLst/>
          </a:prstGeom>
          <a:noFill/>
          <a:ln cap="rnd" cmpd="sng" w="28575">
            <a:solidFill>
              <a:srgbClr val="ACD433"/>
            </a:solidFill>
            <a:prstDash val="solid"/>
            <a:round/>
            <a:headEnd len="sm" w="sm" type="none"/>
            <a:tailEnd len="sm" w="sm" type="none"/>
          </a:ln>
        </p:spPr>
      </p:cxnSp>
      <p:pic>
        <p:nvPicPr>
          <p:cNvPr id="351" name="Google Shape;351;p21"/>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352" name="Google Shape;352;p21"/>
          <p:cNvSpPr txBox="1"/>
          <p:nvPr/>
        </p:nvSpPr>
        <p:spPr>
          <a:xfrm>
            <a:off x="809442" y="262011"/>
            <a:ext cx="873634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Missione e-mobility Italia</a:t>
            </a:r>
            <a:endParaRPr b="1" i="0" sz="3200" u="none" cap="none" strike="noStrike">
              <a:solidFill>
                <a:srgbClr val="036FB8"/>
              </a:solidFill>
              <a:latin typeface="Calibri"/>
              <a:ea typeface="Calibri"/>
              <a:cs typeface="Calibri"/>
              <a:sym typeface="Calibri"/>
            </a:endParaRPr>
          </a:p>
        </p:txBody>
      </p:sp>
      <p:sp>
        <p:nvSpPr>
          <p:cNvPr id="353" name="Google Shape;353;p21"/>
          <p:cNvSpPr txBox="1"/>
          <p:nvPr/>
        </p:nvSpPr>
        <p:spPr>
          <a:xfrm>
            <a:off x="4336867" y="3414877"/>
            <a:ext cx="3657601" cy="461665"/>
          </a:xfrm>
          <a:prstGeom prst="rect">
            <a:avLst/>
          </a:prstGeom>
          <a:solidFill>
            <a:srgbClr val="00B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rial"/>
              <a:buNone/>
            </a:pPr>
            <a:r>
              <a:rPr b="1" i="0" lang="it-IT" sz="2400" u="none" cap="none" strike="noStrike">
                <a:solidFill>
                  <a:srgbClr val="FFFFFF"/>
                </a:solidFill>
                <a:latin typeface="Century Gothic"/>
                <a:ea typeface="Century Gothic"/>
                <a:cs typeface="Century Gothic"/>
                <a:sym typeface="Century Gothic"/>
              </a:rPr>
              <a:t>OBIETTIVI</a:t>
            </a:r>
            <a:endParaRPr b="1" i="0" sz="2400" u="none" cap="none" strike="noStrike">
              <a:solidFill>
                <a:srgbClr val="FFFFFF"/>
              </a:solidFill>
              <a:latin typeface="Century Gothic"/>
              <a:ea typeface="Century Gothic"/>
              <a:cs typeface="Century Gothic"/>
              <a:sym typeface="Century Gothic"/>
            </a:endParaRPr>
          </a:p>
        </p:txBody>
      </p:sp>
      <p:sp>
        <p:nvSpPr>
          <p:cNvPr id="354" name="Google Shape;354;p21"/>
          <p:cNvSpPr/>
          <p:nvPr/>
        </p:nvSpPr>
        <p:spPr>
          <a:xfrm>
            <a:off x="965148" y="2250277"/>
            <a:ext cx="3657595" cy="1013969"/>
          </a:xfrm>
          <a:prstGeom prst="rect">
            <a:avLst/>
          </a:prstGeom>
          <a:noFill/>
          <a:ln cap="flat" cmpd="sng" w="9525">
            <a:solidFill>
              <a:srgbClr val="ACD4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Arial"/>
              <a:buNone/>
            </a:pPr>
            <a:r>
              <a:rPr b="1" i="0" lang="it-IT" sz="1800" u="none" cap="none" strike="noStrike">
                <a:solidFill>
                  <a:srgbClr val="0070C0"/>
                </a:solidFill>
                <a:latin typeface="Century Gothic"/>
                <a:ea typeface="Century Gothic"/>
                <a:cs typeface="Century Gothic"/>
                <a:sym typeface="Century Gothic"/>
              </a:rPr>
              <a:t>1. SVILUPPARE UNA RETE DI RICARICA PUBBLICA DIFFUSA E CAPILLARE</a:t>
            </a:r>
            <a:endParaRPr b="0" i="0" sz="1800" u="none" cap="none" strike="noStrike">
              <a:solidFill>
                <a:srgbClr val="0070C0"/>
              </a:solidFill>
              <a:latin typeface="Century Gothic"/>
              <a:ea typeface="Century Gothic"/>
              <a:cs typeface="Century Gothic"/>
              <a:sym typeface="Century Gothic"/>
            </a:endParaRPr>
          </a:p>
        </p:txBody>
      </p:sp>
      <p:sp>
        <p:nvSpPr>
          <p:cNvPr id="355" name="Google Shape;355;p21"/>
          <p:cNvSpPr/>
          <p:nvPr/>
        </p:nvSpPr>
        <p:spPr>
          <a:xfrm>
            <a:off x="7394716" y="2250277"/>
            <a:ext cx="3733336" cy="1013969"/>
          </a:xfrm>
          <a:prstGeom prst="rect">
            <a:avLst/>
          </a:prstGeom>
          <a:noFill/>
          <a:ln cap="flat" cmpd="sng" w="9525">
            <a:solidFill>
              <a:srgbClr val="ACD43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800"/>
              <a:buFont typeface="Arial"/>
              <a:buNone/>
            </a:pPr>
            <a:r>
              <a:rPr b="1" i="0" lang="it-IT" sz="1800" u="none" cap="none" strike="noStrike">
                <a:solidFill>
                  <a:srgbClr val="0070C0"/>
                </a:solidFill>
                <a:latin typeface="Century Gothic"/>
                <a:ea typeface="Century Gothic"/>
                <a:cs typeface="Century Gothic"/>
                <a:sym typeface="Century Gothic"/>
              </a:rPr>
              <a:t>2. AGEVOLARE L’INSTALLAZIONE DI INFRASTRUTTURE DI RICARICA PRIVATE</a:t>
            </a:r>
            <a:endParaRPr b="0" i="0" sz="1800" u="none" cap="none" strike="noStrike">
              <a:solidFill>
                <a:srgbClr val="0070C0"/>
              </a:solidFill>
              <a:latin typeface="Century Gothic"/>
              <a:ea typeface="Century Gothic"/>
              <a:cs typeface="Century Gothic"/>
              <a:sym typeface="Century Gothic"/>
            </a:endParaRPr>
          </a:p>
        </p:txBody>
      </p:sp>
      <p:cxnSp>
        <p:nvCxnSpPr>
          <p:cNvPr id="356" name="Google Shape;356;p21"/>
          <p:cNvCxnSpPr/>
          <p:nvPr/>
        </p:nvCxnSpPr>
        <p:spPr>
          <a:xfrm rot="10800000">
            <a:off x="2993573" y="3264246"/>
            <a:ext cx="0" cy="378804"/>
          </a:xfrm>
          <a:prstGeom prst="straightConnector1">
            <a:avLst/>
          </a:prstGeom>
          <a:noFill/>
          <a:ln cap="rnd" cmpd="sng" w="28575">
            <a:solidFill>
              <a:srgbClr val="ACD433"/>
            </a:solidFill>
            <a:prstDash val="solid"/>
            <a:round/>
            <a:headEnd len="sm" w="sm" type="none"/>
            <a:tailEnd len="sm" w="sm" type="none"/>
          </a:ln>
        </p:spPr>
      </p:cxnSp>
      <p:cxnSp>
        <p:nvCxnSpPr>
          <p:cNvPr id="357" name="Google Shape;357;p21"/>
          <p:cNvCxnSpPr/>
          <p:nvPr/>
        </p:nvCxnSpPr>
        <p:spPr>
          <a:xfrm rot="10800000">
            <a:off x="9326880" y="3264246"/>
            <a:ext cx="0" cy="378804"/>
          </a:xfrm>
          <a:prstGeom prst="straightConnector1">
            <a:avLst/>
          </a:prstGeom>
          <a:noFill/>
          <a:ln cap="rnd" cmpd="sng" w="28575">
            <a:solidFill>
              <a:srgbClr val="ACD433"/>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363" name="Google Shape;363;p22"/>
          <p:cNvSpPr txBox="1"/>
          <p:nvPr/>
        </p:nvSpPr>
        <p:spPr>
          <a:xfrm>
            <a:off x="965149" y="3232489"/>
            <a:ext cx="10182152" cy="34163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ACD433"/>
              </a:buClr>
              <a:buSzPts val="1760"/>
              <a:buFont typeface="Arial"/>
              <a:buAutoNum type="arabicPeriod"/>
            </a:pPr>
            <a:r>
              <a:rPr b="0" i="0" lang="it-IT" sz="2200" u="none" cap="none" strike="noStrike">
                <a:solidFill>
                  <a:srgbClr val="000000"/>
                </a:solidFill>
                <a:latin typeface="Century Gothic"/>
                <a:ea typeface="Century Gothic"/>
                <a:cs typeface="Century Gothic"/>
                <a:sym typeface="Century Gothic"/>
              </a:rPr>
              <a:t>Semplificazione dell’iter burocratico per le installazioni;</a:t>
            </a:r>
            <a:endParaRPr/>
          </a:p>
          <a:p>
            <a:pPr indent="-342900" lvl="0" marL="342900" marR="0" rtl="0" algn="l">
              <a:lnSpc>
                <a:spcPct val="100000"/>
              </a:lnSpc>
              <a:spcBef>
                <a:spcPts val="1000"/>
              </a:spcBef>
              <a:spcAft>
                <a:spcPts val="0"/>
              </a:spcAft>
              <a:buClr>
                <a:srgbClr val="ACD433"/>
              </a:buClr>
              <a:buSzPts val="1760"/>
              <a:buFont typeface="Arial"/>
              <a:buAutoNum type="arabicPeriod"/>
            </a:pPr>
            <a:r>
              <a:rPr b="0" i="0" lang="it-IT" sz="2200" u="none" cap="none" strike="noStrike">
                <a:solidFill>
                  <a:srgbClr val="000000"/>
                </a:solidFill>
                <a:latin typeface="Century Gothic"/>
                <a:ea typeface="Century Gothic"/>
                <a:cs typeface="Century Gothic"/>
                <a:sym typeface="Century Gothic"/>
              </a:rPr>
              <a:t>Armonizzazione delle procedure di ingaggio degli operatori da parte dei comuni e della modalità di calcolo della TOSAP / COSAP;</a:t>
            </a:r>
            <a:endParaRPr/>
          </a:p>
          <a:p>
            <a:pPr indent="-342900" lvl="0" marL="342900" marR="0" rtl="0" algn="l">
              <a:lnSpc>
                <a:spcPct val="100000"/>
              </a:lnSpc>
              <a:spcBef>
                <a:spcPts val="1000"/>
              </a:spcBef>
              <a:spcAft>
                <a:spcPts val="0"/>
              </a:spcAft>
              <a:buClr>
                <a:srgbClr val="ACD433"/>
              </a:buClr>
              <a:buSzPts val="1760"/>
              <a:buFont typeface="Arial"/>
              <a:buAutoNum type="arabicPeriod"/>
            </a:pPr>
            <a:r>
              <a:rPr b="0" i="0" lang="it-IT" sz="2200" u="none" cap="none" strike="noStrike">
                <a:solidFill>
                  <a:srgbClr val="000000"/>
                </a:solidFill>
                <a:latin typeface="Century Gothic"/>
                <a:ea typeface="Century Gothic"/>
                <a:cs typeface="Century Gothic"/>
                <a:sym typeface="Century Gothic"/>
              </a:rPr>
              <a:t>Velocizzazione dei tempi di allaccio da parte dei distributori di energia;</a:t>
            </a:r>
            <a:endParaRPr/>
          </a:p>
          <a:p>
            <a:pPr indent="-342900" lvl="0" marL="342900" marR="0" rtl="0" algn="l">
              <a:lnSpc>
                <a:spcPct val="100000"/>
              </a:lnSpc>
              <a:spcBef>
                <a:spcPts val="1000"/>
              </a:spcBef>
              <a:spcAft>
                <a:spcPts val="0"/>
              </a:spcAft>
              <a:buClr>
                <a:srgbClr val="ACD433"/>
              </a:buClr>
              <a:buSzPts val="1760"/>
              <a:buFont typeface="Arial"/>
              <a:buAutoNum type="arabicPeriod"/>
            </a:pPr>
            <a:r>
              <a:rPr b="0" i="0" lang="it-IT" sz="2200" u="none" cap="none" strike="noStrike">
                <a:solidFill>
                  <a:srgbClr val="000000"/>
                </a:solidFill>
                <a:latin typeface="Century Gothic"/>
                <a:ea typeface="Century Gothic"/>
                <a:cs typeface="Century Gothic"/>
                <a:sym typeface="Century Gothic"/>
              </a:rPr>
              <a:t>Rimodulazione delle tariffe di </a:t>
            </a:r>
            <a:r>
              <a:rPr b="0" i="0" lang="it-IT" sz="2200" u="none" cap="none" strike="noStrike">
                <a:solidFill>
                  <a:srgbClr val="000000"/>
                </a:solidFill>
                <a:latin typeface="Century Gothic"/>
                <a:ea typeface="Century Gothic"/>
                <a:cs typeface="Century Gothic"/>
                <a:sym typeface="Century Gothic"/>
              </a:rPr>
              <a:t>ricarica e oneri di connessione </a:t>
            </a:r>
            <a:r>
              <a:rPr b="0" i="0" lang="it-IT" sz="2200" u="none" cap="none" strike="noStrike">
                <a:solidFill>
                  <a:srgbClr val="000000"/>
                </a:solidFill>
                <a:latin typeface="Century Gothic"/>
                <a:ea typeface="Century Gothic"/>
                <a:cs typeface="Century Gothic"/>
                <a:sym typeface="Century Gothic"/>
              </a:rPr>
              <a:t>per favorire integrazione veicoli con la rete;</a:t>
            </a:r>
            <a:endParaRPr b="0" i="0" sz="2200" u="none" cap="none" strike="noStrike">
              <a:solidFill>
                <a:srgbClr val="000000"/>
              </a:solidFill>
              <a:latin typeface="Century Gothic"/>
              <a:ea typeface="Century Gothic"/>
              <a:cs typeface="Century Gothic"/>
              <a:sym typeface="Century Gothic"/>
            </a:endParaRPr>
          </a:p>
          <a:p>
            <a:pPr indent="-342900" lvl="0" marL="342900" marR="0" rtl="0" algn="l">
              <a:lnSpc>
                <a:spcPct val="100000"/>
              </a:lnSpc>
              <a:spcBef>
                <a:spcPts val="1000"/>
              </a:spcBef>
              <a:spcAft>
                <a:spcPts val="0"/>
              </a:spcAft>
              <a:buClr>
                <a:srgbClr val="ACD433"/>
              </a:buClr>
              <a:buSzPts val="1760"/>
              <a:buFont typeface="Arial"/>
              <a:buAutoNum type="arabicPeriod"/>
            </a:pPr>
            <a:r>
              <a:rPr b="0" i="0" lang="it-IT" sz="2200" u="none" cap="none" strike="noStrike">
                <a:solidFill>
                  <a:srgbClr val="000000"/>
                </a:solidFill>
                <a:latin typeface="Century Gothic"/>
                <a:ea typeface="Century Gothic"/>
                <a:cs typeface="Century Gothic"/>
                <a:sym typeface="Century Gothic"/>
              </a:rPr>
              <a:t>Definizione di un piano nazionale di infrastrutture ad alta potenza.</a:t>
            </a:r>
            <a:endParaRPr b="0" i="0" sz="2200" u="none" cap="none" strike="noStrike">
              <a:solidFill>
                <a:srgbClr val="000000"/>
              </a:solidFill>
              <a:latin typeface="Century Gothic"/>
              <a:ea typeface="Century Gothic"/>
              <a:cs typeface="Century Gothic"/>
              <a:sym typeface="Century Gothic"/>
            </a:endParaRPr>
          </a:p>
        </p:txBody>
      </p:sp>
      <p:pic>
        <p:nvPicPr>
          <p:cNvPr id="364" name="Google Shape;364;p22"/>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365" name="Google Shape;365;p22"/>
          <p:cNvSpPr txBox="1"/>
          <p:nvPr/>
        </p:nvSpPr>
        <p:spPr>
          <a:xfrm>
            <a:off x="809442" y="321746"/>
            <a:ext cx="873634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Il manifesto di Motus-E per la ricarica pubblica</a:t>
            </a:r>
            <a:endParaRPr b="1" i="0" sz="3200" u="none" cap="none" strike="noStrike">
              <a:solidFill>
                <a:srgbClr val="036FB8"/>
              </a:solidFill>
              <a:latin typeface="Calibri"/>
              <a:ea typeface="Calibri"/>
              <a:cs typeface="Calibri"/>
              <a:sym typeface="Calibri"/>
            </a:endParaRPr>
          </a:p>
        </p:txBody>
      </p:sp>
      <p:sp>
        <p:nvSpPr>
          <p:cNvPr id="366" name="Google Shape;366;p22"/>
          <p:cNvSpPr txBox="1"/>
          <p:nvPr/>
        </p:nvSpPr>
        <p:spPr>
          <a:xfrm>
            <a:off x="965149" y="953932"/>
            <a:ext cx="10162903" cy="2128481"/>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ACD433"/>
              </a:buClr>
              <a:buSzPts val="1184"/>
              <a:buFont typeface="Noto Sans Symbols"/>
              <a:buNone/>
            </a:pPr>
            <a:r>
              <a:rPr b="0" i="1" lang="it-IT" sz="1480" u="none" cap="none" strike="noStrike">
                <a:solidFill>
                  <a:srgbClr val="000000"/>
                </a:solidFill>
                <a:latin typeface="Century Gothic"/>
                <a:ea typeface="Century Gothic"/>
                <a:cs typeface="Century Gothic"/>
                <a:sym typeface="Century Gothic"/>
              </a:rPr>
              <a:t>In Italia esistono diversi soggetti privati che hanno deciso di investire propri capitali per la creazione di una rete di ricarica pubblica che riscontrano diverse difficoltà in fase di autorizzazione ed installazione.</a:t>
            </a:r>
            <a:endParaRPr/>
          </a:p>
          <a:p>
            <a:pPr indent="0" lvl="0" marL="0" marR="0" rtl="0" algn="l">
              <a:lnSpc>
                <a:spcPct val="90000"/>
              </a:lnSpc>
              <a:spcBef>
                <a:spcPts val="1000"/>
              </a:spcBef>
              <a:spcAft>
                <a:spcPts val="0"/>
              </a:spcAft>
              <a:buClr>
                <a:srgbClr val="ACD433"/>
              </a:buClr>
              <a:buSzPts val="1184"/>
              <a:buFont typeface="Noto Sans Symbols"/>
              <a:buNone/>
            </a:pPr>
            <a:r>
              <a:rPr b="0" i="1" lang="it-IT" sz="1480" u="none" cap="none" strike="noStrike">
                <a:solidFill>
                  <a:srgbClr val="000000"/>
                </a:solidFill>
                <a:latin typeface="Century Gothic"/>
                <a:ea typeface="Century Gothic"/>
                <a:cs typeface="Century Gothic"/>
                <a:sym typeface="Century Gothic"/>
              </a:rPr>
              <a:t>Motus – e ritiene, quindi, che siano necessari </a:t>
            </a:r>
            <a:r>
              <a:rPr b="1" i="1" lang="it-IT" sz="1480" u="none" cap="none" strike="noStrike">
                <a:solidFill>
                  <a:srgbClr val="000000"/>
                </a:solidFill>
                <a:latin typeface="Century Gothic"/>
                <a:ea typeface="Century Gothic"/>
                <a:cs typeface="Century Gothic"/>
                <a:sym typeface="Century Gothic"/>
              </a:rPr>
              <a:t>interventi di semplificazione burocratica ed armonizzazione</a:t>
            </a:r>
            <a:r>
              <a:rPr b="0" i="1" lang="it-IT" sz="1480" u="none" cap="none" strike="noStrike">
                <a:solidFill>
                  <a:srgbClr val="000000"/>
                </a:solidFill>
                <a:latin typeface="Century Gothic"/>
                <a:ea typeface="Century Gothic"/>
                <a:cs typeface="Century Gothic"/>
                <a:sym typeface="Century Gothic"/>
              </a:rPr>
              <a:t>, piuttosto che contributi pubblici (</a:t>
            </a:r>
            <a:r>
              <a:rPr b="0" i="1" lang="it-IT" sz="1480" u="none" cap="none" strike="noStrike">
                <a:solidFill>
                  <a:srgbClr val="000000"/>
                </a:solidFill>
                <a:latin typeface="Century Gothic"/>
                <a:ea typeface="Century Gothic"/>
                <a:cs typeface="Century Gothic"/>
                <a:sym typeface="Century Gothic"/>
              </a:rPr>
              <a:t>ad eccezione delle infrastrutture di ricarica ad alta potenza in primis fast e ultrafast fino a 100-150kW) che </a:t>
            </a:r>
            <a:r>
              <a:rPr b="0" i="1" lang="it-IT" sz="1480" u="none" cap="none" strike="noStrike">
                <a:solidFill>
                  <a:srgbClr val="000000"/>
                </a:solidFill>
                <a:latin typeface="Century Gothic"/>
                <a:ea typeface="Century Gothic"/>
                <a:cs typeface="Century Gothic"/>
                <a:sym typeface="Century Gothic"/>
              </a:rPr>
              <a:t>andrebbero, invece, veicolati verso il cliente finale per l’acquisto/noleggio dei mezzi o per dispositivi di ricarica privati.</a:t>
            </a:r>
            <a:endParaRPr/>
          </a:p>
          <a:p>
            <a:pPr indent="0" lvl="0" marL="0" marR="0" rtl="0" algn="l">
              <a:lnSpc>
                <a:spcPct val="90000"/>
              </a:lnSpc>
              <a:spcBef>
                <a:spcPts val="1000"/>
              </a:spcBef>
              <a:spcAft>
                <a:spcPts val="0"/>
              </a:spcAft>
              <a:buClr>
                <a:srgbClr val="ACD433"/>
              </a:buClr>
              <a:buSzPts val="1184"/>
              <a:buFont typeface="Noto Sans Symbols"/>
              <a:buNone/>
            </a:pPr>
            <a:r>
              <a:rPr b="0" i="1" lang="it-IT" sz="1480" u="none" cap="none" strike="noStrike">
                <a:solidFill>
                  <a:srgbClr val="000000"/>
                </a:solidFill>
                <a:latin typeface="Century Gothic"/>
                <a:ea typeface="Century Gothic"/>
                <a:cs typeface="Century Gothic"/>
                <a:sym typeface="Century Gothic"/>
              </a:rPr>
              <a:t>Si ritiene in questo contesto utile, dal punto di vista normativo, quanto già si sta proponendo in parlamento nel cosiddetto </a:t>
            </a:r>
            <a:r>
              <a:rPr b="1" i="1" lang="it-IT" sz="1480" u="none" cap="none" strike="noStrike">
                <a:solidFill>
                  <a:srgbClr val="000000"/>
                </a:solidFill>
                <a:latin typeface="Century Gothic"/>
                <a:ea typeface="Century Gothic"/>
                <a:cs typeface="Century Gothic"/>
                <a:sym typeface="Century Gothic"/>
              </a:rPr>
              <a:t>DdL Crippa</a:t>
            </a:r>
            <a:r>
              <a:rPr b="0" i="1" lang="it-IT" sz="1480" u="none" cap="none" strike="noStrike">
                <a:solidFill>
                  <a:srgbClr val="000000"/>
                </a:solidFill>
                <a:latin typeface="Century Gothic"/>
                <a:ea typeface="Century Gothic"/>
                <a:cs typeface="Century Gothic"/>
                <a:sym typeface="Century Gothic"/>
              </a:rPr>
              <a:t> assegnato alle commissioni  competenti nella prima settimana di marzo 2020.</a:t>
            </a:r>
            <a:endParaRPr b="0" i="1" sz="1480" u="sng"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372" name="Google Shape;372;p23"/>
          <p:cNvSpPr txBox="1"/>
          <p:nvPr/>
        </p:nvSpPr>
        <p:spPr>
          <a:xfrm>
            <a:off x="965149" y="2630147"/>
            <a:ext cx="8393820" cy="3726203"/>
          </a:xfrm>
          <a:prstGeom prst="rect">
            <a:avLst/>
          </a:prstGeom>
          <a:noFill/>
          <a:ln cap="flat" cmpd="sng" w="9525">
            <a:solidFill>
              <a:srgbClr val="7D9A2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CD433"/>
              </a:buClr>
              <a:buSzPts val="1280"/>
              <a:buFont typeface="Noto Sans Symbols"/>
              <a:buNone/>
            </a:pPr>
            <a:r>
              <a:rPr b="1" i="0" lang="it-IT" sz="1600" u="none" cap="none" strike="noStrike">
                <a:solidFill>
                  <a:srgbClr val="548135"/>
                </a:solidFill>
                <a:latin typeface="Century Gothic"/>
                <a:ea typeface="Century Gothic"/>
                <a:cs typeface="Century Gothic"/>
                <a:sym typeface="Century Gothic"/>
              </a:rPr>
              <a:t>PROPOSTA Motus-E</a:t>
            </a:r>
            <a:endParaRPr b="1" i="0" sz="1600" u="none" cap="none" strike="noStrike">
              <a:solidFill>
                <a:srgbClr val="548135"/>
              </a:solidFill>
              <a:latin typeface="Century Gothic"/>
              <a:ea typeface="Century Gothic"/>
              <a:cs typeface="Century Gothic"/>
              <a:sym typeface="Century Gothic"/>
            </a:endParaRPr>
          </a:p>
          <a:p>
            <a:pPr indent="-342900" lvl="0" marL="342900" marR="0" rtl="0" algn="just">
              <a:lnSpc>
                <a:spcPct val="100000"/>
              </a:lnSpc>
              <a:spcBef>
                <a:spcPts val="1000"/>
              </a:spcBef>
              <a:spcAft>
                <a:spcPts val="0"/>
              </a:spcAft>
              <a:buClr>
                <a:srgbClr val="ACD433"/>
              </a:buClr>
              <a:buSzPts val="1280"/>
              <a:buFont typeface="Arial"/>
              <a:buAutoNum type="alphaUcPeriod"/>
            </a:pPr>
            <a:r>
              <a:rPr b="1" i="0" lang="it-IT" sz="1600" u="none" cap="none" strike="noStrike">
                <a:solidFill>
                  <a:srgbClr val="000000"/>
                </a:solidFill>
                <a:latin typeface="Century Gothic"/>
                <a:ea typeface="Century Gothic"/>
                <a:cs typeface="Century Gothic"/>
                <a:sym typeface="Century Gothic"/>
              </a:rPr>
              <a:t>Semplificare l’iter autorizzativo </a:t>
            </a:r>
            <a:r>
              <a:rPr b="0" i="0" lang="it-IT" sz="1600" u="none" cap="none" strike="noStrike">
                <a:solidFill>
                  <a:srgbClr val="000000"/>
                </a:solidFill>
                <a:latin typeface="Century Gothic"/>
                <a:ea typeface="Century Gothic"/>
                <a:cs typeface="Century Gothic"/>
                <a:sym typeface="Century Gothic"/>
              </a:rPr>
              <a:t>per l’installazione delle infrastrutture di ricarica su suolo pubblico. </a:t>
            </a:r>
            <a:endParaRPr/>
          </a:p>
          <a:p>
            <a:pPr indent="-342900" lvl="1" marL="742950" marR="0" rtl="0" algn="just">
              <a:lnSpc>
                <a:spcPct val="100000"/>
              </a:lnSpc>
              <a:spcBef>
                <a:spcPts val="1000"/>
              </a:spcBef>
              <a:spcAft>
                <a:spcPts val="0"/>
              </a:spcAft>
              <a:buClr>
                <a:srgbClr val="ACD433"/>
              </a:buClr>
              <a:buSzPts val="1120"/>
              <a:buFont typeface="Arial"/>
              <a:buChar char="•"/>
            </a:pPr>
            <a:r>
              <a:rPr b="1" i="0" lang="it-IT" sz="1400" u="none" cap="none" strike="noStrike">
                <a:solidFill>
                  <a:srgbClr val="000000"/>
                </a:solidFill>
                <a:latin typeface="Century Gothic"/>
                <a:ea typeface="Century Gothic"/>
                <a:cs typeface="Century Gothic"/>
                <a:sym typeface="Century Gothic"/>
              </a:rPr>
              <a:t>Procedura standard di manomissione suolo pubblico</a:t>
            </a:r>
            <a:r>
              <a:rPr b="0" i="0" lang="it-IT" sz="1400" u="none" cap="none" strike="noStrike">
                <a:solidFill>
                  <a:srgbClr val="000000"/>
                </a:solidFill>
                <a:latin typeface="Century Gothic"/>
                <a:ea typeface="Century Gothic"/>
                <a:cs typeface="Century Gothic"/>
                <a:sym typeface="Century Gothic"/>
              </a:rPr>
              <a:t> con documentazione predefinita definita a livello nazionale e </a:t>
            </a:r>
            <a:r>
              <a:rPr b="0" i="0" lang="it-IT" sz="1400" u="sng" cap="none" strike="noStrike">
                <a:solidFill>
                  <a:srgbClr val="000000"/>
                </a:solidFill>
                <a:latin typeface="Century Gothic"/>
                <a:ea typeface="Century Gothic"/>
                <a:cs typeface="Century Gothic"/>
                <a:sym typeface="Century Gothic"/>
              </a:rPr>
              <a:t>valida in tutti i comuni di Italia;</a:t>
            </a:r>
            <a:endParaRPr/>
          </a:p>
          <a:p>
            <a:pPr indent="-342900" lvl="1" marL="742950" marR="0" rtl="0" algn="just">
              <a:lnSpc>
                <a:spcPct val="100000"/>
              </a:lnSpc>
              <a:spcBef>
                <a:spcPts val="1000"/>
              </a:spcBef>
              <a:spcAft>
                <a:spcPts val="0"/>
              </a:spcAft>
              <a:buClr>
                <a:srgbClr val="ACD433"/>
              </a:buClr>
              <a:buSzPts val="1120"/>
              <a:buFont typeface="Arial"/>
              <a:buChar char="•"/>
            </a:pPr>
            <a:r>
              <a:rPr b="1" i="0" lang="it-IT" sz="1400" u="none" cap="none" strike="noStrike">
                <a:solidFill>
                  <a:srgbClr val="000000"/>
                </a:solidFill>
                <a:latin typeface="Century Gothic"/>
                <a:ea typeface="Century Gothic"/>
                <a:cs typeface="Century Gothic"/>
                <a:sym typeface="Century Gothic"/>
              </a:rPr>
              <a:t>Silenzio/assenso</a:t>
            </a:r>
            <a:r>
              <a:rPr b="0" i="0" lang="it-IT" sz="1400" u="none" cap="none" strike="noStrike">
                <a:solidFill>
                  <a:srgbClr val="000000"/>
                </a:solidFill>
                <a:latin typeface="Century Gothic"/>
                <a:ea typeface="Century Gothic"/>
                <a:cs typeface="Century Gothic"/>
                <a:sym typeface="Century Gothic"/>
              </a:rPr>
              <a:t> 60 gg.</a:t>
            </a:r>
            <a:endParaRPr b="0" i="0" sz="1400" u="none" cap="none" strike="noStrike">
              <a:solidFill>
                <a:srgbClr val="000000"/>
              </a:solidFill>
              <a:latin typeface="Century Gothic"/>
              <a:ea typeface="Century Gothic"/>
              <a:cs typeface="Century Gothic"/>
              <a:sym typeface="Century Gothic"/>
            </a:endParaRPr>
          </a:p>
          <a:p>
            <a:pPr indent="-261620" lvl="0" marL="400050" marR="0" rtl="0" algn="just">
              <a:lnSpc>
                <a:spcPct val="100000"/>
              </a:lnSpc>
              <a:spcBef>
                <a:spcPts val="1000"/>
              </a:spcBef>
              <a:spcAft>
                <a:spcPts val="0"/>
              </a:spcAft>
              <a:buClr>
                <a:srgbClr val="ACD433"/>
              </a:buClr>
              <a:buSzPts val="1280"/>
              <a:buFont typeface="Arial"/>
              <a:buNone/>
            </a:pPr>
            <a:r>
              <a:t/>
            </a:r>
            <a:endParaRPr b="0" i="0" sz="1600" u="none" cap="none" strike="noStrike">
              <a:solidFill>
                <a:srgbClr val="000000"/>
              </a:solidFill>
              <a:latin typeface="Century Gothic"/>
              <a:ea typeface="Century Gothic"/>
              <a:cs typeface="Century Gothic"/>
              <a:sym typeface="Century Gothic"/>
            </a:endParaRPr>
          </a:p>
          <a:p>
            <a:pPr indent="-342900" lvl="0" marL="400050" marR="0" rtl="0" algn="just">
              <a:lnSpc>
                <a:spcPct val="100000"/>
              </a:lnSpc>
              <a:spcBef>
                <a:spcPts val="1000"/>
              </a:spcBef>
              <a:spcAft>
                <a:spcPts val="0"/>
              </a:spcAft>
              <a:buClr>
                <a:srgbClr val="ACD433"/>
              </a:buClr>
              <a:buSzPts val="1280"/>
              <a:buFont typeface="Arial"/>
              <a:buAutoNum type="alphaUcPeriod"/>
            </a:pPr>
            <a:r>
              <a:rPr b="0" i="0" lang="it-IT" sz="1600" u="none" cap="none" strike="noStrike">
                <a:solidFill>
                  <a:srgbClr val="000000"/>
                </a:solidFill>
                <a:latin typeface="Century Gothic"/>
                <a:ea typeface="Century Gothic"/>
                <a:cs typeface="Century Gothic"/>
                <a:sym typeface="Century Gothic"/>
              </a:rPr>
              <a:t>Attività di </a:t>
            </a:r>
            <a:r>
              <a:rPr b="1" i="0" lang="it-IT" sz="1600" u="none" cap="none" strike="noStrike">
                <a:solidFill>
                  <a:srgbClr val="000000"/>
                </a:solidFill>
                <a:latin typeface="Century Gothic"/>
                <a:ea typeface="Century Gothic"/>
                <a:cs typeface="Century Gothic"/>
                <a:sym typeface="Century Gothic"/>
              </a:rPr>
              <a:t>edilizia libera in area privata</a:t>
            </a:r>
            <a:endParaRPr b="1" i="0" sz="1600" u="none" cap="none" strike="noStrike">
              <a:solidFill>
                <a:srgbClr val="000000"/>
              </a:solidFill>
              <a:latin typeface="Century Gothic"/>
              <a:ea typeface="Century Gothic"/>
              <a:cs typeface="Century Gothic"/>
              <a:sym typeface="Century Gothic"/>
            </a:endParaRPr>
          </a:p>
          <a:p>
            <a:pPr indent="-442913" lvl="1" marL="800100" marR="0" rtl="0" algn="just">
              <a:lnSpc>
                <a:spcPct val="100000"/>
              </a:lnSpc>
              <a:spcBef>
                <a:spcPts val="1000"/>
              </a:spcBef>
              <a:spcAft>
                <a:spcPts val="0"/>
              </a:spcAft>
              <a:buClr>
                <a:srgbClr val="ACD433"/>
              </a:buClr>
              <a:buSzPts val="1120"/>
              <a:buFont typeface="Arial"/>
              <a:buChar char="•"/>
            </a:pPr>
            <a:r>
              <a:rPr b="0" i="0" lang="it-IT" sz="1400" u="none" cap="none" strike="noStrike">
                <a:solidFill>
                  <a:srgbClr val="000000"/>
                </a:solidFill>
                <a:latin typeface="Century Gothic"/>
                <a:ea typeface="Century Gothic"/>
                <a:cs typeface="Century Gothic"/>
                <a:sym typeface="Century Gothic"/>
              </a:rPr>
              <a:t>Svincolare la realizzazione di punti di ricarica di veicoli elettrici, compresa la realizzazione del relativo impianto di alimentazione elettrica, in immobili e aree private anche aperte ad uso pubblico, da processi autorizzativi o a segnalazione certificata di inizio attività o comunicazione inizio lavori</a:t>
            </a:r>
            <a:endParaRPr/>
          </a:p>
        </p:txBody>
      </p:sp>
      <p:pic>
        <p:nvPicPr>
          <p:cNvPr id="373" name="Google Shape;373;p23"/>
          <p:cNvPicPr preferRelativeResize="0"/>
          <p:nvPr/>
        </p:nvPicPr>
        <p:blipFill rotWithShape="1">
          <a:blip r:embed="rId3">
            <a:alphaModFix/>
          </a:blip>
          <a:srcRect b="0" l="0" r="0" t="0"/>
          <a:stretch/>
        </p:blipFill>
        <p:spPr>
          <a:xfrm>
            <a:off x="439567" y="321746"/>
            <a:ext cx="211222" cy="504344"/>
          </a:xfrm>
          <a:prstGeom prst="rect">
            <a:avLst/>
          </a:prstGeom>
          <a:noFill/>
          <a:ln>
            <a:noFill/>
          </a:ln>
        </p:spPr>
      </p:pic>
      <p:sp>
        <p:nvSpPr>
          <p:cNvPr id="374" name="Google Shape;374;p23"/>
          <p:cNvSpPr txBox="1"/>
          <p:nvPr/>
        </p:nvSpPr>
        <p:spPr>
          <a:xfrm>
            <a:off x="809442" y="262011"/>
            <a:ext cx="873634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it-IT" sz="3200" u="none" cap="none" strike="noStrike">
                <a:solidFill>
                  <a:srgbClr val="036FB8"/>
                </a:solidFill>
                <a:latin typeface="Calibri"/>
                <a:ea typeface="Calibri"/>
                <a:cs typeface="Calibri"/>
                <a:sym typeface="Calibri"/>
              </a:rPr>
              <a:t>1. Semplificazione delle installazioni</a:t>
            </a:r>
            <a:endParaRPr b="1" i="0" sz="3200" u="none" cap="none" strike="noStrike">
              <a:solidFill>
                <a:srgbClr val="036FB8"/>
              </a:solidFill>
              <a:latin typeface="Calibri"/>
              <a:ea typeface="Calibri"/>
              <a:cs typeface="Calibri"/>
              <a:sym typeface="Calibri"/>
            </a:endParaRPr>
          </a:p>
        </p:txBody>
      </p:sp>
      <p:sp>
        <p:nvSpPr>
          <p:cNvPr id="375" name="Google Shape;375;p23"/>
          <p:cNvSpPr txBox="1"/>
          <p:nvPr/>
        </p:nvSpPr>
        <p:spPr>
          <a:xfrm>
            <a:off x="965149" y="1086668"/>
            <a:ext cx="10162903" cy="1417993"/>
          </a:xfrm>
          <a:prstGeom prst="rect">
            <a:avLst/>
          </a:prstGeom>
          <a:solidFill>
            <a:srgbClr val="EBEBE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ACD433"/>
              </a:buClr>
              <a:buSzPts val="1280"/>
              <a:buFont typeface="Noto Sans Symbols"/>
              <a:buNone/>
            </a:pPr>
            <a:r>
              <a:rPr b="1" i="1" lang="it-IT" sz="1600" u="sng" cap="none" strike="noStrike">
                <a:solidFill>
                  <a:srgbClr val="000000"/>
                </a:solidFill>
                <a:latin typeface="Century Gothic"/>
                <a:ea typeface="Century Gothic"/>
                <a:cs typeface="Century Gothic"/>
                <a:sym typeface="Century Gothic"/>
              </a:rPr>
              <a:t>STATUS QUO / DIFFICOLTÀ EMERGENTI</a:t>
            </a:r>
            <a:endParaRPr/>
          </a:p>
          <a:p>
            <a:pPr indent="0" lvl="0" marL="0" marR="0" rtl="0" algn="l">
              <a:lnSpc>
                <a:spcPct val="100000"/>
              </a:lnSpc>
              <a:spcBef>
                <a:spcPts val="1000"/>
              </a:spcBef>
              <a:spcAft>
                <a:spcPts val="0"/>
              </a:spcAft>
              <a:buClr>
                <a:srgbClr val="ACD433"/>
              </a:buClr>
              <a:buSzPts val="1280"/>
              <a:buFont typeface="Noto Sans Symbols"/>
              <a:buNone/>
            </a:pPr>
            <a:r>
              <a:rPr b="0" i="1" lang="it-IT" sz="1600" u="none" cap="none" strike="noStrike">
                <a:solidFill>
                  <a:srgbClr val="000000"/>
                </a:solidFill>
                <a:latin typeface="Century Gothic"/>
                <a:ea typeface="Century Gothic"/>
                <a:cs typeface="Century Gothic"/>
                <a:sym typeface="Century Gothic"/>
              </a:rPr>
              <a:t>Al momento un operatore che ha già ottenuto la possibilità di installare una infrastruttura di ricarica su suolo pubblico deve seguire </a:t>
            </a:r>
            <a:r>
              <a:rPr b="1" i="1" lang="it-IT" sz="1600" u="none" cap="none" strike="noStrike">
                <a:solidFill>
                  <a:srgbClr val="000000"/>
                </a:solidFill>
                <a:latin typeface="Century Gothic"/>
                <a:ea typeface="Century Gothic"/>
                <a:cs typeface="Century Gothic"/>
                <a:sym typeface="Century Gothic"/>
              </a:rPr>
              <a:t>procedure burocratiche autorizzative molto frammentate</a:t>
            </a:r>
            <a:r>
              <a:rPr b="0" i="1" lang="it-IT" sz="1600" u="none" cap="none" strike="noStrike">
                <a:solidFill>
                  <a:srgbClr val="000000"/>
                </a:solidFill>
                <a:latin typeface="Century Gothic"/>
                <a:ea typeface="Century Gothic"/>
                <a:cs typeface="Century Gothic"/>
                <a:sym typeface="Century Gothic"/>
              </a:rPr>
              <a:t>, diverse sul territorio e non strettamente necessarie che ne rallentano notevolmente la diffusione.</a:t>
            </a:r>
            <a:endParaRPr/>
          </a:p>
        </p:txBody>
      </p:sp>
      <p:pic>
        <p:nvPicPr>
          <p:cNvPr id="376" name="Google Shape;376;p23"/>
          <p:cNvPicPr preferRelativeResize="0"/>
          <p:nvPr/>
        </p:nvPicPr>
        <p:blipFill rotWithShape="1">
          <a:blip r:embed="rId4">
            <a:alphaModFix/>
          </a:blip>
          <a:srcRect b="0" l="0" r="0" t="0"/>
          <a:stretch/>
        </p:blipFill>
        <p:spPr>
          <a:xfrm>
            <a:off x="9545782" y="2875935"/>
            <a:ext cx="2487562" cy="1211286"/>
          </a:xfrm>
          <a:prstGeom prst="rect">
            <a:avLst/>
          </a:prstGeom>
          <a:noFill/>
          <a:ln>
            <a:noFill/>
          </a:ln>
        </p:spPr>
      </p:pic>
      <p:sp>
        <p:nvSpPr>
          <p:cNvPr id="377" name="Google Shape;377;p23"/>
          <p:cNvSpPr/>
          <p:nvPr/>
        </p:nvSpPr>
        <p:spPr>
          <a:xfrm>
            <a:off x="9626228" y="4493248"/>
            <a:ext cx="2326670"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Inclusa nell’art. 12 della</a:t>
            </a:r>
            <a:endParaRPr/>
          </a:p>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proposta di legge AC 2176</a:t>
            </a:r>
            <a:endParaRPr/>
          </a:p>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(On. Crippa), recentemente</a:t>
            </a:r>
            <a:endParaRPr/>
          </a:p>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approdata alla Camera dei</a:t>
            </a:r>
            <a:endParaRPr/>
          </a:p>
          <a:p>
            <a:pPr indent="0" lvl="0" marL="0" marR="0" rtl="0" algn="ct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Deputati</a:t>
            </a:r>
            <a:endParaRPr b="0" i="0" sz="1200" u="none" cap="none" strike="noStrike">
              <a:solidFill>
                <a:srgbClr val="000000"/>
              </a:solidFill>
              <a:latin typeface="Arial"/>
              <a:ea typeface="Arial"/>
              <a:cs typeface="Arial"/>
              <a:sym typeface="Arial"/>
            </a:endParaRPr>
          </a:p>
        </p:txBody>
      </p:sp>
      <p:cxnSp>
        <p:nvCxnSpPr>
          <p:cNvPr id="378" name="Google Shape;378;p23"/>
          <p:cNvCxnSpPr>
            <a:endCxn id="377" idx="0"/>
          </p:cNvCxnSpPr>
          <p:nvPr/>
        </p:nvCxnSpPr>
        <p:spPr>
          <a:xfrm>
            <a:off x="10789563" y="4087348"/>
            <a:ext cx="0" cy="405900"/>
          </a:xfrm>
          <a:prstGeom prst="straightConnector1">
            <a:avLst/>
          </a:prstGeom>
          <a:noFill/>
          <a:ln cap="flat" cmpd="sng" w="9525">
            <a:solidFill>
              <a:srgbClr val="5597D3"/>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