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134809139" r:id="rId3"/>
    <p:sldId id="259" r:id="rId4"/>
    <p:sldId id="260" r:id="rId5"/>
    <p:sldId id="261" r:id="rId6"/>
    <p:sldId id="2134809135" r:id="rId7"/>
    <p:sldId id="2134809137" r:id="rId8"/>
    <p:sldId id="2134809138" r:id="rId9"/>
  </p:sldIdLst>
  <p:sldSz cx="12192000" cy="6858000"/>
  <p:notesSz cx="6858000" cy="9144000"/>
  <p:embeddedFontLst>
    <p:embeddedFont>
      <p:font typeface="Montserrat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5">
          <p15:clr>
            <a:srgbClr val="A4A3A4"/>
          </p15:clr>
        </p15:guide>
        <p15:guide id="2" pos="324">
          <p15:clr>
            <a:srgbClr val="A4A3A4"/>
          </p15:clr>
        </p15:guide>
        <p15:guide id="3" pos="3437">
          <p15:clr>
            <a:srgbClr val="A4A3A4"/>
          </p15:clr>
        </p15:guide>
        <p15:guide id="4" orient="horz" pos="1865">
          <p15:clr>
            <a:srgbClr val="A4A3A4"/>
          </p15:clr>
        </p15:guide>
        <p15:guide id="5" orient="horz" pos="2311">
          <p15:clr>
            <a:srgbClr val="A4A3A4"/>
          </p15:clr>
        </p15:guide>
        <p15:guide id="6" orient="horz" pos="2976">
          <p15:clr>
            <a:srgbClr val="A4A3A4"/>
          </p15:clr>
        </p15:guide>
        <p15:guide id="7" pos="7416">
          <p15:clr>
            <a:srgbClr val="A4A3A4"/>
          </p15:clr>
        </p15:guide>
        <p15:guide id="8" orient="horz" pos="3400">
          <p15:clr>
            <a:srgbClr val="A4A3A4"/>
          </p15:clr>
        </p15:guide>
        <p15:guide id="9" pos="1277">
          <p15:clr>
            <a:srgbClr val="A4A3A4"/>
          </p15:clr>
        </p15:guide>
        <p15:guide id="10" pos="2216">
          <p15:clr>
            <a:srgbClr val="A4A3A4"/>
          </p15:clr>
        </p15:guide>
        <p15:guide id="11" pos="2588">
          <p15:clr>
            <a:srgbClr val="A4A3A4"/>
          </p15:clr>
        </p15:guide>
        <p15:guide id="12" orient="horz" pos="2795">
          <p15:clr>
            <a:srgbClr val="A4A3A4"/>
          </p15:clr>
        </p15:guide>
        <p15:guide id="13" orient="horz" pos="1283">
          <p15:clr>
            <a:srgbClr val="A4A3A4"/>
          </p15:clr>
        </p15:guide>
        <p15:guide id="14" pos="3840">
          <p15:clr>
            <a:srgbClr val="A4A3A4"/>
          </p15:clr>
        </p15:guide>
        <p15:guide id="15" orient="horz" pos="4096">
          <p15:clr>
            <a:srgbClr val="A4A3A4"/>
          </p15:clr>
        </p15:guide>
        <p15:guide id="16" pos="190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S3JR3tFgn0UJjHMutbcnTECdM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C5F2"/>
    <a:srgbClr val="4F81BD"/>
    <a:srgbClr val="E3E2AC"/>
    <a:srgbClr val="C2C252"/>
    <a:srgbClr val="CCCCFF"/>
    <a:srgbClr val="CC99FF"/>
    <a:srgbClr val="C9CA96"/>
    <a:srgbClr val="EEEFBB"/>
    <a:srgbClr val="BA1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5" y="72"/>
      </p:cViewPr>
      <p:guideLst>
        <p:guide orient="horz" pos="1435"/>
        <p:guide pos="324"/>
        <p:guide pos="3437"/>
        <p:guide orient="horz" pos="1865"/>
        <p:guide orient="horz" pos="2311"/>
        <p:guide orient="horz" pos="2976"/>
        <p:guide pos="7416"/>
        <p:guide orient="horz" pos="3400"/>
        <p:guide pos="1277"/>
        <p:guide pos="2216"/>
        <p:guide pos="2588"/>
        <p:guide orient="horz" pos="2795"/>
        <p:guide orient="horz" pos="1283"/>
        <p:guide pos="3840"/>
        <p:guide orient="horz" pos="4096"/>
        <p:guide pos="1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G:\.shortcut-targets-by-id\1vlMvhKgvWU-zGH340lrZRlPt7MS__jKs\MOTUS-E\1.Tecnologia,%20Mercato,%20Ambiente\04.%20Dati%20mercato\Dati%20mercato\202401%20Dataforce%20-%20Motus-E.xlsx" TargetMode="External"/><Relationship Id="rId4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53089916451932"/>
          <c:y val="2.1094452010797422E-2"/>
          <c:w val="0.8213059132915782"/>
          <c:h val="0.79001053636104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rgbClr val="BA181B"/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74630</c:v>
                </c:pt>
                <c:pt idx="1">
                  <c:v>72492</c:v>
                </c:pt>
                <c:pt idx="2">
                  <c:v>48424</c:v>
                </c:pt>
                <c:pt idx="3">
                  <c:v>29495</c:v>
                </c:pt>
                <c:pt idx="4">
                  <c:v>34170</c:v>
                </c:pt>
                <c:pt idx="5">
                  <c:v>43491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4-4105-BF28-9B7C5983B8C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rgbClr val="111111"/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Foglio1!$C$2:$C$7</c:f>
              <c:numCache>
                <c:formatCode>#,##0</c:formatCode>
                <c:ptCount val="6"/>
                <c:pt idx="0">
                  <c:v>68145</c:v>
                </c:pt>
                <c:pt idx="1">
                  <c:v>52196</c:v>
                </c:pt>
                <c:pt idx="2">
                  <c:v>36149</c:v>
                </c:pt>
                <c:pt idx="3">
                  <c:v>20300</c:v>
                </c:pt>
                <c:pt idx="4">
                  <c:v>24442</c:v>
                </c:pt>
                <c:pt idx="5">
                  <c:v>22462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4-4105-BF28-9B7C5983B8C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Ibridi</c:v>
                </c:pt>
              </c:strCache>
            </c:strRef>
          </c:tx>
          <c:spPr>
            <a:solidFill>
              <a:srgbClr val="034780"/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Foglio1!$D$2:$D$7</c:f>
              <c:numCache>
                <c:formatCode>#,##0</c:formatCode>
                <c:ptCount val="6"/>
                <c:pt idx="0">
                  <c:v>8293</c:v>
                </c:pt>
                <c:pt idx="1">
                  <c:v>14359</c:v>
                </c:pt>
                <c:pt idx="2">
                  <c:v>32762</c:v>
                </c:pt>
                <c:pt idx="3">
                  <c:v>37666</c:v>
                </c:pt>
                <c:pt idx="4">
                  <c:v>47111</c:v>
                </c:pt>
                <c:pt idx="5">
                  <c:v>53870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4-4105-BF28-9B7C5983B8C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Metano ed altro</c:v>
                </c:pt>
              </c:strCache>
            </c:strRef>
          </c:tx>
          <c:spPr>
            <a:solidFill>
              <a:srgbClr val="B1A7A6"/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Foglio1!$E$2:$E$7</c:f>
              <c:numCache>
                <c:formatCode>#,##0</c:formatCode>
                <c:ptCount val="6"/>
                <c:pt idx="0">
                  <c:v>13762</c:v>
                </c:pt>
                <c:pt idx="1">
                  <c:v>13706</c:v>
                </c:pt>
                <c:pt idx="2">
                  <c:v>10868</c:v>
                </c:pt>
                <c:pt idx="3">
                  <c:v>11445</c:v>
                </c:pt>
                <c:pt idx="4">
                  <c:v>13507</c:v>
                </c:pt>
                <c:pt idx="5">
                  <c:v>15586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4-4105-BF28-9B7C5983B8C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E0C538"/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Foglio1!$F$2:$F$7</c:f>
              <c:numCache>
                <c:formatCode>#,##0</c:formatCode>
                <c:ptCount val="6"/>
                <c:pt idx="0">
                  <c:v>285</c:v>
                </c:pt>
                <c:pt idx="1">
                  <c:v>1338</c:v>
                </c:pt>
                <c:pt idx="2">
                  <c:v>3751</c:v>
                </c:pt>
                <c:pt idx="3">
                  <c:v>5549</c:v>
                </c:pt>
                <c:pt idx="4">
                  <c:v>6113</c:v>
                </c:pt>
                <c:pt idx="5">
                  <c:v>4050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4-4105-BF28-9B7C5983B8C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rgbClr val="44A929"/>
            </a:solidFill>
            <a:ln>
              <a:noFill/>
            </a:ln>
            <a:effectLst/>
          </c:spPr>
          <c:invertIfNegative val="0"/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Foglio1!$G$2:$G$7</c:f>
              <c:numCache>
                <c:formatCode>#,##0</c:formatCode>
                <c:ptCount val="6"/>
                <c:pt idx="0">
                  <c:v>301</c:v>
                </c:pt>
                <c:pt idx="1">
                  <c:v>1947</c:v>
                </c:pt>
                <c:pt idx="2">
                  <c:v>2500</c:v>
                </c:pt>
                <c:pt idx="3">
                  <c:v>3648</c:v>
                </c:pt>
                <c:pt idx="4">
                  <c:v>3334</c:v>
                </c:pt>
                <c:pt idx="5">
                  <c:v>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64-4105-BF28-9B7C5983B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  <c:max val="19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</c:valAx>
      <c:spPr>
        <a:noFill/>
        <a:ln>
          <a:solidFill>
            <a:srgbClr val="757AA2"/>
          </a:solidFill>
        </a:ln>
        <a:effectLst/>
      </c:spPr>
    </c:plotArea>
    <c:legend>
      <c:legendPos val="b"/>
      <c:layout>
        <c:manualLayout>
          <c:xMode val="edge"/>
          <c:yMode val="edge"/>
          <c:x val="5.9012285508437824E-2"/>
          <c:y val="0.84350369287491833"/>
          <c:w val="0.89999980200053009"/>
          <c:h val="0.10397652018273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0"/>
        </a:defRPr>
      </a:pPr>
      <a:endParaRPr lang="it-IT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05456752581514"/>
          <c:y val="4.1326822840670671E-2"/>
          <c:w val="0.8267943252531208"/>
          <c:h val="0.762750017064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337168030762649E-2"/>
                  <c:y val="2.91625069433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23962387256283"/>
                      <c:h val="7.6318575365235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CD1-41A7-A0A8-2CA7FBED739A}"/>
                </c:ext>
              </c:extLst>
            </c:dLbl>
            <c:dLbl>
              <c:idx val="1"/>
              <c:layout>
                <c:manualLayout>
                  <c:x val="-2.4903860758004354E-2"/>
                  <c:y val="2.14944062077198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D1-41A7-A0A8-2CA7FBED739A}"/>
                </c:ext>
              </c:extLst>
            </c:dLbl>
            <c:dLbl>
              <c:idx val="2"/>
              <c:layout>
                <c:manualLayout>
                  <c:x val="-1.1169422729054078E-2"/>
                  <c:y val="4.2982541642298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85-41DA-8ED6-35C8E2ED81B8}"/>
                </c:ext>
              </c:extLst>
            </c:dLbl>
            <c:dLbl>
              <c:idx val="4"/>
              <c:layout>
                <c:manualLayout>
                  <c:x val="-1.3403307274864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85-41DA-8ED6-35C8E2ED81B8}"/>
                </c:ext>
              </c:extLst>
            </c:dLbl>
            <c:dLbl>
              <c:idx val="6"/>
              <c:layout>
                <c:manualLayout>
                  <c:x val="-1.11694227290540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85-41DA-8ED6-35C8E2ED8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 mag-20 </c:v>
                </c:pt>
                <c:pt idx="2">
                  <c:v> giu-21 </c:v>
                </c:pt>
                <c:pt idx="4">
                  <c:v> giu-22 </c:v>
                </c:pt>
                <c:pt idx="6">
                  <c:v>set-23</c:v>
                </c:pt>
              </c:strCache>
              <c:extLst/>
            </c:strRef>
          </c:cat>
          <c:val>
            <c:numRef>
              <c:f>Sheet1!$B$3:$B$9</c:f>
              <c:numCache>
                <c:formatCode>General</c:formatCode>
                <c:ptCount val="7"/>
                <c:pt idx="2" formatCode="_-* #,##0_-;\-* #,##0_-;_-* &quot;-&quot;??_-;_-@_-">
                  <c:v>9453</c:v>
                </c:pt>
                <c:pt idx="4" formatCode="_-* #,##0_-;\-* #,##0_-;_-* &quot;-&quot;??_-;_-@_-">
                  <c:v>12410</c:v>
                </c:pt>
                <c:pt idx="6" formatCode="_-* #,##0_-;\-* #,##0_-;_-* &quot;-&quot;??_-;_-@_-">
                  <c:v>17154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CD1-41A7-A0A8-2CA7FBED7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Infrastrutture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3758860747308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D1-41A7-A0A8-2CA7FBED739A}"/>
                </c:ext>
              </c:extLst>
            </c:dLbl>
            <c:dLbl>
              <c:idx val="1"/>
              <c:layout>
                <c:manualLayout>
                  <c:x val="-2.7167848099641113E-2"/>
                  <c:y val="8.5977624830879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D1-41A7-A0A8-2CA7FBED739A}"/>
                </c:ext>
              </c:extLst>
            </c:dLbl>
            <c:dLbl>
              <c:idx val="2"/>
              <c:layout>
                <c:manualLayout>
                  <c:x val="-8.93553818324326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85-41DA-8ED6-35C8E2ED81B8}"/>
                </c:ext>
              </c:extLst>
            </c:dLbl>
            <c:dLbl>
              <c:idx val="4"/>
              <c:layout>
                <c:manualLayout>
                  <c:x val="-1.3403307274864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85-41DA-8ED6-35C8E2ED81B8}"/>
                </c:ext>
              </c:extLst>
            </c:dLbl>
            <c:dLbl>
              <c:idx val="6"/>
              <c:layout>
                <c:manualLayout>
                  <c:x val="-8.93553818324342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85-41DA-8ED6-35C8E2ED8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 mag-20 </c:v>
                </c:pt>
                <c:pt idx="2">
                  <c:v> giu-21 </c:v>
                </c:pt>
                <c:pt idx="4">
                  <c:v> giu-22 </c:v>
                </c:pt>
                <c:pt idx="6">
                  <c:v>set-23</c:v>
                </c:pt>
              </c:strCache>
              <c:extLst/>
            </c:strRef>
          </c:cat>
          <c:val>
            <c:numRef>
              <c:f>Sheet1!$C$3:$C$9</c:f>
              <c:numCache>
                <c:formatCode>General</c:formatCode>
                <c:ptCount val="7"/>
                <c:pt idx="0" formatCode="_-* #,##0_-;\-* #,##0_-;_-* &quot;-&quot;??_-;_-@_-">
                  <c:v>7461.9000000000015</c:v>
                </c:pt>
                <c:pt idx="2" formatCode="_-* #,##0_-;\-* #,##0_-;_-* &quot;-&quot;??_-;_-@_-">
                  <c:v>11834</c:v>
                </c:pt>
                <c:pt idx="4" formatCode="_-* #,##0_-;\-* #,##0_-;_-* &quot;-&quot;??_-;_-@_-">
                  <c:v>15674</c:v>
                </c:pt>
                <c:pt idx="6" formatCode="_-* #,##0_-;\-* #,##0_-;_-* &quot;-&quot;??_-;_-@_-">
                  <c:v>26029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0CD1-41A7-A0A8-2CA7FBED7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Punti di ricarica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954076901540508E-17"/>
                  <c:y val="2.390674274386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D1-41A7-A0A8-2CA7FBED739A}"/>
                </c:ext>
              </c:extLst>
            </c:dLbl>
            <c:dLbl>
              <c:idx val="1"/>
              <c:layout>
                <c:manualLayout>
                  <c:x val="-6.7918885013695295E-3"/>
                  <c:y val="9.7730334019245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CD1-41A7-A0A8-2CA7FBED739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rgbClr val="0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CB-41FF-8A91-32090D8B9E5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rgbClr val="0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CB-41FF-8A91-32090D8B9E5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rgbClr val="00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085-41DA-8ED6-35C8E2ED8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rgbClr val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 mag-20 </c:v>
                </c:pt>
                <c:pt idx="2">
                  <c:v> giu-21 </c:v>
                </c:pt>
                <c:pt idx="4">
                  <c:v> giu-22 </c:v>
                </c:pt>
                <c:pt idx="6">
                  <c:v>set-23</c:v>
                </c:pt>
              </c:strCache>
              <c:extLst/>
            </c:strRef>
          </c:cat>
          <c:val>
            <c:numRef>
              <c:f>Sheet1!$D$3:$D$9</c:f>
              <c:numCache>
                <c:formatCode>General</c:formatCode>
                <c:ptCount val="7"/>
                <c:pt idx="0" formatCode="_-* #,##0_-;\-* #,##0_-;_-* &quot;-&quot;??_-;_-@_-">
                  <c:v>14301.691392066117</c:v>
                </c:pt>
                <c:pt idx="2" formatCode="_-* #,##0_-;\-* #,##0_-;_-* &quot;-&quot;??_-;_-@_-">
                  <c:v>23275</c:v>
                </c:pt>
                <c:pt idx="4" formatCode="_-* #,##0_-;\-* #,##0_-;_-* &quot;-&quot;??_-;_-@_-">
                  <c:v>30704</c:v>
                </c:pt>
                <c:pt idx="6" formatCode="_-* #,##0_-;\-* #,##0_-;_-* &quot;-&quot;??_-;_-@_-">
                  <c:v>47228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CD1-41A7-A0A8-2CA7FBED7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156084289895626E-2"/>
          <c:y val="0.88370836576794742"/>
          <c:w val="0.85406497796500114"/>
          <c:h val="0.1050342180207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rgbClr val="000000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EE-4062-8472-349336F0C6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EE-4062-8472-349336F0C6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EE-4062-8472-349336F0C6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EE-4062-8472-349336F0C6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EE-4062-8472-349336F0C6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82-4310-96C5-08455C0121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6BC9009-6671-48D4-879C-084DDB3A2076}" type="VALUE">
                      <a:rPr lang="en-US"/>
                      <a:pPr/>
                      <a:t>[VALORE]</a:t>
                    </a:fld>
                    <a:endParaRPr lang="it-IT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EE-4062-8472-349336F0C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 ≤ 7 kW</c:v>
                </c:pt>
                <c:pt idx="1">
                  <c:v>7 kW &lt; P ≤ 43 kW</c:v>
                </c:pt>
                <c:pt idx="2">
                  <c:v>43 kW &lt; P ≤ 50 kW</c:v>
                </c:pt>
                <c:pt idx="3">
                  <c:v>50 kW &lt; P ≤ 99 kW</c:v>
                </c:pt>
                <c:pt idx="4">
                  <c:v>99 kW &lt; P ≤ 150 kW</c:v>
                </c:pt>
                <c:pt idx="5">
                  <c:v>P &gt; 150 kW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9.5960780134285412E-2</c:v>
                </c:pt>
                <c:pt idx="1">
                  <c:v>0.78102952147500804</c:v>
                </c:pt>
                <c:pt idx="2">
                  <c:v>3.1567728871363103E-2</c:v>
                </c:pt>
                <c:pt idx="3">
                  <c:v>1.9055739102632422E-2</c:v>
                </c:pt>
                <c:pt idx="4">
                  <c:v>4.0989022700628798E-2</c:v>
                </c:pt>
                <c:pt idx="5">
                  <c:v>3.1397207716082273E-2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EE-4062-8472-349336F0C6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55833322972323"/>
          <c:y val="0.13940082489688788"/>
          <c:w val="0.41102937418061603"/>
          <c:h val="0.63497112860892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 w="0">
      <a:noFill/>
    </a:ln>
    <a:effectLst/>
  </c:spPr>
  <c:txPr>
    <a:bodyPr/>
    <a:lstStyle/>
    <a:p>
      <a:pPr>
        <a:defRPr sz="1000"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Market</a:t>
            </a:r>
            <a:r>
              <a:rPr lang="it-IT" baseline="0"/>
              <a:t> Share UE</a:t>
            </a:r>
            <a:endParaRPr lang="it-IT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'Historical YTD'!$L$2</c:f>
              <c:strCache>
                <c:ptCount val="1"/>
                <c:pt idx="0">
                  <c:v>Olanda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YTD'!$L$3:$L$8</c:f>
              <c:numCache>
                <c:formatCode>0.00%</c:formatCode>
                <c:ptCount val="6"/>
                <c:pt idx="0">
                  <c:v>5.4194877899754017E-2</c:v>
                </c:pt>
                <c:pt idx="1">
                  <c:v>0.1385908444646094</c:v>
                </c:pt>
                <c:pt idx="2">
                  <c:v>0.20540695662449251</c:v>
                </c:pt>
                <c:pt idx="3">
                  <c:v>0.19871387815916067</c:v>
                </c:pt>
                <c:pt idx="4">
                  <c:v>0.23503324521349034</c:v>
                </c:pt>
                <c:pt idx="5">
                  <c:v>0.3084742462634299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7-4A5C-8B4E-7DFD33E633AD}"/>
            </c:ext>
          </c:extLst>
        </c:ser>
        <c:ser>
          <c:idx val="1"/>
          <c:order val="1"/>
          <c:tx>
            <c:strRef>
              <c:f>'Historical YTD'!$M$2</c:f>
              <c:strCache>
                <c:ptCount val="1"/>
                <c:pt idx="0">
                  <c:v>Belgio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YTD'!$M$3:$M$8</c:f>
              <c:numCache>
                <c:formatCode>0.00%</c:formatCode>
                <c:ptCount val="6"/>
                <c:pt idx="0">
                  <c:v>7.1413492783773003E-3</c:v>
                </c:pt>
                <c:pt idx="1">
                  <c:v>1.5953469348041132E-2</c:v>
                </c:pt>
                <c:pt idx="2">
                  <c:v>3.4321287162703405E-2</c:v>
                </c:pt>
                <c:pt idx="3">
                  <c:v>5.8106075553015994E-2</c:v>
                </c:pt>
                <c:pt idx="4">
                  <c:v>0.10118425962966046</c:v>
                </c:pt>
                <c:pt idx="5">
                  <c:v>0.19358182131004475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7-4A5C-8B4E-7DFD33E633AD}"/>
            </c:ext>
          </c:extLst>
        </c:ser>
        <c:ser>
          <c:idx val="2"/>
          <c:order val="2"/>
          <c:tx>
            <c:strRef>
              <c:f>'Historical YTD'!$N$2</c:f>
              <c:strCache>
                <c:ptCount val="1"/>
                <c:pt idx="0">
                  <c:v>Germania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YTD'!$N$3:$N$8</c:f>
              <c:numCache>
                <c:formatCode>0.00%</c:formatCode>
                <c:ptCount val="6"/>
                <c:pt idx="0">
                  <c:v>1.0925036483730905E-2</c:v>
                </c:pt>
                <c:pt idx="1">
                  <c:v>1.7710127748001389E-2</c:v>
                </c:pt>
                <c:pt idx="2">
                  <c:v>6.6682821065244355E-2</c:v>
                </c:pt>
                <c:pt idx="3">
                  <c:v>0.13593480419750034</c:v>
                </c:pt>
                <c:pt idx="4">
                  <c:v>0.17778066099736853</c:v>
                </c:pt>
                <c:pt idx="5">
                  <c:v>0.18457369712322502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7-4A5C-8B4E-7DFD33E633AD}"/>
            </c:ext>
          </c:extLst>
        </c:ser>
        <c:ser>
          <c:idx val="3"/>
          <c:order val="3"/>
          <c:tx>
            <c:strRef>
              <c:f>'Historical YTD'!$O$2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YTD'!$O$3:$O$8</c:f>
              <c:numCache>
                <c:formatCode>0.00%</c:formatCode>
                <c:ptCount val="6"/>
                <c:pt idx="0">
                  <c:v>1.4834728253893179E-2</c:v>
                </c:pt>
                <c:pt idx="1">
                  <c:v>1.9414888812616292E-2</c:v>
                </c:pt>
                <c:pt idx="2">
                  <c:v>6.7362455291076151E-2</c:v>
                </c:pt>
                <c:pt idx="3">
                  <c:v>9.7750275315957841E-2</c:v>
                </c:pt>
                <c:pt idx="4">
                  <c:v>0.1328432638886618</c:v>
                </c:pt>
                <c:pt idx="5">
                  <c:v>0.16830626525942358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7-4A5C-8B4E-7DFD33E633AD}"/>
            </c:ext>
          </c:extLst>
        </c:ser>
        <c:ser>
          <c:idx val="4"/>
          <c:order val="4"/>
          <c:tx>
            <c:strRef>
              <c:f>'Historical YTD'!$P$2</c:f>
              <c:strCache>
                <c:ptCount val="1"/>
                <c:pt idx="0">
                  <c:v>Inghilterra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YTD'!$P$3:$P$8</c:f>
              <c:numCache>
                <c:formatCode>0.00%</c:formatCode>
                <c:ptCount val="6"/>
                <c:pt idx="0">
                  <c:v>7.4836923942619531E-3</c:v>
                </c:pt>
                <c:pt idx="1">
                  <c:v>1.6485370855941223E-2</c:v>
                </c:pt>
                <c:pt idx="2">
                  <c:v>6.6340131349842804E-2</c:v>
                </c:pt>
                <c:pt idx="3">
                  <c:v>0.11578994658146251</c:v>
                </c:pt>
                <c:pt idx="4">
                  <c:v>0.16554682190224299</c:v>
                </c:pt>
                <c:pt idx="5">
                  <c:v>0.16559908441904433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67-4A5C-8B4E-7DFD33E633AD}"/>
            </c:ext>
          </c:extLst>
        </c:ser>
        <c:ser>
          <c:idx val="5"/>
          <c:order val="5"/>
          <c:tx>
            <c:strRef>
              <c:f>'Historical YTD'!$Q$2</c:f>
              <c:strCache>
                <c:ptCount val="1"/>
                <c:pt idx="0">
                  <c:v>Spagna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YTD'!$Q$3:$Q$8</c:f>
              <c:numCache>
                <c:formatCode>0.00%</c:formatCode>
                <c:ptCount val="6"/>
                <c:pt idx="0">
                  <c:v>4.6429757892154132E-3</c:v>
                </c:pt>
                <c:pt idx="1">
                  <c:v>7.8509231866098813E-3</c:v>
                </c:pt>
                <c:pt idx="2">
                  <c:v>2.0295099911760435E-2</c:v>
                </c:pt>
                <c:pt idx="3">
                  <c:v>2.7308816768913377E-2</c:v>
                </c:pt>
                <c:pt idx="4">
                  <c:v>3.8012958963282939E-2</c:v>
                </c:pt>
                <c:pt idx="5">
                  <c:v>5.7212246436731812E-2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67-4A5C-8B4E-7DFD33E633AD}"/>
            </c:ext>
          </c:extLst>
        </c:ser>
        <c:ser>
          <c:idx val="6"/>
          <c:order val="6"/>
          <c:tx>
            <c:strRef>
              <c:f>'Historical YTD'!$R$2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YTD'!$R$3:$R$8</c:f>
              <c:numCache>
                <c:formatCode>0.00%</c:formatCode>
                <c:ptCount val="6"/>
                <c:pt idx="0">
                  <c:v>1.5870968465563364E-3</c:v>
                </c:pt>
                <c:pt idx="1">
                  <c:v>1.81965468878464E-3</c:v>
                </c:pt>
                <c:pt idx="2">
                  <c:v>1.2477729783770619E-2</c:v>
                </c:pt>
                <c:pt idx="3">
                  <c:v>1.859371978520535E-2</c:v>
                </c:pt>
                <c:pt idx="4">
                  <c:v>3.3745594479339149E-2</c:v>
                </c:pt>
                <c:pt idx="5">
                  <c:v>2.5909836256673688E-2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67-4A5C-8B4E-7DFD33E633AD}"/>
            </c:ext>
          </c:extLst>
        </c:ser>
        <c:ser>
          <c:idx val="7"/>
          <c:order val="7"/>
          <c:tx>
            <c:strRef>
              <c:f>'Historical YTD'!$S$2</c:f>
              <c:strCache>
                <c:ptCount val="1"/>
                <c:pt idx="0">
                  <c:v>Δ anno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'Historical YTD'!$K$3:$K$8</c:f>
              <c:strCache>
                <c:ptCount val="6"/>
                <c:pt idx="0">
                  <c:v>YTD 2018</c:v>
                </c:pt>
                <c:pt idx="1">
                  <c:v>YTD 2019</c:v>
                </c:pt>
                <c:pt idx="2">
                  <c:v>YTD 2020</c:v>
                </c:pt>
                <c:pt idx="3">
                  <c:v>YTD 2021</c:v>
                </c:pt>
                <c:pt idx="4">
                  <c:v>YTD 2022</c:v>
                </c:pt>
                <c:pt idx="5">
                  <c:v>YTD 2023</c:v>
                </c:pt>
              </c:strCache>
            </c:strRef>
          </c:cat>
          <c:val>
            <c:numRef>
              <c:f>'Historical YTD'!$S$3:$S$8</c:f>
              <c:numCache>
                <c:formatCode>0.00%</c:formatCode>
                <c:ptCount val="6"/>
                <c:pt idx="1">
                  <c:v>8.24034838338044E-3</c:v>
                </c:pt>
                <c:pt idx="2">
                  <c:v>-0.24276535792900578</c:v>
                </c:pt>
                <c:pt idx="3">
                  <c:v>-4.7686498397460808E-2</c:v>
                </c:pt>
                <c:pt idx="4">
                  <c:v>-3.1747631683811575E-2</c:v>
                </c:pt>
                <c:pt idx="5">
                  <c:v>0.14126551806719426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067-4A5C-8B4E-7DFD33E63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0189471"/>
        <c:axId val="601108623"/>
      </c:lineChart>
      <c:catAx>
        <c:axId val="53018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108623"/>
        <c:crosses val="autoZero"/>
        <c:auto val="1"/>
        <c:lblAlgn val="ctr"/>
        <c:lblOffset val="100"/>
        <c:noMultiLvlLbl val="0"/>
      </c:catAx>
      <c:valAx>
        <c:axId val="60110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018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'[Grafico in Microsoft PowerPoint]Foglio4'!$M$3</c:f>
              <c:strCache>
                <c:ptCount val="1"/>
                <c:pt idx="0">
                  <c:v>Min di M1 0-20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PowerPoint]Foglio4'!$M$4:$M$16</c:f>
              <c:numCache>
                <c:formatCode>General</c:formatCode>
                <c:ptCount val="13"/>
                <c:pt idx="0">
                  <c:v>175956500</c:v>
                </c:pt>
                <c:pt idx="1">
                  <c:v>171575500</c:v>
                </c:pt>
                <c:pt idx="2">
                  <c:v>163760500</c:v>
                </c:pt>
                <c:pt idx="3">
                  <c:v>159588500</c:v>
                </c:pt>
                <c:pt idx="4">
                  <c:v>152165500</c:v>
                </c:pt>
                <c:pt idx="5">
                  <c:v>145962500</c:v>
                </c:pt>
                <c:pt idx="6">
                  <c:v>140453500</c:v>
                </c:pt>
                <c:pt idx="7">
                  <c:v>136809500</c:v>
                </c:pt>
                <c:pt idx="8">
                  <c:v>130458500</c:v>
                </c:pt>
                <c:pt idx="9">
                  <c:v>120490000</c:v>
                </c:pt>
                <c:pt idx="10">
                  <c:v>107674500</c:v>
                </c:pt>
                <c:pt idx="11">
                  <c:v>106324500</c:v>
                </c:pt>
                <c:pt idx="12">
                  <c:v>187912250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0-417C-9B58-CB4A7532F8F6}"/>
            </c:ext>
          </c:extLst>
        </c:ser>
        <c:ser>
          <c:idx val="1"/>
          <c:order val="1"/>
          <c:tx>
            <c:strRef>
              <c:f>'[Grafico in Microsoft PowerPoint]Foglio4'!$N$3</c:f>
              <c:strCache>
                <c:ptCount val="1"/>
                <c:pt idx="0">
                  <c:v>Min di N1/N2 Elettrici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PowerPoint]Foglio4'!$N$4:$N$16</c:f>
              <c:numCache>
                <c:formatCode>General</c:formatCode>
                <c:ptCount val="13"/>
                <c:pt idx="0">
                  <c:v>14835000</c:v>
                </c:pt>
                <c:pt idx="1">
                  <c:v>14729000</c:v>
                </c:pt>
                <c:pt idx="2">
                  <c:v>14617000</c:v>
                </c:pt>
                <c:pt idx="3">
                  <c:v>14503000</c:v>
                </c:pt>
                <c:pt idx="4">
                  <c:v>14383000</c:v>
                </c:pt>
                <c:pt idx="5">
                  <c:v>14317000</c:v>
                </c:pt>
                <c:pt idx="6">
                  <c:v>14173000</c:v>
                </c:pt>
                <c:pt idx="7">
                  <c:v>14111000</c:v>
                </c:pt>
                <c:pt idx="8">
                  <c:v>14035000</c:v>
                </c:pt>
                <c:pt idx="9">
                  <c:v>13957000</c:v>
                </c:pt>
                <c:pt idx="10">
                  <c:v>13849000</c:v>
                </c:pt>
                <c:pt idx="11">
                  <c:v>13831000</c:v>
                </c:pt>
                <c:pt idx="12">
                  <c:v>19830000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0-417C-9B58-CB4A7532F8F6}"/>
            </c:ext>
          </c:extLst>
        </c:ser>
        <c:ser>
          <c:idx val="2"/>
          <c:order val="2"/>
          <c:tx>
            <c:strRef>
              <c:f>'[Grafico in Microsoft PowerPoint]Foglio4'!$O$3</c:f>
              <c:strCache>
                <c:ptCount val="1"/>
                <c:pt idx="0">
                  <c:v>Min di 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PowerPoint]Foglio4'!$O$4:$O$16</c:f>
              <c:numCache>
                <c:formatCode>General</c:formatCode>
                <c:ptCount val="13"/>
                <c:pt idx="0">
                  <c:v>12892573</c:v>
                </c:pt>
                <c:pt idx="1">
                  <c:v>10699848</c:v>
                </c:pt>
                <c:pt idx="2">
                  <c:v>8282380</c:v>
                </c:pt>
                <c:pt idx="3">
                  <c:v>5908732</c:v>
                </c:pt>
                <c:pt idx="4">
                  <c:v>3117688</c:v>
                </c:pt>
                <c:pt idx="5">
                  <c:v>351357</c:v>
                </c:pt>
                <c:pt idx="6">
                  <c:v>28</c:v>
                </c:pt>
                <c:pt idx="7">
                  <c:v>823</c:v>
                </c:pt>
                <c:pt idx="8">
                  <c:v>5288</c:v>
                </c:pt>
                <c:pt idx="9">
                  <c:v>6</c:v>
                </c:pt>
                <c:pt idx="10">
                  <c:v>97</c:v>
                </c:pt>
                <c:pt idx="11">
                  <c:v>1303</c:v>
                </c:pt>
                <c:pt idx="12">
                  <c:v>12274237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0-417C-9B58-CB4A7532F8F6}"/>
            </c:ext>
          </c:extLst>
        </c:ser>
        <c:ser>
          <c:idx val="3"/>
          <c:order val="3"/>
          <c:tx>
            <c:strRef>
              <c:f>'[Grafico in Microsoft PowerPoint]Foglio4'!$P$3</c:f>
              <c:strCache>
                <c:ptCount val="1"/>
                <c:pt idx="0">
                  <c:v>Min di L NON ELETTRICI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PowerPoint]Foglio4'!$P$4:$P$16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C0-417C-9B58-CB4A7532F8F6}"/>
            </c:ext>
          </c:extLst>
        </c:ser>
        <c:ser>
          <c:idx val="4"/>
          <c:order val="4"/>
          <c:tx>
            <c:strRef>
              <c:f>'[Grafico in Microsoft PowerPoint]Foglio4'!$Q$3</c:f>
              <c:strCache>
                <c:ptCount val="1"/>
                <c:pt idx="0">
                  <c:v>Min di M1 21-60 CAR SHARING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PowerPoint]Foglio4'!$Q$4:$Q$16</c:f>
              <c:numCache>
                <c:formatCode>General</c:formatCode>
                <c:ptCount val="13"/>
                <c:pt idx="0">
                  <c:v>9372250</c:v>
                </c:pt>
                <c:pt idx="1">
                  <c:v>7953250</c:v>
                </c:pt>
                <c:pt idx="2">
                  <c:v>7314250</c:v>
                </c:pt>
                <c:pt idx="3">
                  <c:v>6777250</c:v>
                </c:pt>
                <c:pt idx="4">
                  <c:v>6222250</c:v>
                </c:pt>
                <c:pt idx="5">
                  <c:v>5845250</c:v>
                </c:pt>
                <c:pt idx="6">
                  <c:v>5885250</c:v>
                </c:pt>
                <c:pt idx="7">
                  <c:v>6014250</c:v>
                </c:pt>
                <c:pt idx="8">
                  <c:v>5582250</c:v>
                </c:pt>
                <c:pt idx="9">
                  <c:v>5291250</c:v>
                </c:pt>
                <c:pt idx="10">
                  <c:v>4903250</c:v>
                </c:pt>
                <c:pt idx="11">
                  <c:v>4757250</c:v>
                </c:pt>
                <c:pt idx="12">
                  <c:v>12045750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C0-417C-9B58-CB4A7532F8F6}"/>
            </c:ext>
          </c:extLst>
        </c:ser>
        <c:ser>
          <c:idx val="5"/>
          <c:order val="5"/>
          <c:tx>
            <c:strRef>
              <c:f>'[Grafico in Microsoft PowerPoint]Foglio4'!$R$3</c:f>
              <c:strCache>
                <c:ptCount val="1"/>
                <c:pt idx="0">
                  <c:v>Min di M1 0-20 CAR SHARING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PowerPoint]Foglio4'!$R$4:$R$16</c:f>
              <c:numCache>
                <c:formatCode>General</c:formatCode>
                <c:ptCount val="13"/>
                <c:pt idx="0">
                  <c:v>8903500</c:v>
                </c:pt>
                <c:pt idx="1">
                  <c:v>8233500</c:v>
                </c:pt>
                <c:pt idx="2">
                  <c:v>7700500</c:v>
                </c:pt>
                <c:pt idx="3">
                  <c:v>6527500</c:v>
                </c:pt>
                <c:pt idx="4">
                  <c:v>5615000</c:v>
                </c:pt>
                <c:pt idx="5">
                  <c:v>4421000</c:v>
                </c:pt>
                <c:pt idx="6">
                  <c:v>3556500</c:v>
                </c:pt>
                <c:pt idx="7">
                  <c:v>3130000</c:v>
                </c:pt>
                <c:pt idx="8">
                  <c:v>2401500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9858250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C0-417C-9B58-CB4A7532F8F6}"/>
            </c:ext>
          </c:extLst>
        </c:ser>
        <c:ser>
          <c:idx val="6"/>
          <c:order val="6"/>
          <c:tx>
            <c:strRef>
              <c:f>'[Grafico in Microsoft PowerPoint]Foglio4'!$S$3</c:f>
              <c:strCache>
                <c:ptCount val="1"/>
                <c:pt idx="0">
                  <c:v>Min di M1 61-135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PowerPoint]Foglio4'!$S$4:$S$16</c:f>
              <c:numCache>
                <c:formatCode>General</c:formatCode>
                <c:ptCount val="13"/>
                <c:pt idx="0">
                  <c:v>47698000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18006000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C0-417C-9B58-CB4A7532F8F6}"/>
            </c:ext>
          </c:extLst>
        </c:ser>
        <c:ser>
          <c:idx val="7"/>
          <c:order val="7"/>
          <c:tx>
            <c:strRef>
              <c:f>'[Grafico in Microsoft PowerPoint]Foglio4'!$T$3</c:f>
              <c:strCache>
                <c:ptCount val="1"/>
                <c:pt idx="0">
                  <c:v>Min di M1 21-60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PowerPoint]Foglio4'!$T$4:$T$16</c:f>
              <c:numCache>
                <c:formatCode>General</c:formatCode>
                <c:ptCount val="13"/>
                <c:pt idx="0">
                  <c:v>220255750</c:v>
                </c:pt>
                <c:pt idx="1">
                  <c:v>217801750</c:v>
                </c:pt>
                <c:pt idx="2">
                  <c:v>215199750</c:v>
                </c:pt>
                <c:pt idx="3">
                  <c:v>213487750</c:v>
                </c:pt>
                <c:pt idx="4">
                  <c:v>211475750</c:v>
                </c:pt>
                <c:pt idx="5">
                  <c:v>209629750</c:v>
                </c:pt>
                <c:pt idx="6">
                  <c:v>207851750</c:v>
                </c:pt>
                <c:pt idx="7">
                  <c:v>207049750</c:v>
                </c:pt>
                <c:pt idx="8">
                  <c:v>205527750</c:v>
                </c:pt>
                <c:pt idx="9">
                  <c:v>203413750</c:v>
                </c:pt>
                <c:pt idx="10">
                  <c:v>201233750</c:v>
                </c:pt>
                <c:pt idx="11">
                  <c:v>200965750</c:v>
                </c:pt>
                <c:pt idx="12">
                  <c:v>229954250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C0-417C-9B58-CB4A7532F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865711"/>
        <c:axId val="768519791"/>
      </c:areaChart>
      <c:catAx>
        <c:axId val="13278657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68519791"/>
        <c:crosses val="autoZero"/>
        <c:auto val="1"/>
        <c:lblAlgn val="ctr"/>
        <c:lblOffset val="100"/>
        <c:noMultiLvlLbl val="0"/>
      </c:catAx>
      <c:valAx>
        <c:axId val="768519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78657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'[Grafico in Microsoft PowerPoint]Foglio4'!$N$3</c:f>
              <c:strCache>
                <c:ptCount val="1"/>
                <c:pt idx="0">
                  <c:v>Min di N1/N2 Elettrici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PowerPoint]Foglio4'!$N$4:$N$16</c:f>
              <c:numCache>
                <c:formatCode>General</c:formatCode>
                <c:ptCount val="13"/>
                <c:pt idx="0">
                  <c:v>14835000</c:v>
                </c:pt>
                <c:pt idx="1">
                  <c:v>14729000</c:v>
                </c:pt>
                <c:pt idx="2">
                  <c:v>14617000</c:v>
                </c:pt>
                <c:pt idx="3">
                  <c:v>14503000</c:v>
                </c:pt>
                <c:pt idx="4">
                  <c:v>14383000</c:v>
                </c:pt>
                <c:pt idx="5">
                  <c:v>14317000</c:v>
                </c:pt>
                <c:pt idx="6">
                  <c:v>14173000</c:v>
                </c:pt>
                <c:pt idx="7">
                  <c:v>14111000</c:v>
                </c:pt>
                <c:pt idx="8">
                  <c:v>14035000</c:v>
                </c:pt>
                <c:pt idx="9">
                  <c:v>13957000</c:v>
                </c:pt>
                <c:pt idx="10">
                  <c:v>13849000</c:v>
                </c:pt>
                <c:pt idx="11">
                  <c:v>13831000</c:v>
                </c:pt>
                <c:pt idx="12">
                  <c:v>19830000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4-4F37-8845-1137FBCDE2C1}"/>
            </c:ext>
          </c:extLst>
        </c:ser>
        <c:ser>
          <c:idx val="1"/>
          <c:order val="1"/>
          <c:tx>
            <c:strRef>
              <c:f>'[Grafico in Microsoft PowerPoint]Foglio4'!$O$3</c:f>
              <c:strCache>
                <c:ptCount val="1"/>
                <c:pt idx="0">
                  <c:v>Min di 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'[Grafico in Microsoft PowerPoint]Foglio4'!$L$4:$L$16</c:f>
              <c:strCache>
                <c:ptCount val="13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gen</c:v>
                </c:pt>
              </c:strCache>
            </c:strRef>
          </c:cat>
          <c:val>
            <c:numRef>
              <c:f>'[Grafico in Microsoft PowerPoint]Foglio4'!$O$4:$O$16</c:f>
              <c:numCache>
                <c:formatCode>General</c:formatCode>
                <c:ptCount val="13"/>
                <c:pt idx="0">
                  <c:v>12892573</c:v>
                </c:pt>
                <c:pt idx="1">
                  <c:v>10699848</c:v>
                </c:pt>
                <c:pt idx="2">
                  <c:v>8282380</c:v>
                </c:pt>
                <c:pt idx="3">
                  <c:v>5908732</c:v>
                </c:pt>
                <c:pt idx="4">
                  <c:v>3117688</c:v>
                </c:pt>
                <c:pt idx="5">
                  <c:v>351357</c:v>
                </c:pt>
                <c:pt idx="6">
                  <c:v>28</c:v>
                </c:pt>
                <c:pt idx="7">
                  <c:v>823</c:v>
                </c:pt>
                <c:pt idx="8">
                  <c:v>5288</c:v>
                </c:pt>
                <c:pt idx="9">
                  <c:v>6</c:v>
                </c:pt>
                <c:pt idx="10">
                  <c:v>97</c:v>
                </c:pt>
                <c:pt idx="11">
                  <c:v>1303</c:v>
                </c:pt>
                <c:pt idx="12">
                  <c:v>12274237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4-4F37-8845-1137FBCDE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7883951"/>
        <c:axId val="1320972191"/>
      </c:areaChart>
      <c:catAx>
        <c:axId val="1327883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0972191"/>
        <c:crosses val="autoZero"/>
        <c:auto val="1"/>
        <c:lblAlgn val="ctr"/>
        <c:lblOffset val="100"/>
        <c:noMultiLvlLbl val="0"/>
      </c:catAx>
      <c:valAx>
        <c:axId val="132097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78839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68538376196238E-2"/>
          <c:y val="4.0560643304655419E-2"/>
          <c:w val="0.87216269840966754"/>
          <c:h val="0.7132467930887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YTD Gennaio 2024</c:v>
                </c:pt>
              </c:strCache>
            </c:strRef>
          </c:tx>
          <c:spPr>
            <a:solidFill>
              <a:srgbClr val="44A92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0819834597261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4-4B79-9D90-6BD6A3C9BAD8}"/>
                </c:ext>
              </c:extLst>
            </c:dLbl>
            <c:dLbl>
              <c:idx val="2"/>
              <c:layout>
                <c:manualLayout>
                  <c:x val="0"/>
                  <c:y val="1.334297810018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A5-4E00-8DD6-4FEE42C0AC51}"/>
                </c:ext>
              </c:extLst>
            </c:dLbl>
            <c:dLbl>
              <c:idx val="3"/>
              <c:layout>
                <c:manualLayout>
                  <c:x val="-2.3693994486575394E-3"/>
                  <c:y val="6.6714890500902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44-4B79-9D90-6BD6A3C9BAD8}"/>
                </c:ext>
              </c:extLst>
            </c:dLbl>
            <c:dLbl>
              <c:idx val="4"/>
              <c:layout>
                <c:manualLayout>
                  <c:x val="-8.6876976173867511E-17"/>
                  <c:y val="6.65618448637316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4-4B79-9D90-6BD6A3C9BA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301</c:v>
                </c:pt>
                <c:pt idx="1">
                  <c:v>1947</c:v>
                </c:pt>
                <c:pt idx="2">
                  <c:v>2500</c:v>
                </c:pt>
                <c:pt idx="3">
                  <c:v>3648</c:v>
                </c:pt>
                <c:pt idx="4">
                  <c:v>3334</c:v>
                </c:pt>
                <c:pt idx="5">
                  <c:v>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A5-4E00-8DD6-4FEE42C0A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  <c:majorUnit val="15000"/>
      </c:valAx>
      <c:spPr>
        <a:noFill/>
        <a:ln>
          <a:solidFill>
            <a:srgbClr val="32354A">
              <a:lumMod val="60000"/>
              <a:lumOff val="40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34865787513749974"/>
          <c:y val="0.86368972746331241"/>
          <c:w val="0.35007205213126547"/>
          <c:h val="0.13631027253668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00">
          <a:solidFill>
            <a:schemeClr val="tx2"/>
          </a:solidFill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37568224996197"/>
          <c:y val="0.13235716660979485"/>
          <c:w val="0.39566093859404039"/>
          <c:h val="0.65805359281372056"/>
        </c:manualLayout>
      </c:layout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90-4C10-90BB-AA541B96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90-4C10-90BB-AA541B96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90-4C10-90BB-AA541B96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90-4C10-90BB-AA541B96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90-4C10-90BB-AA541B96B0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90-4C10-90BB-AA541B96B0CD}"/>
              </c:ext>
            </c:extLst>
          </c:dPt>
          <c:dLbls>
            <c:dLbl>
              <c:idx val="0"/>
              <c:layout>
                <c:manualLayout>
                  <c:x val="-6.7473093114244556E-2"/>
                  <c:y val="-1.3310178896281119E-2"/>
                </c:manualLayout>
              </c:layout>
              <c:tx>
                <c:rich>
                  <a:bodyPr/>
                  <a:lstStyle/>
                  <a:p>
                    <a:fld id="{FD56554A-D0E1-481D-896E-3DA829B5A978}" type="PERCENTAGE">
                      <a:rPr lang="en-US" sz="1000" b="0" i="0" u="none" strike="noStrike" kern="1200" baseline="0" smtClean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790-4C10-90BB-AA541B96B0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5441D44-87CA-4CF6-8277-223D69AB17ED}" type="PERCENTAGE">
                      <a:rPr lang="en-US" smtClean="0"/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790-4C10-90BB-AA541B96B0CD}"/>
                </c:ext>
              </c:extLst>
            </c:dLbl>
            <c:dLbl>
              <c:idx val="2"/>
              <c:layout>
                <c:manualLayout>
                  <c:x val="-9.873857488235006E-3"/>
                  <c:y val="1.1463619786176453E-2"/>
                </c:manualLayout>
              </c:layout>
              <c:tx>
                <c:rich>
                  <a:bodyPr/>
                  <a:lstStyle/>
                  <a:p>
                    <a:fld id="{61B197E3-BEDA-4CAB-8ACF-6E41AE8736EA}" type="PERCENTAGE">
                      <a:rPr lang="en-US" b="0" i="0" u="none" strike="noStrike" baseline="0" smtClean="0">
                        <a:latin typeface="Montserrat" panose="00000500000000000000" pitchFamily="2" charset="0"/>
                        <a:ea typeface="Arial" panose="020B0604020202020204" pitchFamily="34" charset="0"/>
                        <a:cs typeface="+mn-ea"/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790-4C10-90BB-AA541B96B0CD}"/>
                </c:ext>
              </c:extLst>
            </c:dLbl>
            <c:dLbl>
              <c:idx val="3"/>
              <c:layout>
                <c:manualLayout>
                  <c:x val="1.30694195490383E-2"/>
                  <c:y val="-2.0221687799117202E-2"/>
                </c:manualLayout>
              </c:layout>
              <c:tx>
                <c:rich>
                  <a:bodyPr/>
                  <a:lstStyle/>
                  <a:p>
                    <a:fld id="{60D23692-F578-40AC-84EE-F3AC361E3AAF}" type="PERCENTAGE">
                      <a:rPr lang="en-US" sz="1000" b="0" i="0" u="none" strike="noStrike" baseline="0" smtClean="0">
                        <a:solidFill>
                          <a:srgbClr val="000000"/>
                        </a:solidFill>
                        <a:latin typeface="Montserrat" panose="00000500000000000000" pitchFamily="2" charset="0"/>
                        <a:ea typeface="Arial" panose="020B0604020202020204" pitchFamily="34" charset="0"/>
                        <a:cs typeface="+mn-ea"/>
                      </a:rPr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790-4C10-90BB-AA541B96B0C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18BD55-134F-414F-A2F4-59DF4D71487E}" type="PERCENTAGE">
                      <a:rPr lang="en-US" smtClean="0"/>
                      <a:pPr/>
                      <a:t>[PERCENTUALE]</a:t>
                    </a:fld>
                    <a:endParaRPr lang="it-IT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790-4C10-90BB-AA541B96B0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050" b="0" i="0" u="none" strike="noStrike" kern="1200" baseline="0">
                    <a:solidFill>
                      <a:srgbClr val="000000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Sheet1!$A$2:$A$7</c:f>
              <c:strCache>
                <c:ptCount val="5"/>
                <c:pt idx="0">
                  <c:v>Private</c:v>
                </c:pt>
                <c:pt idx="1">
                  <c:v>Fleet</c:v>
                </c:pt>
                <c:pt idx="2">
                  <c:v>Manufacturer &amp; Dealer</c:v>
                </c:pt>
                <c:pt idx="3">
                  <c:v>Rentals (Long Term)</c:v>
                </c:pt>
                <c:pt idx="4">
                  <c:v>Rentals (Short Term)</c:v>
                </c:pt>
              </c:strCache>
            </c:strRef>
          </c:cat>
          <c:val>
            <c:numRef>
              <c:f>Sheet1!$C$2:$C$7</c:f>
              <c:numCache>
                <c:formatCode>##0.00%</c:formatCode>
                <c:ptCount val="5"/>
                <c:pt idx="0">
                  <c:v>0.49130000000000001</c:v>
                </c:pt>
                <c:pt idx="1">
                  <c:v>0.1045</c:v>
                </c:pt>
                <c:pt idx="2">
                  <c:v>0.1391</c:v>
                </c:pt>
                <c:pt idx="3">
                  <c:v>0.25180000000000002</c:v>
                </c:pt>
                <c:pt idx="4">
                  <c:v>1.32E-2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Sheet1!$B$2:$B$7</c15:f>
                <c15:dlblRangeCache>
                  <c:ptCount val="5"/>
                </c15:dlblRangeCache>
              </c15:datalabelsRange>
            </c:ext>
            <c:ext xmlns:c16="http://schemas.microsoft.com/office/drawing/2014/chart" uri="{C3380CC4-5D6E-409C-BE32-E72D297353CC}">
              <c16:uniqueId val="{0000000C-C790-4C10-90BB-AA541B96B0CD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790-4C10-90BB-AA541B96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790-4C10-90BB-AA541B96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790-4C10-90BB-AA541B96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C790-4C10-90BB-AA541B96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790-4C10-90BB-AA541B96B0C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790-4C10-90BB-AA541B96B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Private</c:v>
                </c:pt>
                <c:pt idx="1">
                  <c:v>Fleet</c:v>
                </c:pt>
                <c:pt idx="2">
                  <c:v>Manufacturer &amp; Dealer</c:v>
                </c:pt>
                <c:pt idx="3">
                  <c:v>Rentals (Long Term)</c:v>
                </c:pt>
                <c:pt idx="4">
                  <c:v>Rentals (Short Term)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9-C790-4C10-90BB-AA541B96B0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5357699835891"/>
          <c:y val="0.15179124492772209"/>
          <c:w val="0.20883057020457108"/>
          <c:h val="0.74194032153949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28575">
      <a:noFill/>
    </a:ln>
    <a:effectLst/>
  </c:spPr>
  <c:txPr>
    <a:bodyPr/>
    <a:lstStyle/>
    <a:p>
      <a:pPr>
        <a:defRPr lang="en-US"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84410475016523"/>
          <c:y val="2.1644817118876138E-2"/>
          <c:w val="0.8213059132915782"/>
          <c:h val="0.68794122309016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rgbClr val="BA181B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Foglio1!$B$3:$B$6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B-42D9-ACCB-CF77842399C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rgbClr val="111111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Foglio1!$C$2:$C$6</c:f>
              <c:numCache>
                <c:formatCode>#,##0</c:formatCode>
                <c:ptCount val="5"/>
                <c:pt idx="0">
                  <c:v>409</c:v>
                </c:pt>
                <c:pt idx="1">
                  <c:v>293</c:v>
                </c:pt>
                <c:pt idx="2">
                  <c:v>192</c:v>
                </c:pt>
                <c:pt idx="3">
                  <c:v>314</c:v>
                </c:pt>
                <c:pt idx="4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3B-42D9-ACCB-CF77842399C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Ibridi</c:v>
                </c:pt>
              </c:strCache>
            </c:strRef>
          </c:tx>
          <c:spPr>
            <a:solidFill>
              <a:srgbClr val="034780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Foglio1!$D$2:$D$6</c:f>
              <c:numCache>
                <c:formatCode>#,##0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5</c:v>
                </c:pt>
                <c:pt idx="3">
                  <c:v>27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3B-42D9-ACCB-CF77842399C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Metano ed altro</c:v>
                </c:pt>
              </c:strCache>
            </c:strRef>
          </c:tx>
          <c:spPr>
            <a:solidFill>
              <a:srgbClr val="B1A7A6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Foglio1!$E$2:$E$6</c:f>
              <c:numCache>
                <c:formatCode>#,##0</c:formatCode>
                <c:ptCount val="5"/>
                <c:pt idx="0">
                  <c:v>39</c:v>
                </c:pt>
                <c:pt idx="1">
                  <c:v>9</c:v>
                </c:pt>
                <c:pt idx="2">
                  <c:v>32</c:v>
                </c:pt>
                <c:pt idx="3">
                  <c:v>46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3B-42D9-ACCB-CF77842399C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E0C538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Foglio1!$F$3:$F$6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3B-42D9-ACCB-CF77842399C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rgbClr val="44A929"/>
            </a:solidFill>
            <a:ln>
              <a:noFill/>
            </a:ln>
            <a:effectLst/>
          </c:spPr>
          <c:invertIfNegative val="0"/>
          <c:cat>
            <c:numRef>
              <c:f>Foglio1!$A$2:$A$6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Foglio1!$G$2:$G$6</c:f>
              <c:numCache>
                <c:formatCode>#,##0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3B-42D9-ACCB-CF7784239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  <c:max val="6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2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</c:valAx>
      <c:spPr>
        <a:noFill/>
        <a:ln>
          <a:solidFill>
            <a:srgbClr val="757AA2"/>
          </a:solidFill>
        </a:ln>
        <a:effectLst/>
      </c:spPr>
    </c:plotArea>
    <c:legend>
      <c:legendPos val="b"/>
      <c:layout>
        <c:manualLayout>
          <c:xMode val="edge"/>
          <c:yMode val="edge"/>
          <c:x val="5.0860431082069911E-2"/>
          <c:y val="0.82447125374250485"/>
          <c:w val="0.94687263309241687"/>
          <c:h val="0.10397652018273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22682823929664"/>
          <c:y val="4.0560643304655419E-2"/>
          <c:w val="0.85470289693469614"/>
          <c:h val="0.64475259415407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YTD Gennaio</c:v>
                </c:pt>
              </c:strCache>
            </c:strRef>
          </c:tx>
          <c:spPr>
            <a:solidFill>
              <a:srgbClr val="44A92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112547787483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82-4EC6-A049-654F675985C6}"/>
                </c:ext>
              </c:extLst>
            </c:dLbl>
            <c:dLbl>
              <c:idx val="1"/>
              <c:layout>
                <c:manualLayout>
                  <c:x val="-1.00112547787483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82-4EC6-A049-654F675985C6}"/>
                </c:ext>
              </c:extLst>
            </c:dLbl>
            <c:dLbl>
              <c:idx val="2"/>
              <c:layout>
                <c:manualLayout>
                  <c:x val="-7.5084410840612348E-3"/>
                  <c:y val="-5.46005314066204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82-4EC6-A049-654F675985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D-45B4-B231-3900391D1A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  <c:majorUnit val="50"/>
      </c:valAx>
      <c:spPr>
        <a:noFill/>
        <a:ln>
          <a:solidFill>
            <a:srgbClr val="32354A">
              <a:lumMod val="60000"/>
              <a:lumOff val="40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15419275168700183"/>
          <c:y val="0.79288391571591221"/>
          <c:w val="0.68567631989121702"/>
          <c:h val="0.1295980613586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22682823929664"/>
          <c:y val="4.0560643304655419E-2"/>
          <c:w val="0.85470289693469614"/>
          <c:h val="0.64475259415407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YTD Gennaio</c:v>
                </c:pt>
              </c:strCache>
            </c:strRef>
          </c:tx>
          <c:spPr>
            <a:solidFill>
              <a:srgbClr val="44A92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83725348530213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40-4902-A1C4-290A322E3372}"/>
                </c:ext>
              </c:extLst>
            </c:dLbl>
            <c:dLbl>
              <c:idx val="1"/>
              <c:layout>
                <c:manualLayout>
                  <c:x val="-9.837253485302116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0-4902-A1C4-290A322E3372}"/>
                </c:ext>
              </c:extLst>
            </c:dLbl>
            <c:dLbl>
              <c:idx val="3"/>
              <c:layout>
                <c:manualLayout>
                  <c:x val="-9.8372534853022071E-3"/>
                  <c:y val="-4.96451719396424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40-4902-A1C4-290A322E3372}"/>
                </c:ext>
              </c:extLst>
            </c:dLbl>
            <c:dLbl>
              <c:idx val="4"/>
              <c:layout>
                <c:manualLayout>
                  <c:x val="-4.1808327312534088E-2"/>
                  <c:y val="-2.70794975154027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40-4902-A1C4-290A322E3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0</c:v>
                </c:pt>
                <c:pt idx="1">
                  <c:v>53</c:v>
                </c:pt>
                <c:pt idx="2">
                  <c:v>65</c:v>
                </c:pt>
                <c:pt idx="3">
                  <c:v>135</c:v>
                </c:pt>
                <c:pt idx="4">
                  <c:v>326</c:v>
                </c:pt>
                <c:pt idx="5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38-47BD-B1D4-410291C12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  <c:max val="37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  <c:majorUnit val="1000"/>
      </c:valAx>
      <c:spPr>
        <a:noFill/>
        <a:ln>
          <a:solidFill>
            <a:srgbClr val="32354A">
              <a:lumMod val="60000"/>
              <a:lumOff val="40000"/>
            </a:srgbClr>
          </a:solidFill>
        </a:ln>
        <a:effectLst/>
      </c:spPr>
    </c:plotArea>
    <c:legend>
      <c:legendPos val="b"/>
      <c:layout>
        <c:manualLayout>
          <c:xMode val="edge"/>
          <c:yMode val="edge"/>
          <c:x val="0.15419275168700183"/>
          <c:y val="0.78738776713121383"/>
          <c:w val="0.68567631989121702"/>
          <c:h val="0.1295980613586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1322593554688"/>
          <c:y val="2.2208590604155549E-2"/>
          <c:w val="0.84187904155214854"/>
          <c:h val="0.804197307843326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rgbClr val="BA181B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389</c:v>
                </c:pt>
                <c:pt idx="1">
                  <c:v>407</c:v>
                </c:pt>
                <c:pt idx="2">
                  <c:v>520</c:v>
                </c:pt>
                <c:pt idx="3">
                  <c:v>522</c:v>
                </c:pt>
                <c:pt idx="4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EF-497E-9A4A-3E76D57F6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rgbClr val="11111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11200</c:v>
                </c:pt>
                <c:pt idx="1">
                  <c:v>9742</c:v>
                </c:pt>
                <c:pt idx="2">
                  <c:v>8521</c:v>
                </c:pt>
                <c:pt idx="3">
                  <c:v>10052</c:v>
                </c:pt>
                <c:pt idx="4">
                  <c:v>13960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EF-497E-9A4A-3E76D57F6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Ibridi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327</c:v>
                </c:pt>
                <c:pt idx="1">
                  <c:v>456</c:v>
                </c:pt>
                <c:pt idx="2">
                  <c:v>1686</c:v>
                </c:pt>
                <c:pt idx="3">
                  <c:v>1114</c:v>
                </c:pt>
                <c:pt idx="4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EF-497E-9A4A-3E76D57F6D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LPG e altro</c:v>
                </c:pt>
              </c:strCache>
            </c:strRef>
          </c:tx>
          <c:spPr>
            <a:solidFill>
              <a:srgbClr val="B1A7A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123</c:v>
                </c:pt>
                <c:pt idx="1">
                  <c:v>234</c:v>
                </c:pt>
                <c:pt idx="2">
                  <c:v>386</c:v>
                </c:pt>
                <c:pt idx="3">
                  <c:v>521</c:v>
                </c:pt>
                <c:pt idx="4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EF-497E-9A4A-3E76D57F6DA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CNG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Sheet1!$F$2:$F$6</c:f>
              <c:numCache>
                <c:formatCode>#,##0</c:formatCode>
                <c:ptCount val="5"/>
                <c:pt idx="0">
                  <c:v>444</c:v>
                </c:pt>
                <c:pt idx="1">
                  <c:v>226</c:v>
                </c:pt>
                <c:pt idx="2">
                  <c:v>112</c:v>
                </c:pt>
                <c:pt idx="3">
                  <c:v>28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EF-497E-9A4A-3E76D57F6D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E0C538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Sheet1!$G$2:$G$6</c:f>
              <c:numCache>
                <c:formatCode>#,##0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39</c:v>
                </c:pt>
                <c:pt idx="3">
                  <c:v>32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EF-497E-9A4A-3E76D57F6DA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Sheet1!$H$2:$H$6</c:f>
              <c:numCache>
                <c:formatCode>#,##0</c:formatCode>
                <c:ptCount val="5"/>
                <c:pt idx="0">
                  <c:v>53</c:v>
                </c:pt>
                <c:pt idx="1">
                  <c:v>65</c:v>
                </c:pt>
                <c:pt idx="2">
                  <c:v>135</c:v>
                </c:pt>
                <c:pt idx="3">
                  <c:v>326</c:v>
                </c:pt>
                <c:pt idx="4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F-497E-9A4A-3E76D57F6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46089216"/>
        <c:axId val="1246085376"/>
      </c:barChart>
      <c:catAx>
        <c:axId val="12460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246085376"/>
        <c:crosses val="autoZero"/>
        <c:auto val="1"/>
        <c:lblAlgn val="ctr"/>
        <c:lblOffset val="100"/>
        <c:noMultiLvlLbl val="0"/>
      </c:catAx>
      <c:valAx>
        <c:axId val="1246085376"/>
        <c:scaling>
          <c:orientation val="minMax"/>
          <c:max val="2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24608921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Montserrat" panose="00000500000000000000" pitchFamily="2" charset="0"/>
        </a:defRPr>
      </a:pPr>
      <a:endParaRPr lang="it-IT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22682823929664"/>
          <c:y val="4.0560643304655419E-2"/>
          <c:w val="0.85470289693469614"/>
          <c:h val="0.64475259415407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YTD Gennaio</c:v>
                </c:pt>
              </c:strCache>
            </c:strRef>
          </c:tx>
          <c:spPr>
            <a:solidFill>
              <a:srgbClr val="44A929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4593133713255292E-3"/>
                  <c:y val="8.8218990561725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67-4557-9CC7-AFC6588CF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Foglio1!$B$2:$B$7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38-47BD-B1D4-410291C12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1666416"/>
        <c:axId val="491669696"/>
      </c:barChart>
      <c:catAx>
        <c:axId val="4916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9696"/>
        <c:crosses val="autoZero"/>
        <c:auto val="1"/>
        <c:lblAlgn val="ctr"/>
        <c:lblOffset val="100"/>
        <c:noMultiLvlLbl val="0"/>
      </c:catAx>
      <c:valAx>
        <c:axId val="4916696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491666416"/>
        <c:crosses val="autoZero"/>
        <c:crossBetween val="between"/>
        <c:majorUnit val="5"/>
      </c:valAx>
      <c:spPr>
        <a:noFill/>
        <a:ln>
          <a:solidFill>
            <a:srgbClr val="32354A"/>
          </a:solidFill>
        </a:ln>
        <a:effectLst/>
      </c:spPr>
    </c:plotArea>
    <c:legend>
      <c:legendPos val="b"/>
      <c:layout>
        <c:manualLayout>
          <c:xMode val="edge"/>
          <c:yMode val="edge"/>
          <c:x val="0.15419275168700183"/>
          <c:y val="0.78738776713121383"/>
          <c:w val="0.68567631989121702"/>
          <c:h val="0.1295980613586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Montserrat" panose="00000500000000000000" pitchFamily="2" charset="0"/>
        </a:defRPr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Benzina</c:v>
                </c:pt>
              </c:strCache>
            </c:strRef>
          </c:tx>
          <c:spPr>
            <a:solidFill>
              <a:srgbClr val="BA181B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7-49CC-A4F7-47FB209B6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rgbClr val="11111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1978</c:v>
                </c:pt>
                <c:pt idx="1">
                  <c:v>2131</c:v>
                </c:pt>
                <c:pt idx="2">
                  <c:v>2118</c:v>
                </c:pt>
                <c:pt idx="3">
                  <c:v>2479</c:v>
                </c:pt>
                <c:pt idx="4">
                  <c:v>2795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7-49CC-A4F7-47FB209B6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Ibridi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#,##0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D7-49CC-A4F7-47FB209B6B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LPG e altro</c:v>
                </c:pt>
              </c:strCache>
            </c:strRef>
          </c:tx>
          <c:spPr>
            <a:solidFill>
              <a:srgbClr val="B1A7A6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Sheet1!$E$2:$E$6</c:f>
              <c:numCache>
                <c:formatCode>#,##0</c:formatCode>
                <c:ptCount val="5"/>
                <c:pt idx="0">
                  <c:v>46</c:v>
                </c:pt>
                <c:pt idx="1">
                  <c:v>9</c:v>
                </c:pt>
                <c:pt idx="2">
                  <c:v>24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D7-49CC-A4F7-47FB209B6B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CNG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Sheet1!$F$2:$F$6</c:f>
              <c:numCache>
                <c:formatCode>#,##0</c:formatCode>
                <c:ptCount val="5"/>
                <c:pt idx="0">
                  <c:v>93</c:v>
                </c:pt>
                <c:pt idx="1">
                  <c:v>123</c:v>
                </c:pt>
                <c:pt idx="2">
                  <c:v>37</c:v>
                </c:pt>
                <c:pt idx="3">
                  <c:v>30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7-49CC-A4F7-47FB209B6BC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rgbClr val="E0C538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Sheet1!$G$2:$G$6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D7-49CC-A4F7-47FB209B6BC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Sheet1!$H$2:$H$6</c:f>
              <c:numCache>
                <c:formatCode>#,##0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D7-49CC-A4F7-47FB209B6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46089216"/>
        <c:axId val="1246085376"/>
      </c:barChart>
      <c:catAx>
        <c:axId val="12460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246085376"/>
        <c:crosses val="autoZero"/>
        <c:auto val="1"/>
        <c:lblAlgn val="ctr"/>
        <c:lblOffset val="100"/>
        <c:noMultiLvlLbl val="0"/>
      </c:catAx>
      <c:valAx>
        <c:axId val="1246085376"/>
        <c:scaling>
          <c:orientation val="minMax"/>
          <c:max val="35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24608921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Montserrat" panose="00000500000000000000" pitchFamily="2" charset="0"/>
        </a:defRPr>
      </a:pPr>
      <a:endParaRPr lang="it-IT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'Segment&amp;Regional distribution'!$B$3:$B$7</cx:f>
        <cx:lvl ptCount="5">
          <cx:pt idx="0">Private</cx:pt>
          <cx:pt idx="1">Fleet</cx:pt>
          <cx:pt idx="2">Manufacturer &amp; Dealer</cx:pt>
          <cx:pt idx="3">Rentals (Long Term)</cx:pt>
          <cx:pt idx="4">Rentals (Short Term)</cx:pt>
        </cx:lvl>
      </cx:strDim>
      <cx:numDim type="val">
        <cx:f>'Segment&amp;Regional distribution'!$F$3:$F$7</cx:f>
        <cx:lvl ptCount="5" formatCode="##0,00%">
          <cx:pt idx="0">-0.092731829573934832</cx:pt>
          <cx:pt idx="1">0.088339222614840993</cx:pt>
          <cx:pt idx="2">-0.22201138519924099</cx:pt>
          <cx:pt idx="3">-0.14516129032258066</cx:pt>
          <cx:pt idx="4">-0.34999999999999998</cx:pt>
        </cx:lvl>
      </cx:numDim>
    </cx:data>
  </cx:chartData>
  <cx:chart>
    <cx:title pos="t" align="ctr" overlay="0">
      <cx:tx>
        <cx:txData>
          <cx:v>Variazione MS Market Segment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it-IT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rPr>
            <a:t>Variazione MS Market Segment</a:t>
          </a:r>
        </a:p>
      </cx:txPr>
    </cx:title>
    <cx:plotArea>
      <cx:plotAreaRegion>
        <cx:series layoutId="waterfall" uniqueId="{1DE50958-D56C-444C-8A8C-429F420CFCBE}"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it-IT" sz="9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endParaRPr>
              </a:p>
            </cx:txPr>
            <cx:visibility seriesName="0" categoryName="0" value="1"/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rgbClr val="FFFFFF"/>
                      </a:solidFill>
                    </a:defRPr>
                  </a:pPr>
                  <a:r>
                    <a:rPr lang="it-IT" sz="900" b="0" i="0" u="none" strike="noStrike" baseline="0">
                      <a:solidFill>
                        <a:srgbClr val="FFFFFF"/>
                      </a:solidFill>
                      <a:latin typeface="Calibri"/>
                    </a:rPr>
                    <a:t>8,83%</a:t>
                  </a:r>
                </a:p>
              </cx:txPr>
            </cx:dataLabel>
          </cx:dataLabels>
          <cx:dataId val="0"/>
          <cx:layoutPr>
            <cx:subtotals/>
          </cx:layoutPr>
        </cx:series>
      </cx:plotAreaRegion>
      <cx:axis id="0">
        <cx:catScaling gapWidth="0.5"/>
        <cx:tickLabels/>
      </cx:axis>
      <cx:axis id="1" hidden="1">
        <cx:valScaling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it-IT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/>
          </a:endParaRPr>
        </a:p>
      </cx:txPr>
    </cx:legend>
  </cx:chart>
  <cx:spPr>
    <a:ln w="38100">
      <a:solidFill>
        <a:schemeClr val="bg1">
          <a:lumMod val="50000"/>
        </a:schemeClr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0.67375</cdr:x>
      <cdr:y>0.13859</cdr:y>
    </cdr:from>
    <cdr:to>
      <cdr:x>0.88458</cdr:x>
      <cdr:y>0.25366</cdr:y>
    </cdr:to>
    <cdr:sp macro="" textlink="">
      <cdr:nvSpPr>
        <cdr:cNvPr id="2" name="Segnaposto testo 3">
          <a:extLst xmlns:a="http://schemas.openxmlformats.org/drawingml/2006/main">
            <a:ext uri="{FF2B5EF4-FFF2-40B4-BE49-F238E27FC236}">
              <a16:creationId xmlns:a16="http://schemas.microsoft.com/office/drawing/2014/main" id="{7EC5D0E0-1FBE-A4E2-128A-2E75BC277469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066074" y="610161"/>
          <a:ext cx="1272353" cy="506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92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it-IT" sz="1200" dirty="0">
              <a:solidFill>
                <a:srgbClr val="349A67"/>
              </a:solidFill>
              <a:latin typeface="Montserrat" panose="00000500000000000000" pitchFamily="2" charset="0"/>
            </a:rPr>
            <a:t>Market Share</a:t>
          </a:r>
        </a:p>
        <a:p xmlns:a="http://schemas.openxmlformats.org/drawingml/2006/main">
          <a:r>
            <a:rPr lang="it-IT" sz="1200" b="1" dirty="0">
              <a:solidFill>
                <a:srgbClr val="349A67"/>
              </a:solidFill>
              <a:latin typeface="Montserrat" panose="00000500000000000000" pitchFamily="2" charset="0"/>
            </a:rPr>
            <a:t>BEV: 2,59%</a:t>
          </a:r>
        </a:p>
      </cdr:txBody>
    </cdr:sp>
  </cdr:relSizeAnchor>
  <cdr:relSizeAnchor xmlns:cdr="http://schemas.openxmlformats.org/drawingml/2006/chartDrawing">
    <cdr:from>
      <cdr:x>0.78917</cdr:x>
      <cdr:y>0.05753</cdr:y>
    </cdr:from>
    <cdr:to>
      <cdr:x>1</cdr:x>
      <cdr:y>0.1726</cdr:y>
    </cdr:to>
    <cdr:sp macro="" textlink="">
      <cdr:nvSpPr>
        <cdr:cNvPr id="3" name="Segnaposto testo 3">
          <a:extLst xmlns:a="http://schemas.openxmlformats.org/drawingml/2006/main">
            <a:ext uri="{FF2B5EF4-FFF2-40B4-BE49-F238E27FC236}">
              <a16:creationId xmlns:a16="http://schemas.microsoft.com/office/drawing/2014/main" id="{DA10C3FB-B74B-C886-5D39-9369877D4264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762616" y="253283"/>
          <a:ext cx="1272353" cy="506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>
              <a:solidFill>
                <a:srgbClr val="349A67"/>
              </a:solidFill>
              <a:latin typeface="Montserrat" panose="00000500000000000000" pitchFamily="2" charset="0"/>
            </a:rPr>
            <a:t>Market Share</a:t>
          </a:r>
        </a:p>
        <a:p xmlns:a="http://schemas.openxmlformats.org/drawingml/2006/main">
          <a:r>
            <a:rPr lang="it-IT" sz="1200" b="1" dirty="0">
              <a:solidFill>
                <a:srgbClr val="349A67"/>
              </a:solidFill>
              <a:latin typeface="Montserrat" panose="00000500000000000000" pitchFamily="2" charset="0"/>
            </a:rPr>
            <a:t>BEV: 2,07%</a:t>
          </a:r>
        </a:p>
      </cdr:txBody>
    </cdr:sp>
  </cdr:relSizeAnchor>
  <cdr:relSizeAnchor xmlns:cdr="http://schemas.openxmlformats.org/drawingml/2006/chartDrawing">
    <cdr:from>
      <cdr:x>0.54492</cdr:x>
      <cdr:y>0.25476</cdr:y>
    </cdr:from>
    <cdr:to>
      <cdr:x>0.75575</cdr:x>
      <cdr:y>0.36983</cdr:y>
    </cdr:to>
    <cdr:sp macro="" textlink="">
      <cdr:nvSpPr>
        <cdr:cNvPr id="4" name="Segnaposto testo 3">
          <a:extLst xmlns:a="http://schemas.openxmlformats.org/drawingml/2006/main">
            <a:ext uri="{FF2B5EF4-FFF2-40B4-BE49-F238E27FC236}">
              <a16:creationId xmlns:a16="http://schemas.microsoft.com/office/drawing/2014/main" id="{FDC4E1A7-413F-6CAA-EF02-6B012024263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288558" y="1121583"/>
          <a:ext cx="1272353" cy="506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>
              <a:solidFill>
                <a:srgbClr val="349A67"/>
              </a:solidFill>
              <a:latin typeface="Montserrat" panose="00000500000000000000" pitchFamily="2" charset="0"/>
            </a:rPr>
            <a:t>Market Share</a:t>
          </a:r>
        </a:p>
        <a:p xmlns:a="http://schemas.openxmlformats.org/drawingml/2006/main">
          <a:r>
            <a:rPr lang="it-IT" sz="1200" b="1" dirty="0">
              <a:solidFill>
                <a:srgbClr val="349A67"/>
              </a:solidFill>
              <a:latin typeface="Montserrat" panose="00000500000000000000" pitchFamily="2" charset="0"/>
            </a:rPr>
            <a:t>BEV: 3,37%</a:t>
          </a:r>
        </a:p>
      </cdr:txBody>
    </cdr:sp>
  </cdr:relSizeAnchor>
  <cdr:relSizeAnchor xmlns:cdr="http://schemas.openxmlformats.org/drawingml/2006/chartDrawing">
    <cdr:from>
      <cdr:x>0.43902</cdr:x>
      <cdr:y>0.13757</cdr:y>
    </cdr:from>
    <cdr:to>
      <cdr:x>0.64985</cdr:x>
      <cdr:y>0.25264</cdr:y>
    </cdr:to>
    <cdr:sp macro="" textlink="">
      <cdr:nvSpPr>
        <cdr:cNvPr id="5" name="Segnaposto testo 3">
          <a:extLst xmlns:a="http://schemas.openxmlformats.org/drawingml/2006/main">
            <a:ext uri="{FF2B5EF4-FFF2-40B4-BE49-F238E27FC236}">
              <a16:creationId xmlns:a16="http://schemas.microsoft.com/office/drawing/2014/main" id="{FDC4E1A7-413F-6CAA-EF02-6B012024263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649459" y="605655"/>
          <a:ext cx="1272353" cy="506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>
              <a:solidFill>
                <a:srgbClr val="349A67"/>
              </a:solidFill>
              <a:latin typeface="Montserrat" panose="00000500000000000000" pitchFamily="2" charset="0"/>
            </a:rPr>
            <a:t>Market Share</a:t>
          </a:r>
        </a:p>
        <a:p xmlns:a="http://schemas.openxmlformats.org/drawingml/2006/main">
          <a:r>
            <a:rPr lang="it-IT" sz="1200" b="1" dirty="0">
              <a:solidFill>
                <a:srgbClr val="349A67"/>
              </a:solidFill>
              <a:latin typeface="Montserrat" panose="00000500000000000000" pitchFamily="2" charset="0"/>
            </a:rPr>
            <a:t>BEV: 1,86%</a:t>
          </a:r>
        </a:p>
      </cdr:txBody>
    </cdr:sp>
  </cdr:relSizeAnchor>
  <cdr:relSizeAnchor xmlns:cdr="http://schemas.openxmlformats.org/drawingml/2006/chartDrawing">
    <cdr:from>
      <cdr:x>0.28697</cdr:x>
      <cdr:y>0.05753</cdr:y>
    </cdr:from>
    <cdr:to>
      <cdr:x>0.4978</cdr:x>
      <cdr:y>0.1726</cdr:y>
    </cdr:to>
    <cdr:sp macro="" textlink="">
      <cdr:nvSpPr>
        <cdr:cNvPr id="6" name="Segnaposto testo 3">
          <a:extLst xmlns:a="http://schemas.openxmlformats.org/drawingml/2006/main">
            <a:ext uri="{FF2B5EF4-FFF2-40B4-BE49-F238E27FC236}">
              <a16:creationId xmlns:a16="http://schemas.microsoft.com/office/drawing/2014/main" id="{FDC4E1A7-413F-6CAA-EF02-6B012024263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731844" y="253283"/>
          <a:ext cx="1272353" cy="506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>
              <a:solidFill>
                <a:srgbClr val="349A67"/>
              </a:solidFill>
              <a:latin typeface="Montserrat" panose="00000500000000000000" pitchFamily="2" charset="0"/>
            </a:rPr>
            <a:t>Market Share</a:t>
          </a:r>
        </a:p>
        <a:p xmlns:a="http://schemas.openxmlformats.org/drawingml/2006/main">
          <a:r>
            <a:rPr lang="it-IT" sz="1200" b="1" dirty="0">
              <a:solidFill>
                <a:srgbClr val="349A67"/>
              </a:solidFill>
              <a:latin typeface="Montserrat" panose="00000500000000000000" pitchFamily="2" charset="0"/>
            </a:rPr>
            <a:t>BEV: 1,25%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0.13384</cdr:x>
      <cdr:y>0.03065</cdr:y>
    </cdr:from>
    <cdr:to>
      <cdr:x>0.98859</cdr:x>
      <cdr:y>0.26222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D0E401F1-3958-7635-BA0F-626DFECD4B31}"/>
            </a:ext>
          </a:extLst>
        </cdr:cNvPr>
        <cdr:cNvGrpSpPr/>
      </cdr:nvGrpSpPr>
      <cdr:grpSpPr>
        <a:xfrm xmlns:a="http://schemas.openxmlformats.org/drawingml/2006/main">
          <a:off x="834419" y="127862"/>
          <a:ext cx="5328901" cy="966034"/>
          <a:chOff x="839295" y="163126"/>
          <a:chExt cx="5328894" cy="1088582"/>
        </a:xfrm>
      </cdr:grpSpPr>
      <cdr:sp macro="" textlink="">
        <cdr:nvSpPr>
          <cdr:cNvPr id="2" name="Google Shape;242;p1">
            <a:extLst xmlns:a="http://schemas.openxmlformats.org/drawingml/2006/main">
              <a:ext uri="{FF2B5EF4-FFF2-40B4-BE49-F238E27FC236}">
                <a16:creationId xmlns:a16="http://schemas.microsoft.com/office/drawing/2014/main" id="{2F577F1A-D157-B8E1-EBEC-781E7E6D696B}"/>
              </a:ext>
            </a:extLst>
          </cdr:cNvPr>
          <cdr:cNvSpPr txBox="1"/>
        </cdr:nvSpPr>
        <cdr:spPr>
          <a:xfrm xmlns:a="http://schemas.openxmlformats.org/drawingml/2006/main">
            <a:off x="1786505" y="673446"/>
            <a:ext cx="1335586" cy="5065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</a:t>
            </a: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0,58%</a:t>
            </a:r>
            <a:endParaRPr dirty="0"/>
          </a:p>
        </cdr:txBody>
      </cdr:sp>
      <cdr:sp macro="" textlink="">
        <cdr:nvSpPr>
          <cdr:cNvPr id="3" name="Google Shape;246;p1">
            <a:extLst xmlns:a="http://schemas.openxmlformats.org/drawingml/2006/main">
              <a:ext uri="{FF2B5EF4-FFF2-40B4-BE49-F238E27FC236}">
                <a16:creationId xmlns:a16="http://schemas.microsoft.com/office/drawing/2014/main" id="{2193D76E-9680-776E-6064-8CE6C358A8E0}"/>
              </a:ext>
            </a:extLst>
          </cdr:cNvPr>
          <cdr:cNvSpPr txBox="1"/>
        </cdr:nvSpPr>
        <cdr:spPr>
          <a:xfrm xmlns:a="http://schemas.openxmlformats.org/drawingml/2006/main">
            <a:off x="2986066" y="380663"/>
            <a:ext cx="1321117" cy="5065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</a:t>
            </a:r>
            <a:r>
              <a:rPr lang="it-IT" sz="1200" b="1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1,18</a:t>
            </a: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dirty="0"/>
          </a:p>
        </cdr:txBody>
      </cdr:sp>
      <cdr:sp macro="" textlink="">
        <cdr:nvSpPr>
          <cdr:cNvPr id="4" name="Google Shape;247;p1">
            <a:extLst xmlns:a="http://schemas.openxmlformats.org/drawingml/2006/main">
              <a:ext uri="{FF2B5EF4-FFF2-40B4-BE49-F238E27FC236}">
                <a16:creationId xmlns:a16="http://schemas.microsoft.com/office/drawing/2014/main" id="{BC57525C-98B4-047E-056D-4D3DBDC4C751}"/>
              </a:ext>
            </a:extLst>
          </cdr:cNvPr>
          <cdr:cNvSpPr txBox="1"/>
        </cdr:nvSpPr>
        <cdr:spPr>
          <a:xfrm xmlns:a="http://schemas.openxmlformats.org/drawingml/2006/main">
            <a:off x="3989436" y="732543"/>
            <a:ext cx="1336337" cy="51916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</a:t>
            </a:r>
            <a:r>
              <a:rPr lang="it-IT" sz="1200" b="1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2,59</a:t>
            </a: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dirty="0"/>
          </a:p>
        </cdr:txBody>
      </cdr:sp>
      <cdr:sp macro="" textlink="">
        <cdr:nvSpPr>
          <cdr:cNvPr id="5" name="Google Shape;251;p1">
            <a:extLst xmlns:a="http://schemas.openxmlformats.org/drawingml/2006/main">
              <a:ext uri="{FF2B5EF4-FFF2-40B4-BE49-F238E27FC236}">
                <a16:creationId xmlns:a16="http://schemas.microsoft.com/office/drawing/2014/main" id="{94118B01-4894-EF2F-C6FA-A43A239FADC3}"/>
              </a:ext>
            </a:extLst>
          </cdr:cNvPr>
          <cdr:cNvSpPr txBox="1"/>
        </cdr:nvSpPr>
        <cdr:spPr>
          <a:xfrm xmlns:a="http://schemas.openxmlformats.org/drawingml/2006/main">
            <a:off x="839295" y="255045"/>
            <a:ext cx="1267353" cy="25123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</a:t>
            </a:r>
            <a:r>
              <a:rPr lang="it-IT" sz="1200" b="1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0,42</a:t>
            </a: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dirty="0"/>
          </a:p>
        </cdr:txBody>
      </cdr:sp>
      <cdr:sp macro="" textlink="">
        <cdr:nvSpPr>
          <cdr:cNvPr id="6" name="Segnaposto testo 3">
            <a:extLst xmlns:a="http://schemas.openxmlformats.org/drawingml/2006/main">
              <a:ext uri="{FF2B5EF4-FFF2-40B4-BE49-F238E27FC236}">
                <a16:creationId xmlns:a16="http://schemas.microsoft.com/office/drawing/2014/main" id="{4CD421AB-9545-4343-FFB4-0B849798B15B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4867296" y="163126"/>
            <a:ext cx="1300893" cy="43896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/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r>
              <a:rPr lang="it-IT" sz="1200" dirty="0">
                <a:solidFill>
                  <a:srgbClr val="349A67"/>
                </a:solidFill>
                <a:latin typeface="Montserrat" panose="00000500000000000000" pitchFamily="2" charset="0"/>
              </a:rPr>
              <a:t>Market Share</a:t>
            </a:r>
          </a:p>
          <a:p xmlns:a="http://schemas.openxmlformats.org/drawingml/2006/main">
            <a:r>
              <a:rPr lang="it-IT" sz="1200" b="1" dirty="0">
                <a:solidFill>
                  <a:srgbClr val="349A67"/>
                </a:solidFill>
                <a:latin typeface="Montserrat" panose="00000500000000000000" pitchFamily="2" charset="0"/>
              </a:rPr>
              <a:t>BEV: 1,91%</a:t>
            </a:r>
            <a:endParaRPr lang="it-IT" sz="1752" dirty="0">
              <a:solidFill>
                <a:srgbClr val="000000"/>
              </a:solidFill>
              <a:latin typeface="Montserrat" panose="00000500000000000000" pitchFamily="2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0.13647</cdr:x>
      <cdr:y>0.03846</cdr:y>
    </cdr:from>
    <cdr:to>
      <cdr:x>1</cdr:x>
      <cdr:y>0.35327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D0E401F1-3958-7635-BA0F-626DFECD4B31}"/>
            </a:ext>
          </a:extLst>
        </cdr:cNvPr>
        <cdr:cNvGrpSpPr/>
      </cdr:nvGrpSpPr>
      <cdr:grpSpPr>
        <a:xfrm xmlns:a="http://schemas.openxmlformats.org/drawingml/2006/main">
          <a:off x="850816" y="140493"/>
          <a:ext cx="5383639" cy="1149996"/>
          <a:chOff x="850793" y="140543"/>
          <a:chExt cx="5383662" cy="1149951"/>
        </a:xfrm>
      </cdr:grpSpPr>
      <cdr:sp macro="" textlink="">
        <cdr:nvSpPr>
          <cdr:cNvPr id="2" name="Google Shape;242;p1">
            <a:extLst xmlns:a="http://schemas.openxmlformats.org/drawingml/2006/main">
              <a:ext uri="{FF2B5EF4-FFF2-40B4-BE49-F238E27FC236}">
                <a16:creationId xmlns:a16="http://schemas.microsoft.com/office/drawing/2014/main" id="{2F577F1A-D157-B8E1-EBEC-781E7E6D696B}"/>
              </a:ext>
            </a:extLst>
          </cdr:cNvPr>
          <cdr:cNvSpPr txBox="1"/>
        </cdr:nvSpPr>
        <cdr:spPr>
          <a:xfrm xmlns:a="http://schemas.openxmlformats.org/drawingml/2006/main">
            <a:off x="1781628" y="682025"/>
            <a:ext cx="1335586" cy="5065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</a:t>
            </a: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0,09%</a:t>
            </a:r>
            <a:endParaRPr dirty="0"/>
          </a:p>
        </cdr:txBody>
      </cdr:sp>
      <cdr:sp macro="" textlink="">
        <cdr:nvSpPr>
          <cdr:cNvPr id="3" name="Google Shape;246;p1">
            <a:extLst xmlns:a="http://schemas.openxmlformats.org/drawingml/2006/main">
              <a:ext uri="{FF2B5EF4-FFF2-40B4-BE49-F238E27FC236}">
                <a16:creationId xmlns:a16="http://schemas.microsoft.com/office/drawing/2014/main" id="{2193D76E-9680-776E-6064-8CE6C358A8E0}"/>
              </a:ext>
            </a:extLst>
          </cdr:cNvPr>
          <cdr:cNvSpPr txBox="1"/>
        </cdr:nvSpPr>
        <cdr:spPr>
          <a:xfrm xmlns:a="http://schemas.openxmlformats.org/drawingml/2006/main">
            <a:off x="2860619" y="783910"/>
            <a:ext cx="1321117" cy="5065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0%</a:t>
            </a:r>
            <a:endParaRPr dirty="0"/>
          </a:p>
        </cdr:txBody>
      </cdr:sp>
      <cdr:sp macro="" textlink="">
        <cdr:nvSpPr>
          <cdr:cNvPr id="4" name="Google Shape;247;p1">
            <a:extLst xmlns:a="http://schemas.openxmlformats.org/drawingml/2006/main">
              <a:ext uri="{FF2B5EF4-FFF2-40B4-BE49-F238E27FC236}">
                <a16:creationId xmlns:a16="http://schemas.microsoft.com/office/drawing/2014/main" id="{BC57525C-98B4-047E-056D-4D3DBDC4C751}"/>
              </a:ext>
            </a:extLst>
          </cdr:cNvPr>
          <cdr:cNvSpPr txBox="1"/>
        </cdr:nvSpPr>
        <cdr:spPr>
          <a:xfrm xmlns:a="http://schemas.openxmlformats.org/drawingml/2006/main">
            <a:off x="3851768" y="475544"/>
            <a:ext cx="1336337" cy="51916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</a:t>
            </a:r>
            <a:r>
              <a:rPr lang="it-IT" sz="1200" b="1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0,12</a:t>
            </a: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dirty="0"/>
          </a:p>
        </cdr:txBody>
      </cdr:sp>
      <cdr:sp macro="" textlink="">
        <cdr:nvSpPr>
          <cdr:cNvPr id="5" name="Google Shape;251;p1">
            <a:extLst xmlns:a="http://schemas.openxmlformats.org/drawingml/2006/main">
              <a:ext uri="{FF2B5EF4-FFF2-40B4-BE49-F238E27FC236}">
                <a16:creationId xmlns:a16="http://schemas.microsoft.com/office/drawing/2014/main" id="{94118B01-4894-EF2F-C6FA-A43A239FADC3}"/>
              </a:ext>
            </a:extLst>
          </cdr:cNvPr>
          <cdr:cNvSpPr txBox="1"/>
        </cdr:nvSpPr>
        <cdr:spPr>
          <a:xfrm xmlns:a="http://schemas.openxmlformats.org/drawingml/2006/main">
            <a:off x="850793" y="513237"/>
            <a:ext cx="1336337" cy="50658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45700" rIns="91425" bIns="45700" anchor="t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 xmlns:a="http://schemas.openxmlformats.org/drawingml/2006/main"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</a:t>
            </a:r>
            <a:r>
              <a:rPr lang="it-IT" sz="1200" b="1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  <a:endParaRPr dirty="0"/>
          </a:p>
        </cdr:txBody>
      </cdr:sp>
      <cdr:sp macro="" textlink="">
        <cdr:nvSpPr>
          <cdr:cNvPr id="6" name="Segnaposto testo 3">
            <a:extLst xmlns:a="http://schemas.openxmlformats.org/drawingml/2006/main">
              <a:ext uri="{FF2B5EF4-FFF2-40B4-BE49-F238E27FC236}">
                <a16:creationId xmlns:a16="http://schemas.microsoft.com/office/drawing/2014/main" id="{4CD421AB-9545-4343-FFB4-0B849798B15B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4933562" y="140543"/>
            <a:ext cx="1300893" cy="43896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/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r>
              <a:rPr lang="it-IT" sz="1200" dirty="0">
                <a:solidFill>
                  <a:srgbClr val="349A67"/>
                </a:solidFill>
                <a:latin typeface="Montserrat" panose="00000500000000000000" pitchFamily="2" charset="0"/>
              </a:rPr>
              <a:t>Market Share</a:t>
            </a:r>
          </a:p>
          <a:p xmlns:a="http://schemas.openxmlformats.org/drawingml/2006/main">
            <a:r>
              <a:rPr lang="it-IT" sz="1200" b="1" dirty="0">
                <a:solidFill>
                  <a:srgbClr val="349A67"/>
                </a:solidFill>
                <a:latin typeface="Montserrat" panose="00000500000000000000" pitchFamily="2" charset="0"/>
              </a:rPr>
              <a:t>BEV: 0,90%</a:t>
            </a:r>
            <a:endParaRPr lang="it-IT" sz="1752" dirty="0">
              <a:solidFill>
                <a:srgbClr val="000000"/>
              </a:solidFill>
              <a:latin typeface="Montserrat" panose="00000500000000000000" pitchFamily="2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0.72536</cdr:x>
      <cdr:y>0.07145</cdr:y>
    </cdr:from>
    <cdr:to>
      <cdr:x>0.87643</cdr:x>
      <cdr:y>0.24609</cdr:y>
    </cdr:to>
    <cdr:cxnSp macro="">
      <cdr:nvCxnSpPr>
        <cdr:cNvPr id="3" name="Straight Arrow Connector 59">
          <a:extLst xmlns:a="http://schemas.openxmlformats.org/drawingml/2006/main">
            <a:ext uri="{FF2B5EF4-FFF2-40B4-BE49-F238E27FC236}">
              <a16:creationId xmlns:a16="http://schemas.microsoft.com/office/drawing/2014/main" id="{A5D6AAAC-7949-440C-B2E9-84B60862AA93}"/>
            </a:ext>
          </a:extLst>
        </cdr:cNvPr>
        <cdr:cNvCxnSpPr/>
      </cdr:nvCxnSpPr>
      <cdr:spPr>
        <a:xfrm xmlns:a="http://schemas.openxmlformats.org/drawingml/2006/main" flipV="1">
          <a:off x="4123775" y="192611"/>
          <a:ext cx="858893" cy="47076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0.76805</cdr:x>
      <cdr:y>0.17508</cdr:y>
    </cdr:from>
    <cdr:to>
      <cdr:x>0.87897</cdr:x>
      <cdr:y>0.26883</cdr:y>
    </cdr:to>
    <cdr:sp macro="" textlink="">
      <cdr:nvSpPr>
        <cdr:cNvPr id="7" name="CasellaDiTesto 6">
          <a:extLst xmlns:a="http://schemas.openxmlformats.org/drawingml/2006/main">
            <a:ext uri="{FF2B5EF4-FFF2-40B4-BE49-F238E27FC236}">
              <a16:creationId xmlns:a16="http://schemas.microsoft.com/office/drawing/2014/main" id="{699701A9-E087-058A-FBCE-FC593CBA758B}"/>
            </a:ext>
          </a:extLst>
        </cdr:cNvPr>
        <cdr:cNvSpPr txBox="1"/>
      </cdr:nvSpPr>
      <cdr:spPr>
        <a:xfrm xmlns:a="http://schemas.openxmlformats.org/drawingml/2006/main">
          <a:off x="4366511" y="517316"/>
          <a:ext cx="63055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it-IT" sz="900" b="1" dirty="0">
              <a:solidFill>
                <a:srgbClr val="000000"/>
              </a:solidFill>
              <a:latin typeface="Montserrat" panose="00000500000000000000" pitchFamily="2" charset="0"/>
            </a:rPr>
            <a:t>+14.506</a:t>
          </a:r>
          <a:br>
            <a:rPr lang="it-IT" sz="900" b="1" dirty="0">
              <a:solidFill>
                <a:srgbClr val="000000"/>
              </a:solidFill>
              <a:latin typeface="Montserrat" panose="00000500000000000000" pitchFamily="2" charset="0"/>
            </a:rPr>
          </a:br>
          <a:r>
            <a:rPr lang="it-IT" sz="900" b="1" dirty="0">
              <a:solidFill>
                <a:srgbClr val="000000"/>
              </a:solidFill>
              <a:latin typeface="Montserrat" panose="00000500000000000000" pitchFamily="2" charset="0"/>
            </a:rPr>
            <a:t>(+47,2%)</a:t>
          </a:r>
        </a:p>
      </cdr:txBody>
    </cdr:sp>
  </cdr:relSizeAnchor>
  <cdr:relSizeAnchor xmlns:cdr="http://schemas.openxmlformats.org/drawingml/2006/chartDrawing">
    <cdr:from>
      <cdr:x>0.54163</cdr:x>
      <cdr:y>0.31494</cdr:y>
    </cdr:from>
    <cdr:to>
      <cdr:x>0.65821</cdr:x>
      <cdr:y>0.3771</cdr:y>
    </cdr:to>
    <cdr:cxnSp macro="">
      <cdr:nvCxnSpPr>
        <cdr:cNvPr id="6" name="Straight Arrow Connector 59">
          <a:extLst xmlns:a="http://schemas.openxmlformats.org/drawingml/2006/main">
            <a:ext uri="{FF2B5EF4-FFF2-40B4-BE49-F238E27FC236}">
              <a16:creationId xmlns:a16="http://schemas.microsoft.com/office/drawing/2014/main" id="{9DA38E5B-C8CE-9EDD-2A9C-C326C5DE7D51}"/>
            </a:ext>
          </a:extLst>
        </cdr:cNvPr>
        <cdr:cNvCxnSpPr/>
      </cdr:nvCxnSpPr>
      <cdr:spPr>
        <a:xfrm xmlns:a="http://schemas.openxmlformats.org/drawingml/2006/main" flipV="1">
          <a:off x="3079274" y="930547"/>
          <a:ext cx="662786" cy="18367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0.54776</cdr:x>
      <cdr:y>0.37227</cdr:y>
    </cdr:from>
    <cdr:to>
      <cdr:x>0.67078</cdr:x>
      <cdr:y>0.46602</cdr:y>
    </cdr:to>
    <cdr:sp macro="" textlink="">
      <cdr:nvSpPr>
        <cdr:cNvPr id="8" name="CasellaDiTesto 6">
          <a:extLst xmlns:a="http://schemas.openxmlformats.org/drawingml/2006/main">
            <a:ext uri="{FF2B5EF4-FFF2-40B4-BE49-F238E27FC236}">
              <a16:creationId xmlns:a16="http://schemas.microsoft.com/office/drawing/2014/main" id="{DDADC9B8-A461-B8C0-E7D5-8C4E2CB1CEBF}"/>
            </a:ext>
          </a:extLst>
        </cdr:cNvPr>
        <cdr:cNvSpPr txBox="1"/>
      </cdr:nvSpPr>
      <cdr:spPr>
        <a:xfrm xmlns:a="http://schemas.openxmlformats.org/drawingml/2006/main">
          <a:off x="3114107" y="1099937"/>
          <a:ext cx="69939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it-IT" sz="900" b="1" dirty="0">
              <a:solidFill>
                <a:srgbClr val="000000"/>
              </a:solidFill>
              <a:latin typeface="Montserrat" panose="00000500000000000000" pitchFamily="2" charset="0"/>
            </a:rPr>
            <a:t>+7.429</a:t>
          </a:r>
          <a:br>
            <a:rPr lang="it-IT" sz="900" b="1" dirty="0">
              <a:solidFill>
                <a:srgbClr val="000000"/>
              </a:solidFill>
              <a:latin typeface="Montserrat" panose="00000500000000000000" pitchFamily="2" charset="0"/>
            </a:rPr>
          </a:br>
          <a:r>
            <a:rPr lang="it-IT" sz="900" b="1" dirty="0">
              <a:solidFill>
                <a:srgbClr val="000000"/>
              </a:solidFill>
              <a:latin typeface="Montserrat" panose="00000500000000000000" pitchFamily="2" charset="0"/>
            </a:rPr>
            <a:t>(+31,9%)</a:t>
          </a:r>
        </a:p>
      </cdr:txBody>
    </cdr:sp>
  </cdr:relSizeAnchor>
  <cdr:relSizeAnchor xmlns:cdr="http://schemas.openxmlformats.org/drawingml/2006/chartDrawing">
    <cdr:from>
      <cdr:x>0.27975</cdr:x>
      <cdr:y>0.4431</cdr:y>
    </cdr:from>
    <cdr:to>
      <cdr:x>0.41733</cdr:x>
      <cdr:y>0.51068</cdr:y>
    </cdr:to>
    <cdr:cxnSp macro="">
      <cdr:nvCxnSpPr>
        <cdr:cNvPr id="11" name="Straight Arrow Connector 59">
          <a:extLst xmlns:a="http://schemas.openxmlformats.org/drawingml/2006/main">
            <a:ext uri="{FF2B5EF4-FFF2-40B4-BE49-F238E27FC236}">
              <a16:creationId xmlns:a16="http://schemas.microsoft.com/office/drawing/2014/main" id="{096559CC-8F29-0791-8EBB-4FC20B3D0D1D}"/>
            </a:ext>
          </a:extLst>
        </cdr:cNvPr>
        <cdr:cNvCxnSpPr/>
      </cdr:nvCxnSpPr>
      <cdr:spPr>
        <a:xfrm xmlns:a="http://schemas.openxmlformats.org/drawingml/2006/main" flipV="1">
          <a:off x="1590442" y="1309215"/>
          <a:ext cx="782165" cy="19967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bg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0.28467</cdr:x>
      <cdr:y>0.50115</cdr:y>
    </cdr:from>
    <cdr:to>
      <cdr:x>0.39361</cdr:x>
      <cdr:y>0.58448</cdr:y>
    </cdr:to>
    <cdr:sp macro="" textlink="">
      <cdr:nvSpPr>
        <cdr:cNvPr id="12" name="CasellaDiTesto 6">
          <a:extLst xmlns:a="http://schemas.openxmlformats.org/drawingml/2006/main">
            <a:ext uri="{FF2B5EF4-FFF2-40B4-BE49-F238E27FC236}">
              <a16:creationId xmlns:a16="http://schemas.microsoft.com/office/drawing/2014/main" id="{2EFFFDA1-2993-280D-CC24-0CE5F15E623C}"/>
            </a:ext>
          </a:extLst>
        </cdr:cNvPr>
        <cdr:cNvSpPr txBox="1"/>
      </cdr:nvSpPr>
      <cdr:spPr>
        <a:xfrm xmlns:a="http://schemas.openxmlformats.org/drawingml/2006/main">
          <a:off x="1618406" y="1480736"/>
          <a:ext cx="619342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it-IT" sz="800" b="1" dirty="0">
              <a:solidFill>
                <a:srgbClr val="000000"/>
              </a:solidFill>
              <a:latin typeface="Montserrat" panose="00000500000000000000" pitchFamily="2" charset="0"/>
            </a:rPr>
            <a:t>+8.973</a:t>
          </a:r>
          <a:br>
            <a:rPr lang="it-IT" sz="800" b="1" dirty="0">
              <a:solidFill>
                <a:srgbClr val="000000"/>
              </a:solidFill>
              <a:latin typeface="Montserrat" panose="00000500000000000000" pitchFamily="2" charset="0"/>
            </a:rPr>
          </a:br>
          <a:r>
            <a:rPr lang="it-IT" sz="800" b="1" dirty="0">
              <a:solidFill>
                <a:srgbClr val="000000"/>
              </a:solidFill>
              <a:latin typeface="Montserrat" panose="00000500000000000000" pitchFamily="2" charset="0"/>
            </a:rPr>
            <a:t>(+62,7%)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2" name="Google Shape;232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1B119438-BCF5-ABCD-EE1A-FFF08CF0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>
            <a:extLst>
              <a:ext uri="{FF2B5EF4-FFF2-40B4-BE49-F238E27FC236}">
                <a16:creationId xmlns:a16="http://schemas.microsoft.com/office/drawing/2014/main" id="{8DAF43E3-9197-A624-6086-7A8B77C5AD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>
            <a:extLst>
              <a:ext uri="{FF2B5EF4-FFF2-40B4-BE49-F238E27FC236}">
                <a16:creationId xmlns:a16="http://schemas.microsoft.com/office/drawing/2014/main" id="{DD4A1A58-07B9-3C97-A304-F57A3ACB56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2" name="Google Shape;232;p1:notes">
            <a:extLst>
              <a:ext uri="{FF2B5EF4-FFF2-40B4-BE49-F238E27FC236}">
                <a16:creationId xmlns:a16="http://schemas.microsoft.com/office/drawing/2014/main" id="{805CE67A-D17C-3F3B-1532-93F6E4907A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0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2" name="Google Shape;232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95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2" name="Google Shape;232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471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2" name="Google Shape;232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9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99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96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4_PPTMON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5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0;p5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2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3"/>
              <a:buFont typeface="Arial"/>
              <a:buChar char="•"/>
              <a:defRPr sz="2103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9">
  <p:cSld name="TESTO 9"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194" name="Google Shape;194;p18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18"/>
          <p:cNvSpPr txBox="1"/>
          <p:nvPr/>
        </p:nvSpPr>
        <p:spPr>
          <a:xfrm>
            <a:off x="9369111" y="297987"/>
            <a:ext cx="2430407" cy="2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2022</a:t>
            </a:r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18"/>
          <p:cNvSpPr txBox="1">
            <a:spLocks noGrp="1"/>
          </p:cNvSpPr>
          <p:nvPr>
            <p:ph type="body" idx="2"/>
          </p:nvPr>
        </p:nvSpPr>
        <p:spPr>
          <a:xfrm>
            <a:off x="474551" y="1766945"/>
            <a:ext cx="4932000" cy="2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3"/>
              <a:buFont typeface="Arial"/>
              <a:buNone/>
              <a:defRPr sz="2103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3"/>
          </p:nvPr>
        </p:nvSpPr>
        <p:spPr>
          <a:xfrm>
            <a:off x="6715403" y="1766945"/>
            <a:ext cx="4932000" cy="2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3"/>
              <a:buFont typeface="Arial"/>
              <a:buNone/>
              <a:defRPr sz="2103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body" idx="4"/>
          </p:nvPr>
        </p:nvSpPr>
        <p:spPr>
          <a:xfrm>
            <a:off x="487531" y="3031254"/>
            <a:ext cx="4932000" cy="2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3"/>
              <a:buFont typeface="Arial"/>
              <a:buNone/>
              <a:defRPr sz="2103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5"/>
          </p:nvPr>
        </p:nvSpPr>
        <p:spPr>
          <a:xfrm>
            <a:off x="6728383" y="3031254"/>
            <a:ext cx="4932000" cy="2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3"/>
              <a:buFont typeface="Arial"/>
              <a:buNone/>
              <a:defRPr sz="2103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body" idx="6"/>
          </p:nvPr>
        </p:nvSpPr>
        <p:spPr>
          <a:xfrm>
            <a:off x="499140" y="4455966"/>
            <a:ext cx="4932000" cy="2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3"/>
              <a:buFont typeface="Arial"/>
              <a:buNone/>
              <a:defRPr sz="2103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7"/>
          </p:nvPr>
        </p:nvSpPr>
        <p:spPr>
          <a:xfrm>
            <a:off x="6739992" y="4455966"/>
            <a:ext cx="4932000" cy="2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3"/>
              <a:buFont typeface="Arial"/>
              <a:buNone/>
              <a:defRPr sz="2103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body" idx="8"/>
          </p:nvPr>
        </p:nvSpPr>
        <p:spPr>
          <a:xfrm>
            <a:off x="499141" y="2130879"/>
            <a:ext cx="4932000" cy="7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9"/>
          </p:nvPr>
        </p:nvSpPr>
        <p:spPr>
          <a:xfrm>
            <a:off x="6715403" y="2131408"/>
            <a:ext cx="4932000" cy="7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3"/>
          </p:nvPr>
        </p:nvSpPr>
        <p:spPr>
          <a:xfrm>
            <a:off x="499141" y="3403267"/>
            <a:ext cx="4932000" cy="7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4"/>
          </p:nvPr>
        </p:nvSpPr>
        <p:spPr>
          <a:xfrm>
            <a:off x="6715403" y="3403796"/>
            <a:ext cx="4932000" cy="7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body" idx="15"/>
          </p:nvPr>
        </p:nvSpPr>
        <p:spPr>
          <a:xfrm>
            <a:off x="512121" y="4831741"/>
            <a:ext cx="4932000" cy="7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body" idx="16"/>
          </p:nvPr>
        </p:nvSpPr>
        <p:spPr>
          <a:xfrm>
            <a:off x="6728383" y="4832270"/>
            <a:ext cx="4932000" cy="78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18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10">
  <p:cSld name="TESTO 10">
    <p:bg>
      <p:bgPr>
        <a:solidFill>
          <a:srgbClr val="FFFFFF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216" name="Google Shape;216;p19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19"/>
          <p:cNvSpPr txBox="1"/>
          <p:nvPr/>
        </p:nvSpPr>
        <p:spPr>
          <a:xfrm>
            <a:off x="9369111" y="297987"/>
            <a:ext cx="2430407" cy="2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2022</a:t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392125" y="1650273"/>
            <a:ext cx="6840192" cy="33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>
            <a:spLocks noGrp="1"/>
          </p:cNvSpPr>
          <p:nvPr>
            <p:ph type="chart" idx="2"/>
          </p:nvPr>
        </p:nvSpPr>
        <p:spPr>
          <a:xfrm>
            <a:off x="392125" y="2011123"/>
            <a:ext cx="6840192" cy="421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3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4"/>
          </p:nvPr>
        </p:nvSpPr>
        <p:spPr>
          <a:xfrm>
            <a:off x="7312977" y="1650273"/>
            <a:ext cx="4486542" cy="132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body" idx="5"/>
          </p:nvPr>
        </p:nvSpPr>
        <p:spPr>
          <a:xfrm>
            <a:off x="7312976" y="3073353"/>
            <a:ext cx="4486542" cy="154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6"/>
          </p:nvPr>
        </p:nvSpPr>
        <p:spPr>
          <a:xfrm>
            <a:off x="7312977" y="4709600"/>
            <a:ext cx="4486542" cy="147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9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19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PPTMON slide">
  <p:cSld name="14_PPTMON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7;p6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2744552" y="2817531"/>
            <a:ext cx="536669" cy="27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3839350" y="2817531"/>
            <a:ext cx="536669" cy="27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2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3"/>
              <a:buFont typeface="Arial"/>
              <a:buChar char="•"/>
              <a:defRPr sz="2103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3" name="Google Shape;23;p6"/>
          <p:cNvSpPr>
            <a:spLocks noGrp="1"/>
          </p:cNvSpPr>
          <p:nvPr>
            <p:ph type="chart" idx="2"/>
          </p:nvPr>
        </p:nvSpPr>
        <p:spPr>
          <a:xfrm>
            <a:off x="392124" y="4268063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Char char="•"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>
            <a:spLocks noGrp="1"/>
          </p:cNvSpPr>
          <p:nvPr>
            <p:ph type="chart" idx="3"/>
          </p:nvPr>
        </p:nvSpPr>
        <p:spPr>
          <a:xfrm>
            <a:off x="6219823" y="4268063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Char char="•"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chart" idx="4"/>
          </p:nvPr>
        </p:nvSpPr>
        <p:spPr>
          <a:xfrm>
            <a:off x="392124" y="1828739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Char char="•"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>
            <a:spLocks noGrp="1"/>
          </p:cNvSpPr>
          <p:nvPr>
            <p:ph type="chart" idx="5"/>
          </p:nvPr>
        </p:nvSpPr>
        <p:spPr>
          <a:xfrm>
            <a:off x="6219823" y="1828739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Char char="•"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6"/>
          </p:nvPr>
        </p:nvSpPr>
        <p:spPr>
          <a:xfrm>
            <a:off x="392124" y="4037269"/>
            <a:ext cx="5580053" cy="21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09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Char char="•"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7"/>
          </p:nvPr>
        </p:nvSpPr>
        <p:spPr>
          <a:xfrm>
            <a:off x="392126" y="1607412"/>
            <a:ext cx="5580052" cy="22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09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Char char="•"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8"/>
          </p:nvPr>
        </p:nvSpPr>
        <p:spPr>
          <a:xfrm>
            <a:off x="6219823" y="1626055"/>
            <a:ext cx="5580052" cy="19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09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Char char="•"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9"/>
          </p:nvPr>
        </p:nvSpPr>
        <p:spPr>
          <a:xfrm>
            <a:off x="6219823" y="4091338"/>
            <a:ext cx="5580052" cy="17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09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Char char="•"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6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3">
  <p:cSld name="TITOLO 3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59630" y="-1909367"/>
            <a:ext cx="15174671" cy="903196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68350" y="135244"/>
            <a:ext cx="8777545" cy="2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Montserrat"/>
              <a:buNone/>
              <a:defRPr sz="4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353" y="6280757"/>
            <a:ext cx="2333409" cy="50514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68350" y="5270270"/>
            <a:ext cx="5740553" cy="78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1">
  <p:cSld name="TESTO 1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54" name="Google Shape;54;p10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0"/>
          <p:cNvSpPr txBox="1"/>
          <p:nvPr/>
        </p:nvSpPr>
        <p:spPr>
          <a:xfrm>
            <a:off x="9369111" y="285889"/>
            <a:ext cx="2430407" cy="3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2023</a:t>
            </a:r>
            <a:endParaRPr dirty="0"/>
          </a:p>
        </p:txBody>
      </p:sp>
      <p:sp>
        <p:nvSpPr>
          <p:cNvPr id="56" name="Google Shape;56;p10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3">
  <p:cSld name="TESTO 3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75" name="Google Shape;75;p12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2"/>
          <p:cNvSpPr txBox="1"/>
          <p:nvPr/>
        </p:nvSpPr>
        <p:spPr>
          <a:xfrm>
            <a:off x="9369111" y="285889"/>
            <a:ext cx="2430407" cy="3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2023</a:t>
            </a:r>
            <a:endParaRPr dirty="0"/>
          </a:p>
        </p:txBody>
      </p:sp>
      <p:sp>
        <p:nvSpPr>
          <p:cNvPr id="77" name="Google Shape;77;p12"/>
          <p:cNvSpPr/>
          <p:nvPr/>
        </p:nvSpPr>
        <p:spPr>
          <a:xfrm>
            <a:off x="3816031" y="2110002"/>
            <a:ext cx="1354077" cy="11893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7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/>
          <p:nvPr/>
        </p:nvSpPr>
        <p:spPr>
          <a:xfrm>
            <a:off x="6722742" y="2110002"/>
            <a:ext cx="1354077" cy="11893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7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9629452" y="2110002"/>
            <a:ext cx="1354077" cy="11893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7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909322" y="2110002"/>
            <a:ext cx="1354077" cy="11893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7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826703" y="3419393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85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Char char="•"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3754105" y="3419393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85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Char char="•"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3"/>
          </p:nvPr>
        </p:nvSpPr>
        <p:spPr>
          <a:xfrm>
            <a:off x="6650335" y="3419393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85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Char char="•"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4"/>
          </p:nvPr>
        </p:nvSpPr>
        <p:spPr>
          <a:xfrm>
            <a:off x="9546566" y="3419393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85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Char char="•"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5"/>
          </p:nvPr>
        </p:nvSpPr>
        <p:spPr>
          <a:xfrm>
            <a:off x="826703" y="3815620"/>
            <a:ext cx="1616354" cy="25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6"/>
          </p:nvPr>
        </p:nvSpPr>
        <p:spPr>
          <a:xfrm>
            <a:off x="3722934" y="3815619"/>
            <a:ext cx="1616354" cy="25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7"/>
          </p:nvPr>
        </p:nvSpPr>
        <p:spPr>
          <a:xfrm>
            <a:off x="6650335" y="3802559"/>
            <a:ext cx="1616354" cy="25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8"/>
          </p:nvPr>
        </p:nvSpPr>
        <p:spPr>
          <a:xfrm>
            <a:off x="9546566" y="3802558"/>
            <a:ext cx="1616354" cy="25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4">
  <p:cSld name="TESTO 4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96" name="Google Shape;96;p13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3"/>
          <p:cNvSpPr txBox="1"/>
          <p:nvPr/>
        </p:nvSpPr>
        <p:spPr>
          <a:xfrm>
            <a:off x="9369111" y="285889"/>
            <a:ext cx="2430407" cy="3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2023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1465746" y="2094247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1465746" y="2505392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3"/>
          </p:nvPr>
        </p:nvSpPr>
        <p:spPr>
          <a:xfrm>
            <a:off x="1465746" y="3173562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"/>
          </p:nvPr>
        </p:nvSpPr>
        <p:spPr>
          <a:xfrm>
            <a:off x="1465746" y="3584704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5"/>
          </p:nvPr>
        </p:nvSpPr>
        <p:spPr>
          <a:xfrm>
            <a:off x="1465746" y="4273114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6"/>
          </p:nvPr>
        </p:nvSpPr>
        <p:spPr>
          <a:xfrm>
            <a:off x="1465746" y="4684260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7"/>
          </p:nvPr>
        </p:nvSpPr>
        <p:spPr>
          <a:xfrm>
            <a:off x="1465746" y="5366161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8"/>
          </p:nvPr>
        </p:nvSpPr>
        <p:spPr>
          <a:xfrm>
            <a:off x="1465746" y="5777306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9"/>
          </p:nvPr>
        </p:nvSpPr>
        <p:spPr>
          <a:xfrm>
            <a:off x="6403718" y="2094247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3"/>
          </p:nvPr>
        </p:nvSpPr>
        <p:spPr>
          <a:xfrm>
            <a:off x="6403718" y="2505392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4"/>
          </p:nvPr>
        </p:nvSpPr>
        <p:spPr>
          <a:xfrm>
            <a:off x="6403718" y="3173562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5"/>
          </p:nvPr>
        </p:nvSpPr>
        <p:spPr>
          <a:xfrm>
            <a:off x="6403718" y="3584704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16"/>
          </p:nvPr>
        </p:nvSpPr>
        <p:spPr>
          <a:xfrm>
            <a:off x="6403718" y="4273114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7"/>
          </p:nvPr>
        </p:nvSpPr>
        <p:spPr>
          <a:xfrm>
            <a:off x="6403718" y="4684260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18"/>
          </p:nvPr>
        </p:nvSpPr>
        <p:spPr>
          <a:xfrm>
            <a:off x="6403718" y="5366161"/>
            <a:ext cx="1585183" cy="30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752"/>
              <a:buFont typeface="Arial"/>
              <a:buNone/>
              <a:defRPr sz="1752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19"/>
          </p:nvPr>
        </p:nvSpPr>
        <p:spPr>
          <a:xfrm>
            <a:off x="6403718" y="5777306"/>
            <a:ext cx="2951047" cy="57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1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489"/>
              <a:buFont typeface="Arial"/>
              <a:buChar char="•"/>
              <a:defRPr sz="1489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1099465" y="2156399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1099465" y="3235711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099465" y="4315023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1099465" y="5428311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6113921" y="2173640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6113921" y="3252952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6113921" y="4332264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6113921" y="5445552"/>
            <a:ext cx="176043" cy="176048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3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5">
  <p:cSld name="TESTO 5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>
            <a:off x="438648" y="1698171"/>
            <a:ext cx="5740553" cy="121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>
            <a:spLocks noGrp="1"/>
          </p:cNvSpPr>
          <p:nvPr>
            <p:ph type="body" idx="2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29" name="Google Shape;129;p14"/>
          <p:cNvSpPr>
            <a:spLocks noGrp="1"/>
          </p:cNvSpPr>
          <p:nvPr>
            <p:ph type="chart" idx="3"/>
          </p:nvPr>
        </p:nvSpPr>
        <p:spPr>
          <a:xfrm>
            <a:off x="6288582" y="1685626"/>
            <a:ext cx="5442141" cy="121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>
            <a:spLocks noGrp="1"/>
          </p:cNvSpPr>
          <p:nvPr>
            <p:ph type="chart" idx="4"/>
          </p:nvPr>
        </p:nvSpPr>
        <p:spPr>
          <a:xfrm>
            <a:off x="438650" y="3206869"/>
            <a:ext cx="5740553" cy="133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>
            <a:spLocks noGrp="1"/>
          </p:cNvSpPr>
          <p:nvPr>
            <p:ph type="tbl" idx="5"/>
          </p:nvPr>
        </p:nvSpPr>
        <p:spPr>
          <a:xfrm>
            <a:off x="6288581" y="5002679"/>
            <a:ext cx="5482723" cy="145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76"/>
              <a:buFont typeface="Montserrat"/>
              <a:buNone/>
              <a:defRPr sz="876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6"/>
          </p:nvPr>
        </p:nvSpPr>
        <p:spPr>
          <a:xfrm>
            <a:off x="6280334" y="4720068"/>
            <a:ext cx="5482721" cy="21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7"/>
          </p:nvPr>
        </p:nvSpPr>
        <p:spPr>
          <a:xfrm>
            <a:off x="459441" y="2964437"/>
            <a:ext cx="5187480" cy="17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4" name="Google Shape;134;p14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14"/>
          <p:cNvSpPr txBox="1"/>
          <p:nvPr/>
        </p:nvSpPr>
        <p:spPr>
          <a:xfrm>
            <a:off x="9369111" y="285889"/>
            <a:ext cx="2430407" cy="3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2023</a:t>
            </a:r>
            <a:endParaRPr dirty="0"/>
          </a:p>
        </p:txBody>
      </p:sp>
      <p:sp>
        <p:nvSpPr>
          <p:cNvPr id="136" name="Google Shape;136;p14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 dirty="0"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8"/>
          </p:nvPr>
        </p:nvSpPr>
        <p:spPr>
          <a:xfrm>
            <a:off x="6291331" y="2974735"/>
            <a:ext cx="5508188" cy="1674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9"/>
          </p:nvPr>
        </p:nvSpPr>
        <p:spPr>
          <a:xfrm>
            <a:off x="438648" y="4655697"/>
            <a:ext cx="5740552" cy="1804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6">
  <p:cSld name="TESTO 6"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15"/>
          <p:cNvSpPr txBox="1"/>
          <p:nvPr/>
        </p:nvSpPr>
        <p:spPr>
          <a:xfrm>
            <a:off x="9369111" y="285889"/>
            <a:ext cx="2430407" cy="3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2023</a:t>
            </a:r>
            <a:endParaRPr dirty="0"/>
          </a:p>
        </p:txBody>
      </p:sp>
      <p:sp>
        <p:nvSpPr>
          <p:cNvPr id="149" name="Google Shape;149;p15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2"/>
          </p:nvPr>
        </p:nvSpPr>
        <p:spPr>
          <a:xfrm>
            <a:off x="392126" y="1698171"/>
            <a:ext cx="5605450" cy="449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3"/>
          </p:nvPr>
        </p:nvSpPr>
        <p:spPr>
          <a:xfrm>
            <a:off x="6194427" y="1698171"/>
            <a:ext cx="5605091" cy="449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5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7">
  <p:cSld name="TESTO 7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16"/>
          <p:cNvSpPr txBox="1"/>
          <p:nvPr/>
        </p:nvSpPr>
        <p:spPr>
          <a:xfrm>
            <a:off x="9369111" y="285889"/>
            <a:ext cx="2430407" cy="3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2023</a:t>
            </a:r>
            <a:endParaRPr dirty="0"/>
          </a:p>
        </p:txBody>
      </p:sp>
      <p:sp>
        <p:nvSpPr>
          <p:cNvPr id="159" name="Google Shape;159;p16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 dirty="0"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>
            <a:spLocks noGrp="1"/>
          </p:cNvSpPr>
          <p:nvPr>
            <p:ph type="chart" idx="2"/>
          </p:nvPr>
        </p:nvSpPr>
        <p:spPr>
          <a:xfrm>
            <a:off x="6280337" y="1988675"/>
            <a:ext cx="5439393" cy="17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>
            <a:spLocks noGrp="1"/>
          </p:cNvSpPr>
          <p:nvPr>
            <p:ph type="tbl" idx="3"/>
          </p:nvPr>
        </p:nvSpPr>
        <p:spPr>
          <a:xfrm>
            <a:off x="6288581" y="4240639"/>
            <a:ext cx="5482723" cy="22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6"/>
              <a:buFont typeface="Montserrat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4"/>
          </p:nvPr>
        </p:nvSpPr>
        <p:spPr>
          <a:xfrm>
            <a:off x="6317158" y="3930745"/>
            <a:ext cx="5482721" cy="21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5"/>
          </p:nvPr>
        </p:nvSpPr>
        <p:spPr>
          <a:xfrm>
            <a:off x="6280335" y="1704149"/>
            <a:ext cx="5187480" cy="17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6"/>
          </p:nvPr>
        </p:nvSpPr>
        <p:spPr>
          <a:xfrm>
            <a:off x="438648" y="1698171"/>
            <a:ext cx="5740553" cy="1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7"/>
          </p:nvPr>
        </p:nvSpPr>
        <p:spPr>
          <a:xfrm>
            <a:off x="438648" y="3126921"/>
            <a:ext cx="5740553" cy="143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8"/>
          </p:nvPr>
        </p:nvSpPr>
        <p:spPr>
          <a:xfrm>
            <a:off x="438647" y="4637314"/>
            <a:ext cx="5740553" cy="18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8">
  <p:cSld name="TESTO 8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6190"/>
            <a:ext cx="12192000" cy="36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5" y="22646"/>
            <a:ext cx="1113616" cy="241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cxnSp>
        <p:nvCxnSpPr>
          <p:cNvPr id="174" name="Google Shape;174;p17"/>
          <p:cNvCxnSpPr/>
          <p:nvPr/>
        </p:nvCxnSpPr>
        <p:spPr>
          <a:xfrm>
            <a:off x="5060515" y="325245"/>
            <a:ext cx="6613743" cy="0"/>
          </a:xfrm>
          <a:prstGeom prst="straightConnector1">
            <a:avLst/>
          </a:prstGeom>
          <a:noFill/>
          <a:ln w="9525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17"/>
          <p:cNvSpPr txBox="1"/>
          <p:nvPr/>
        </p:nvSpPr>
        <p:spPr>
          <a:xfrm>
            <a:off x="9369111" y="297987"/>
            <a:ext cx="2430407" cy="2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3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 2022</a:t>
            </a: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392129" y="419235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  <a:defRPr sz="32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body" idx="1"/>
          </p:nvPr>
        </p:nvSpPr>
        <p:spPr>
          <a:xfrm>
            <a:off x="392125" y="1134002"/>
            <a:ext cx="11407752" cy="3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103"/>
              <a:buFont typeface="Arial"/>
              <a:buNone/>
              <a:defRPr sz="2103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11294526" y="6483097"/>
            <a:ext cx="737357" cy="3793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27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‹N›</a:t>
            </a:fld>
            <a:endParaRPr sz="1227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2744552" y="2817531"/>
            <a:ext cx="536669" cy="27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3839350" y="2817531"/>
            <a:ext cx="536669" cy="27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>
            <a:spLocks noGrp="1"/>
          </p:cNvSpPr>
          <p:nvPr>
            <p:ph type="chart" idx="2"/>
          </p:nvPr>
        </p:nvSpPr>
        <p:spPr>
          <a:xfrm>
            <a:off x="392124" y="4268063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>
            <a:spLocks noGrp="1"/>
          </p:cNvSpPr>
          <p:nvPr>
            <p:ph type="chart" idx="3"/>
          </p:nvPr>
        </p:nvSpPr>
        <p:spPr>
          <a:xfrm>
            <a:off x="6219823" y="4268063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>
            <a:spLocks noGrp="1"/>
          </p:cNvSpPr>
          <p:nvPr>
            <p:ph type="chart" idx="4"/>
          </p:nvPr>
        </p:nvSpPr>
        <p:spPr>
          <a:xfrm>
            <a:off x="392124" y="1828739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>
            <a:spLocks noGrp="1"/>
          </p:cNvSpPr>
          <p:nvPr>
            <p:ph type="chart" idx="5"/>
          </p:nvPr>
        </p:nvSpPr>
        <p:spPr>
          <a:xfrm>
            <a:off x="6219823" y="1828739"/>
            <a:ext cx="5580053" cy="21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876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body" idx="6"/>
          </p:nvPr>
        </p:nvSpPr>
        <p:spPr>
          <a:xfrm>
            <a:off x="392124" y="4037269"/>
            <a:ext cx="5580053" cy="21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7"/>
          </p:nvPr>
        </p:nvSpPr>
        <p:spPr>
          <a:xfrm>
            <a:off x="392126" y="1607412"/>
            <a:ext cx="5580052" cy="22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8"/>
          </p:nvPr>
        </p:nvSpPr>
        <p:spPr>
          <a:xfrm>
            <a:off x="6219823" y="1626055"/>
            <a:ext cx="5580052" cy="19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9"/>
          </p:nvPr>
        </p:nvSpPr>
        <p:spPr>
          <a:xfrm>
            <a:off x="6219823" y="4091338"/>
            <a:ext cx="5580052" cy="17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None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/>
          <p:nvPr/>
        </p:nvSpPr>
        <p:spPr>
          <a:xfrm>
            <a:off x="6313065" y="6530659"/>
            <a:ext cx="4981464" cy="33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075" tIns="40025" rIns="80075" bIns="40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1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www.motus-e.org</a:t>
            </a:r>
            <a:endParaRPr sz="1051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17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ftr" idx="11"/>
          </p:nvPr>
        </p:nvSpPr>
        <p:spPr>
          <a:xfrm>
            <a:off x="4874079" y="0"/>
            <a:ext cx="69254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3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2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14/relationships/chartEx" Target="../charts/chartEx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/>
          <p:nvPr/>
        </p:nvSpPr>
        <p:spPr>
          <a:xfrm>
            <a:off x="517608" y="1145263"/>
            <a:ext cx="11156784" cy="50658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349A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2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6" name="Google Shape;236;p1"/>
          <p:cNvGraphicFramePr/>
          <p:nvPr>
            <p:extLst>
              <p:ext uri="{D42A27DB-BD31-4B8C-83A1-F6EECF244321}">
                <p14:modId xmlns:p14="http://schemas.microsoft.com/office/powerpoint/2010/main" val="2065294357"/>
              </p:ext>
            </p:extLst>
          </p:nvPr>
        </p:nvGraphicFramePr>
        <p:xfrm>
          <a:off x="144288" y="2239545"/>
          <a:ext cx="6034969" cy="440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7" name="Google Shape;237;p1"/>
          <p:cNvSpPr txBox="1">
            <a:spLocks noGrp="1"/>
          </p:cNvSpPr>
          <p:nvPr>
            <p:ph type="title"/>
          </p:nvPr>
        </p:nvSpPr>
        <p:spPr>
          <a:xfrm>
            <a:off x="392129" y="389738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</a:pPr>
            <a:r>
              <a:rPr lang="it-IT" dirty="0">
                <a:solidFill>
                  <a:schemeClr val="lt2"/>
                </a:solidFill>
              </a:rPr>
              <a:t>Il mercato delle auto elettriche (M1)</a:t>
            </a:r>
            <a:endParaRPr dirty="0"/>
          </a:p>
        </p:txBody>
      </p:sp>
      <p:sp>
        <p:nvSpPr>
          <p:cNvPr id="238" name="Google Shape;238;p1"/>
          <p:cNvSpPr txBox="1">
            <a:spLocks noGrp="1"/>
          </p:cNvSpPr>
          <p:nvPr>
            <p:ph type="body" idx="1"/>
          </p:nvPr>
        </p:nvSpPr>
        <p:spPr>
          <a:xfrm>
            <a:off x="0" y="1211887"/>
            <a:ext cx="12192000" cy="4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0"/>
              <a:buNone/>
            </a:pPr>
            <a:r>
              <a:rPr lang="it-IT" sz="1840" dirty="0">
                <a:solidFill>
                  <a:srgbClr val="000000"/>
                </a:solidFill>
              </a:rPr>
              <a:t>STIMA PARCO CIRCOLANTE: </a:t>
            </a:r>
            <a:r>
              <a:rPr lang="it-IT" sz="1840" b="1" dirty="0">
                <a:solidFill>
                  <a:srgbClr val="000000"/>
                </a:solidFill>
              </a:rPr>
              <a:t>  222.711 BEV</a:t>
            </a:r>
            <a:endParaRPr dirty="0"/>
          </a:p>
          <a:p>
            <a:pPr marL="228600" lvl="0" indent="-1117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40"/>
              <a:buNone/>
            </a:pPr>
            <a:endParaRPr sz="1840" dirty="0">
              <a:solidFill>
                <a:srgbClr val="000000"/>
              </a:solidFill>
            </a:endParaRPr>
          </a:p>
          <a:p>
            <a:pPr marL="228600" lvl="0" indent="-950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3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475381" y="1766609"/>
            <a:ext cx="5703875" cy="50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per alimentazione (</a:t>
            </a:r>
            <a:r>
              <a:rPr lang="it-IT" sz="1867" b="0" i="0" u="none" strike="noStrike" cap="none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867" b="0" i="0" u="none" strike="noStrike" cap="none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dirty="0"/>
          </a:p>
        </p:txBody>
      </p:sp>
      <p:sp>
        <p:nvSpPr>
          <p:cNvPr id="249" name="Google Shape;249;p1"/>
          <p:cNvSpPr txBox="1"/>
          <p:nvPr/>
        </p:nvSpPr>
        <p:spPr>
          <a:xfrm>
            <a:off x="6061269" y="1744030"/>
            <a:ext cx="5703875" cy="50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BEV in Italia (</a:t>
            </a:r>
            <a:r>
              <a:rPr lang="it-IT" sz="1867" b="0" i="0" u="none" strike="noStrike" cap="none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dirty="0"/>
          </a:p>
        </p:txBody>
      </p:sp>
      <p:sp>
        <p:nvSpPr>
          <p:cNvPr id="251" name="Google Shape;251;p1"/>
          <p:cNvSpPr txBox="1"/>
          <p:nvPr/>
        </p:nvSpPr>
        <p:spPr>
          <a:xfrm>
            <a:off x="1038240" y="2265564"/>
            <a:ext cx="1272370" cy="57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Market Share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i="0" u="none" strike="noStrike" cap="none" dirty="0">
                <a:solidFill>
                  <a:srgbClr val="349A67"/>
                </a:solidFill>
                <a:latin typeface="Montserrat"/>
                <a:ea typeface="Montserrat"/>
                <a:cs typeface="Montserrat"/>
                <a:sym typeface="Montserrat"/>
              </a:rPr>
              <a:t>BEV: 0,18%</a:t>
            </a:r>
            <a:endParaRPr dirty="0"/>
          </a:p>
        </p:txBody>
      </p:sp>
      <p:sp>
        <p:nvSpPr>
          <p:cNvPr id="5" name="Google Shape;248;p1">
            <a:extLst>
              <a:ext uri="{FF2B5EF4-FFF2-40B4-BE49-F238E27FC236}">
                <a16:creationId xmlns:a16="http://schemas.microsoft.com/office/drawing/2014/main" id="{030C0610-4D4C-928F-CCC3-894AEFF41377}"/>
              </a:ext>
            </a:extLst>
          </p:cNvPr>
          <p:cNvSpPr txBox="1"/>
          <p:nvPr/>
        </p:nvSpPr>
        <p:spPr>
          <a:xfrm>
            <a:off x="-83978" y="6564189"/>
            <a:ext cx="478917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3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67" b="0" i="1" u="none" strike="noStrike" cap="none" baseline="30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F4ACB26-E24E-CC4B-C3CA-3751EC680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418242"/>
              </p:ext>
            </p:extLst>
          </p:nvPr>
        </p:nvGraphicFramePr>
        <p:xfrm>
          <a:off x="5821590" y="2147361"/>
          <a:ext cx="6226122" cy="432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10765F62-7348-2802-0DA1-C8E4EE58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">
            <a:extLst>
              <a:ext uri="{FF2B5EF4-FFF2-40B4-BE49-F238E27FC236}">
                <a16:creationId xmlns:a16="http://schemas.microsoft.com/office/drawing/2014/main" id="{A64987BC-DB41-0898-7C9E-E67F665E8DCB}"/>
              </a:ext>
            </a:extLst>
          </p:cNvPr>
          <p:cNvGrpSpPr/>
          <p:nvPr/>
        </p:nvGrpSpPr>
        <p:grpSpPr>
          <a:xfrm>
            <a:off x="6569724" y="1493755"/>
            <a:ext cx="4958217" cy="703628"/>
            <a:chOff x="4704821" y="3151551"/>
            <a:chExt cx="3704433" cy="522846"/>
          </a:xfrm>
        </p:grpSpPr>
        <p:sp>
          <p:nvSpPr>
            <p:cNvPr id="243" name="Google Shape;243;p1">
              <a:extLst>
                <a:ext uri="{FF2B5EF4-FFF2-40B4-BE49-F238E27FC236}">
                  <a16:creationId xmlns:a16="http://schemas.microsoft.com/office/drawing/2014/main" id="{74B01D1E-FDE5-264C-F6C1-07D3F67D7AB8}"/>
                </a:ext>
              </a:extLst>
            </p:cNvPr>
            <p:cNvSpPr txBox="1"/>
            <p:nvPr/>
          </p:nvSpPr>
          <p:spPr>
            <a:xfrm>
              <a:off x="4704821" y="3151551"/>
              <a:ext cx="3704433" cy="405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67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Canali di mercato YTD </a:t>
              </a:r>
              <a:r>
                <a:rPr lang="it-IT" sz="1867" dirty="0">
                  <a:latin typeface="Montserrat"/>
                  <a:ea typeface="Montserrat"/>
                  <a:cs typeface="Montserrat"/>
                  <a:sym typeface="Montserrat"/>
                </a:rPr>
                <a:t>gennaio</a:t>
              </a:r>
              <a:r>
                <a:rPr lang="it-IT" sz="1867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2024</a:t>
              </a:r>
              <a:endParaRPr dirty="0"/>
            </a:p>
          </p:txBody>
        </p:sp>
        <p:sp>
          <p:nvSpPr>
            <p:cNvPr id="245" name="Google Shape;245;p1">
              <a:extLst>
                <a:ext uri="{FF2B5EF4-FFF2-40B4-BE49-F238E27FC236}">
                  <a16:creationId xmlns:a16="http://schemas.microsoft.com/office/drawing/2014/main" id="{DC9DA16D-3BBB-535F-0F8D-34394AF912EA}"/>
                </a:ext>
              </a:extLst>
            </p:cNvPr>
            <p:cNvSpPr txBox="1"/>
            <p:nvPr/>
          </p:nvSpPr>
          <p:spPr>
            <a:xfrm>
              <a:off x="6226543" y="3439378"/>
              <a:ext cx="660987" cy="235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BEV</a:t>
              </a:r>
              <a:endParaRPr sz="1200" dirty="0"/>
            </a:p>
          </p:txBody>
        </p:sp>
      </p:grpSp>
      <p:graphicFrame>
        <p:nvGraphicFramePr>
          <p:cNvPr id="10" name="Google Shape;234;p1"/>
          <p:cNvGraphicFramePr/>
          <p:nvPr>
            <p:extLst>
              <p:ext uri="{D42A27DB-BD31-4B8C-83A1-F6EECF244321}">
                <p14:modId xmlns:p14="http://schemas.microsoft.com/office/powerpoint/2010/main" val="3115364141"/>
              </p:ext>
            </p:extLst>
          </p:nvPr>
        </p:nvGraphicFramePr>
        <p:xfrm>
          <a:off x="5742563" y="2410011"/>
          <a:ext cx="5785378" cy="405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1" name="Grafico 10">
                <a:extLst>
                  <a:ext uri="{FF2B5EF4-FFF2-40B4-BE49-F238E27FC236}">
                    <a16:creationId xmlns:a16="http://schemas.microsoft.com/office/drawing/2014/main" id="{AA5A6A28-8461-A52B-AB2E-A2E0F59B26C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42019247"/>
                  </p:ext>
                </p:extLst>
              </p:nvPr>
            </p:nvGraphicFramePr>
            <p:xfrm>
              <a:off x="537599" y="2482445"/>
              <a:ext cx="5785379" cy="34495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1" name="Grafico 10">
                <a:extLst>
                  <a:ext uri="{FF2B5EF4-FFF2-40B4-BE49-F238E27FC236}">
                    <a16:creationId xmlns:a16="http://schemas.microsoft.com/office/drawing/2014/main" id="{AA5A6A28-8461-A52B-AB2E-A2E0F59B26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599" y="2482445"/>
                <a:ext cx="5785379" cy="3449535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Google Shape;237;p1">
            <a:extLst>
              <a:ext uri="{FF2B5EF4-FFF2-40B4-BE49-F238E27FC236}">
                <a16:creationId xmlns:a16="http://schemas.microsoft.com/office/drawing/2014/main" id="{EE0E71AE-455F-9F77-B48F-B33815E251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129" y="389738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</a:pPr>
            <a:r>
              <a:rPr lang="it-IT" dirty="0">
                <a:solidFill>
                  <a:schemeClr val="bg1"/>
                </a:solidFill>
              </a:rPr>
              <a:t>Canali di mercato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4" name="Google Shape;240;p1">
            <a:extLst>
              <a:ext uri="{FF2B5EF4-FFF2-40B4-BE49-F238E27FC236}">
                <a16:creationId xmlns:a16="http://schemas.microsoft.com/office/drawing/2014/main" id="{CE0AB2B2-3045-5C73-8D5D-0A78CF4BF092}"/>
              </a:ext>
            </a:extLst>
          </p:cNvPr>
          <p:cNvGrpSpPr/>
          <p:nvPr/>
        </p:nvGrpSpPr>
        <p:grpSpPr>
          <a:xfrm>
            <a:off x="951179" y="1529289"/>
            <a:ext cx="4958217" cy="703628"/>
            <a:chOff x="4704821" y="3151551"/>
            <a:chExt cx="3704433" cy="522846"/>
          </a:xfrm>
        </p:grpSpPr>
        <p:sp>
          <p:nvSpPr>
            <p:cNvPr id="15" name="Google Shape;243;p1">
              <a:extLst>
                <a:ext uri="{FF2B5EF4-FFF2-40B4-BE49-F238E27FC236}">
                  <a16:creationId xmlns:a16="http://schemas.microsoft.com/office/drawing/2014/main" id="{DA424B22-CF52-7AF8-78E3-8F98B3D57EF1}"/>
                </a:ext>
              </a:extLst>
            </p:cNvPr>
            <p:cNvSpPr txBox="1"/>
            <p:nvPr/>
          </p:nvSpPr>
          <p:spPr>
            <a:xfrm>
              <a:off x="4704821" y="3151551"/>
              <a:ext cx="3704433" cy="405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>
                  <a:latin typeface="Montserrat" pitchFamily="2" charset="0"/>
                </a:rPr>
                <a:t>Variazione percentuale YTD 2023/YTD 2024</a:t>
              </a:r>
              <a:endParaRPr sz="1600" dirty="0">
                <a:latin typeface="Montserrat" pitchFamily="2" charset="0"/>
              </a:endParaRPr>
            </a:p>
          </p:txBody>
        </p:sp>
        <p:sp>
          <p:nvSpPr>
            <p:cNvPr id="16" name="Google Shape;245;p1">
              <a:extLst>
                <a:ext uri="{FF2B5EF4-FFF2-40B4-BE49-F238E27FC236}">
                  <a16:creationId xmlns:a16="http://schemas.microsoft.com/office/drawing/2014/main" id="{D352893F-91A7-2971-5D95-272112E901A0}"/>
                </a:ext>
              </a:extLst>
            </p:cNvPr>
            <p:cNvSpPr txBox="1"/>
            <p:nvPr/>
          </p:nvSpPr>
          <p:spPr>
            <a:xfrm>
              <a:off x="6226543" y="3439378"/>
              <a:ext cx="660987" cy="235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BEV</a:t>
              </a:r>
              <a:endParaRPr sz="1200" dirty="0"/>
            </a:p>
          </p:txBody>
        </p:sp>
      </p:grpSp>
      <p:sp>
        <p:nvSpPr>
          <p:cNvPr id="17" name="Google Shape;248;p1">
            <a:extLst>
              <a:ext uri="{FF2B5EF4-FFF2-40B4-BE49-F238E27FC236}">
                <a16:creationId xmlns:a16="http://schemas.microsoft.com/office/drawing/2014/main" id="{D84D0F71-047F-3D96-E8FE-EAD03C777952}"/>
              </a:ext>
            </a:extLst>
          </p:cNvPr>
          <p:cNvSpPr txBox="1"/>
          <p:nvPr/>
        </p:nvSpPr>
        <p:spPr>
          <a:xfrm>
            <a:off x="-83978" y="6564189"/>
            <a:ext cx="478917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3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67" b="0" i="1" u="none" strike="noStrike" cap="none" baseline="30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</a:p>
        </p:txBody>
      </p:sp>
    </p:spTree>
    <p:extLst>
      <p:ext uri="{BB962C8B-B14F-4D97-AF65-F5344CB8AC3E}">
        <p14:creationId xmlns:p14="http://schemas.microsoft.com/office/powerpoint/2010/main" val="205230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"/>
          <p:cNvSpPr txBox="1">
            <a:spLocks noGrp="1"/>
          </p:cNvSpPr>
          <p:nvPr>
            <p:ph type="title"/>
          </p:nvPr>
        </p:nvSpPr>
        <p:spPr>
          <a:xfrm>
            <a:off x="392129" y="389738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</a:pPr>
            <a:r>
              <a:rPr lang="it-IT" dirty="0">
                <a:solidFill>
                  <a:schemeClr val="lt2"/>
                </a:solidFill>
              </a:rPr>
              <a:t>Il mercato dei Veicoli: M2, M3</a:t>
            </a:r>
            <a:endParaRPr dirty="0"/>
          </a:p>
        </p:txBody>
      </p:sp>
      <p:sp>
        <p:nvSpPr>
          <p:cNvPr id="239" name="Google Shape;239;p1"/>
          <p:cNvSpPr txBox="1"/>
          <p:nvPr/>
        </p:nvSpPr>
        <p:spPr>
          <a:xfrm>
            <a:off x="475382" y="1133103"/>
            <a:ext cx="5330332" cy="71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per alimentazione (M2,M3) (</a:t>
            </a:r>
            <a:r>
              <a:rPr lang="it-IT" sz="1867" b="0" i="0" u="none" strike="noStrike" cap="none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/>
          </a:p>
        </p:txBody>
      </p:sp>
      <p:sp>
        <p:nvSpPr>
          <p:cNvPr id="248" name="Google Shape;248;p1"/>
          <p:cNvSpPr txBox="1"/>
          <p:nvPr/>
        </p:nvSpPr>
        <p:spPr>
          <a:xfrm>
            <a:off x="-83978" y="6564189"/>
            <a:ext cx="478917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3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67" b="0" i="1" u="none" strike="noStrike" cap="none" baseline="30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  <a:endParaRPr dirty="0"/>
          </a:p>
        </p:txBody>
      </p:sp>
      <p:sp>
        <p:nvSpPr>
          <p:cNvPr id="249" name="Google Shape;249;p1"/>
          <p:cNvSpPr txBox="1"/>
          <p:nvPr/>
        </p:nvSpPr>
        <p:spPr>
          <a:xfrm>
            <a:off x="6779043" y="1133104"/>
            <a:ext cx="5074289" cy="50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BEV (M2,M3) in Italia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FC393F-4A08-F19E-F7E9-038AE57BA9AE}"/>
              </a:ext>
            </a:extLst>
          </p:cNvPr>
          <p:cNvGrpSpPr/>
          <p:nvPr/>
        </p:nvGrpSpPr>
        <p:grpSpPr>
          <a:xfrm>
            <a:off x="223516" y="1897708"/>
            <a:ext cx="6248622" cy="4003669"/>
            <a:chOff x="144288" y="2022505"/>
            <a:chExt cx="6248622" cy="2456696"/>
          </a:xfrm>
        </p:grpSpPr>
        <p:graphicFrame>
          <p:nvGraphicFramePr>
            <p:cNvPr id="7" name="Google Shape;236;p1">
              <a:extLst>
                <a:ext uri="{FF2B5EF4-FFF2-40B4-BE49-F238E27FC236}">
                  <a16:creationId xmlns:a16="http://schemas.microsoft.com/office/drawing/2014/main" id="{D4C9EB56-4A20-6984-BF27-15B31EBB64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36682540"/>
                </p:ext>
              </p:extLst>
            </p:nvPr>
          </p:nvGraphicFramePr>
          <p:xfrm>
            <a:off x="144288" y="2022505"/>
            <a:ext cx="6231760" cy="2456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Google Shape;242;p1">
              <a:extLst>
                <a:ext uri="{FF2B5EF4-FFF2-40B4-BE49-F238E27FC236}">
                  <a16:creationId xmlns:a16="http://schemas.microsoft.com/office/drawing/2014/main" id="{CA850422-399E-8FF2-9FCF-00FBD875FC39}"/>
                </a:ext>
              </a:extLst>
            </p:cNvPr>
            <p:cNvSpPr txBox="1"/>
            <p:nvPr/>
          </p:nvSpPr>
          <p:spPr>
            <a:xfrm>
              <a:off x="2168234" y="2529326"/>
              <a:ext cx="1271655" cy="30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Market Share</a:t>
              </a:r>
              <a:endParaRPr sz="1200" dirty="0">
                <a:latin typeface="Montserrat" panose="00000500000000000000" pitchFamily="2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BEV: </a:t>
              </a:r>
              <a:r>
                <a:rPr lang="it-IT" sz="1200" b="1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0</a:t>
              </a: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%</a:t>
              </a:r>
              <a:endParaRPr sz="1200" dirty="0">
                <a:latin typeface="Montserrat" panose="00000500000000000000" pitchFamily="2" charset="0"/>
              </a:endParaRPr>
            </a:p>
          </p:txBody>
        </p:sp>
        <p:sp>
          <p:nvSpPr>
            <p:cNvPr id="9" name="Google Shape;246;p1">
              <a:extLst>
                <a:ext uri="{FF2B5EF4-FFF2-40B4-BE49-F238E27FC236}">
                  <a16:creationId xmlns:a16="http://schemas.microsoft.com/office/drawing/2014/main" id="{3A64A3C1-7285-5EA5-5AE6-3E678212BAD2}"/>
                </a:ext>
              </a:extLst>
            </p:cNvPr>
            <p:cNvSpPr txBox="1"/>
            <p:nvPr/>
          </p:nvSpPr>
          <p:spPr>
            <a:xfrm>
              <a:off x="3222395" y="2733921"/>
              <a:ext cx="1257879" cy="31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Market Share</a:t>
              </a:r>
              <a:endParaRPr sz="1200" dirty="0">
                <a:latin typeface="Montserrat" panose="00000500000000000000" pitchFamily="2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BEV: 1,29%</a:t>
              </a:r>
              <a:endParaRPr sz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Google Shape;247;p1">
              <a:extLst>
                <a:ext uri="{FF2B5EF4-FFF2-40B4-BE49-F238E27FC236}">
                  <a16:creationId xmlns:a16="http://schemas.microsoft.com/office/drawing/2014/main" id="{B31FD809-B8BE-E4F3-4AF9-439CEBE93F66}"/>
                </a:ext>
              </a:extLst>
            </p:cNvPr>
            <p:cNvSpPr txBox="1"/>
            <p:nvPr/>
          </p:nvSpPr>
          <p:spPr>
            <a:xfrm>
              <a:off x="4304596" y="2373902"/>
              <a:ext cx="1272370" cy="31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Market Share</a:t>
              </a:r>
              <a:endParaRPr sz="1200" dirty="0">
                <a:latin typeface="Montserrat" panose="00000500000000000000" pitchFamily="2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BEV: </a:t>
              </a:r>
              <a:r>
                <a:rPr lang="it-IT" sz="1200" b="1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1,28</a:t>
              </a: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%</a:t>
              </a:r>
              <a:endParaRPr sz="1200" dirty="0">
                <a:latin typeface="Montserrat" panose="00000500000000000000" pitchFamily="2" charset="0"/>
              </a:endParaRPr>
            </a:p>
          </p:txBody>
        </p:sp>
        <p:sp>
          <p:nvSpPr>
            <p:cNvPr id="11" name="Google Shape;251;p1">
              <a:extLst>
                <a:ext uri="{FF2B5EF4-FFF2-40B4-BE49-F238E27FC236}">
                  <a16:creationId xmlns:a16="http://schemas.microsoft.com/office/drawing/2014/main" id="{D8700FC6-6AC0-D8B4-DA69-879842F3FEFA}"/>
                </a:ext>
              </a:extLst>
            </p:cNvPr>
            <p:cNvSpPr txBox="1"/>
            <p:nvPr/>
          </p:nvSpPr>
          <p:spPr>
            <a:xfrm>
              <a:off x="1207924" y="2209134"/>
              <a:ext cx="1272370" cy="30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Market Share</a:t>
              </a:r>
              <a:endParaRPr sz="1200" dirty="0">
                <a:latin typeface="Montserrat" panose="00000500000000000000" pitchFamily="2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BEV: </a:t>
              </a:r>
              <a:r>
                <a:rPr lang="it-IT" sz="1200" b="1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0,43</a:t>
              </a: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%</a:t>
              </a:r>
              <a:endParaRPr sz="1200" dirty="0">
                <a:latin typeface="Montserrat" panose="00000500000000000000" pitchFamily="2" charset="0"/>
              </a:endParaRPr>
            </a:p>
          </p:txBody>
        </p:sp>
        <p:sp>
          <p:nvSpPr>
            <p:cNvPr id="13" name="Google Shape;247;p1">
              <a:extLst>
                <a:ext uri="{FF2B5EF4-FFF2-40B4-BE49-F238E27FC236}">
                  <a16:creationId xmlns:a16="http://schemas.microsoft.com/office/drawing/2014/main" id="{FC9F590E-AF0D-2F02-07D0-157E473B7064}"/>
                </a:ext>
              </a:extLst>
            </p:cNvPr>
            <p:cNvSpPr txBox="1"/>
            <p:nvPr/>
          </p:nvSpPr>
          <p:spPr>
            <a:xfrm>
              <a:off x="5120540" y="2184846"/>
              <a:ext cx="1272370" cy="310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Market Share</a:t>
              </a:r>
              <a:endParaRPr sz="1200" dirty="0">
                <a:latin typeface="Montserrat" panose="00000500000000000000" pitchFamily="2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BEV: </a:t>
              </a:r>
              <a:r>
                <a:rPr lang="it-IT" sz="1200" b="1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4,59</a:t>
              </a:r>
              <a:r>
                <a:rPr lang="it-IT" sz="1200" b="1" i="0" u="none" strike="noStrike" cap="none" dirty="0">
                  <a:solidFill>
                    <a:srgbClr val="349A67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rPr>
                <a:t>%</a:t>
              </a:r>
              <a:endParaRPr sz="1200" dirty="0">
                <a:latin typeface="Montserrat" panose="00000500000000000000" pitchFamily="2" charset="0"/>
              </a:endParaRPr>
            </a:p>
          </p:txBody>
        </p:sp>
      </p:grpSp>
      <p:graphicFrame>
        <p:nvGraphicFramePr>
          <p:cNvPr id="14" name="Grafico 7">
            <a:extLst>
              <a:ext uri="{FF2B5EF4-FFF2-40B4-BE49-F238E27FC236}">
                <a16:creationId xmlns:a16="http://schemas.microsoft.com/office/drawing/2014/main" id="{FF92C68A-21E4-9006-DB35-DF8C070F8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342628"/>
              </p:ext>
            </p:extLst>
          </p:nvPr>
        </p:nvGraphicFramePr>
        <p:xfrm>
          <a:off x="6779044" y="1839653"/>
          <a:ext cx="5074289" cy="426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568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"/>
          <p:cNvSpPr txBox="1">
            <a:spLocks noGrp="1"/>
          </p:cNvSpPr>
          <p:nvPr>
            <p:ph type="title"/>
          </p:nvPr>
        </p:nvSpPr>
        <p:spPr>
          <a:xfrm>
            <a:off x="392129" y="389738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</a:pPr>
            <a:r>
              <a:rPr lang="it-IT" dirty="0">
                <a:solidFill>
                  <a:schemeClr val="lt2"/>
                </a:solidFill>
              </a:rPr>
              <a:t>Il mercato dei Veicoli: N1</a:t>
            </a:r>
            <a:endParaRPr dirty="0"/>
          </a:p>
        </p:txBody>
      </p:sp>
      <p:sp>
        <p:nvSpPr>
          <p:cNvPr id="248" name="Google Shape;248;p1"/>
          <p:cNvSpPr txBox="1"/>
          <p:nvPr/>
        </p:nvSpPr>
        <p:spPr>
          <a:xfrm>
            <a:off x="-83978" y="6564189"/>
            <a:ext cx="478917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3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67" b="0" i="1" u="none" strike="noStrike" cap="none" baseline="30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  <a:endParaRPr dirty="0"/>
          </a:p>
        </p:txBody>
      </p:sp>
      <p:sp>
        <p:nvSpPr>
          <p:cNvPr id="22" name="Google Shape;239;p1">
            <a:extLst>
              <a:ext uri="{FF2B5EF4-FFF2-40B4-BE49-F238E27FC236}">
                <a16:creationId xmlns:a16="http://schemas.microsoft.com/office/drawing/2014/main" id="{FE2F3BD0-9628-754F-DA92-9D6B75147C0D}"/>
              </a:ext>
            </a:extLst>
          </p:cNvPr>
          <p:cNvSpPr txBox="1"/>
          <p:nvPr/>
        </p:nvSpPr>
        <p:spPr>
          <a:xfrm>
            <a:off x="350920" y="1200468"/>
            <a:ext cx="6338369" cy="50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per alimentazione (N1) (</a:t>
            </a:r>
            <a:r>
              <a:rPr lang="it-IT" sz="1867" b="0" i="0" u="none" strike="noStrike" cap="none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/>
          </a:p>
        </p:txBody>
      </p:sp>
      <p:sp>
        <p:nvSpPr>
          <p:cNvPr id="25" name="Google Shape;249;p1">
            <a:extLst>
              <a:ext uri="{FF2B5EF4-FFF2-40B4-BE49-F238E27FC236}">
                <a16:creationId xmlns:a16="http://schemas.microsoft.com/office/drawing/2014/main" id="{6BF9C4C9-63A0-302D-D2E2-C1100CED9C08}"/>
              </a:ext>
            </a:extLst>
          </p:cNvPr>
          <p:cNvSpPr txBox="1"/>
          <p:nvPr/>
        </p:nvSpPr>
        <p:spPr>
          <a:xfrm>
            <a:off x="6689289" y="1199214"/>
            <a:ext cx="5164044" cy="50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BEV (N1) in Italia</a:t>
            </a:r>
            <a:endParaRPr dirty="0"/>
          </a:p>
        </p:txBody>
      </p:sp>
      <p:graphicFrame>
        <p:nvGraphicFramePr>
          <p:cNvPr id="26" name="Grafico 7">
            <a:extLst>
              <a:ext uri="{FF2B5EF4-FFF2-40B4-BE49-F238E27FC236}">
                <a16:creationId xmlns:a16="http://schemas.microsoft.com/office/drawing/2014/main" id="{0FBF21BB-CBBF-47C7-699D-2B2EEBF38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836576"/>
              </p:ext>
            </p:extLst>
          </p:nvPr>
        </p:nvGraphicFramePr>
        <p:xfrm>
          <a:off x="6573122" y="1704290"/>
          <a:ext cx="5164043" cy="468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9BFB10E-2CBB-F9C3-DFB0-0F8CE4436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791901"/>
              </p:ext>
            </p:extLst>
          </p:nvPr>
        </p:nvGraphicFramePr>
        <p:xfrm>
          <a:off x="338667" y="1704290"/>
          <a:ext cx="6234455" cy="417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40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"/>
          <p:cNvSpPr txBox="1">
            <a:spLocks noGrp="1"/>
          </p:cNvSpPr>
          <p:nvPr>
            <p:ph type="title"/>
          </p:nvPr>
        </p:nvSpPr>
        <p:spPr>
          <a:xfrm>
            <a:off x="392129" y="389738"/>
            <a:ext cx="11407751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"/>
              <a:buNone/>
            </a:pPr>
            <a:r>
              <a:rPr lang="it-IT" dirty="0">
                <a:solidFill>
                  <a:schemeClr val="lt2"/>
                </a:solidFill>
              </a:rPr>
              <a:t>Il mercato dei Veicoli: N2,N3</a:t>
            </a:r>
            <a:endParaRPr dirty="0"/>
          </a:p>
        </p:txBody>
      </p:sp>
      <p:sp>
        <p:nvSpPr>
          <p:cNvPr id="248" name="Google Shape;248;p1"/>
          <p:cNvSpPr txBox="1"/>
          <p:nvPr/>
        </p:nvSpPr>
        <p:spPr>
          <a:xfrm>
            <a:off x="-83978" y="6564189"/>
            <a:ext cx="4789177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3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67" b="0" i="1" u="none" strike="noStrike" cap="none" baseline="300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b="0" i="1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  <a:endParaRPr dirty="0"/>
          </a:p>
        </p:txBody>
      </p:sp>
      <p:sp>
        <p:nvSpPr>
          <p:cNvPr id="22" name="Google Shape;239;p1">
            <a:extLst>
              <a:ext uri="{FF2B5EF4-FFF2-40B4-BE49-F238E27FC236}">
                <a16:creationId xmlns:a16="http://schemas.microsoft.com/office/drawing/2014/main" id="{FE2F3BD0-9628-754F-DA92-9D6B75147C0D}"/>
              </a:ext>
            </a:extLst>
          </p:cNvPr>
          <p:cNvSpPr txBox="1"/>
          <p:nvPr/>
        </p:nvSpPr>
        <p:spPr>
          <a:xfrm>
            <a:off x="630630" y="1123652"/>
            <a:ext cx="5514964" cy="67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per alimentazione (N2,N3) (</a:t>
            </a:r>
            <a:r>
              <a:rPr lang="it-IT" sz="1867" b="0" i="0" u="none" strike="noStrike" cap="none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gen</a:t>
            </a: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dirty="0"/>
          </a:p>
        </p:txBody>
      </p:sp>
      <p:sp>
        <p:nvSpPr>
          <p:cNvPr id="25" name="Google Shape;249;p1">
            <a:extLst>
              <a:ext uri="{FF2B5EF4-FFF2-40B4-BE49-F238E27FC236}">
                <a16:creationId xmlns:a16="http://schemas.microsoft.com/office/drawing/2014/main" id="{6BF9C4C9-63A0-302D-D2E2-C1100CED9C08}"/>
              </a:ext>
            </a:extLst>
          </p:cNvPr>
          <p:cNvSpPr txBox="1"/>
          <p:nvPr/>
        </p:nvSpPr>
        <p:spPr>
          <a:xfrm>
            <a:off x="6677036" y="1123652"/>
            <a:ext cx="5514964" cy="50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67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Immatricolato BEV (N2,N3) in Italia</a:t>
            </a:r>
            <a:endParaRPr dirty="0"/>
          </a:p>
        </p:txBody>
      </p:sp>
      <p:graphicFrame>
        <p:nvGraphicFramePr>
          <p:cNvPr id="26" name="Grafico 7">
            <a:extLst>
              <a:ext uri="{FF2B5EF4-FFF2-40B4-BE49-F238E27FC236}">
                <a16:creationId xmlns:a16="http://schemas.microsoft.com/office/drawing/2014/main" id="{0FBF21BB-CBBF-47C7-699D-2B2EEBF38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102015"/>
              </p:ext>
            </p:extLst>
          </p:nvPr>
        </p:nvGraphicFramePr>
        <p:xfrm>
          <a:off x="6677036" y="1869941"/>
          <a:ext cx="5164043" cy="431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6A318C-20AF-96C4-6142-B932C114D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147509"/>
              </p:ext>
            </p:extLst>
          </p:nvPr>
        </p:nvGraphicFramePr>
        <p:xfrm>
          <a:off x="402876" y="1888693"/>
          <a:ext cx="6234455" cy="3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901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title"/>
          </p:nvPr>
        </p:nvSpPr>
        <p:spPr>
          <a:xfrm>
            <a:off x="392131" y="419236"/>
            <a:ext cx="11407751" cy="62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Infrastrutture di ricarica a uso pubblico: Q3 2023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7" name="Google Shape;257;p2"/>
          <p:cNvSpPr txBox="1">
            <a:spLocks noGrp="1"/>
          </p:cNvSpPr>
          <p:nvPr>
            <p:ph type="body" idx="6"/>
          </p:nvPr>
        </p:nvSpPr>
        <p:spPr>
          <a:xfrm>
            <a:off x="514350" y="4158343"/>
            <a:ext cx="5930605" cy="112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buSzPts val="1900"/>
              <a:buNone/>
            </a:pPr>
            <a:r>
              <a:rPr lang="it-IT" dirty="0"/>
              <a:t>Punti di ricarica per Potenza – Settembre 2023</a:t>
            </a:r>
            <a:endParaRPr dirty="0"/>
          </a:p>
          <a:p>
            <a:pPr marL="228589" indent="-106229">
              <a:buNone/>
            </a:pPr>
            <a:endParaRPr dirty="0"/>
          </a:p>
        </p:txBody>
      </p:sp>
      <p:sp>
        <p:nvSpPr>
          <p:cNvPr id="258" name="Google Shape;258;p2"/>
          <p:cNvSpPr txBox="1">
            <a:spLocks noGrp="1"/>
          </p:cNvSpPr>
          <p:nvPr>
            <p:ph type="body" idx="7"/>
          </p:nvPr>
        </p:nvSpPr>
        <p:spPr>
          <a:xfrm>
            <a:off x="520923" y="1204731"/>
            <a:ext cx="5580052" cy="6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  <a:buSzPts val="1900"/>
              <a:buNone/>
            </a:pPr>
            <a:r>
              <a:rPr lang="it-IT" dirty="0"/>
              <a:t>Punti di ricarica installati - storico</a:t>
            </a:r>
          </a:p>
          <a:p>
            <a:pPr marL="228589" indent="-106229">
              <a:buNone/>
            </a:pPr>
            <a:endParaRPr lang="it-IT" dirty="0"/>
          </a:p>
        </p:txBody>
      </p:sp>
      <p:graphicFrame>
        <p:nvGraphicFramePr>
          <p:cNvPr id="259" name="Google Shape;259;p2"/>
          <p:cNvGraphicFramePr/>
          <p:nvPr>
            <p:extLst>
              <p:ext uri="{D42A27DB-BD31-4B8C-83A1-F6EECF244321}">
                <p14:modId xmlns:p14="http://schemas.microsoft.com/office/powerpoint/2010/main" val="2713424617"/>
              </p:ext>
            </p:extLst>
          </p:nvPr>
        </p:nvGraphicFramePr>
        <p:xfrm>
          <a:off x="287015" y="1465080"/>
          <a:ext cx="5685164" cy="295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0" name="Google Shape;260;p2"/>
          <p:cNvSpPr txBox="1"/>
          <p:nvPr/>
        </p:nvSpPr>
        <p:spPr>
          <a:xfrm>
            <a:off x="287015" y="6470853"/>
            <a:ext cx="3359703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21" defTabSz="1219140"/>
            <a:r>
              <a:rPr lang="it-IT" sz="1067" i="1" baseline="30000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i="1" dirty="0">
                <a:latin typeface="Montserrat"/>
                <a:ea typeface="Montserrat"/>
                <a:cs typeface="Montserrat"/>
                <a:sym typeface="Montserrat"/>
              </a:rPr>
              <a:t>Fonte: www.motus-e.org – Settembre 2023</a:t>
            </a:r>
            <a:endParaRPr sz="1067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2"/>
          <p:cNvSpPr txBox="1"/>
          <p:nvPr/>
        </p:nvSpPr>
        <p:spPr>
          <a:xfrm>
            <a:off x="6083987" y="1193191"/>
            <a:ext cx="5580052" cy="6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1219140"/>
            <a:r>
              <a:rPr lang="it-IT" sz="1927" dirty="0">
                <a:solidFill>
                  <a:srgbClr val="526ECF"/>
                </a:solidFill>
                <a:latin typeface="Montserrat"/>
                <a:ea typeface="Montserrat"/>
                <a:cs typeface="Montserrat"/>
                <a:sym typeface="Montserrat"/>
              </a:rPr>
              <a:t>Distribuzione sul territorio Settembre 2023</a:t>
            </a:r>
            <a:endParaRPr sz="691" dirty="0"/>
          </a:p>
          <a:p>
            <a:pPr defTabSz="1219140"/>
            <a:endParaRPr sz="1927" dirty="0">
              <a:solidFill>
                <a:srgbClr val="526EC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2" name="Google Shape;262;p2"/>
          <p:cNvGraphicFramePr/>
          <p:nvPr>
            <p:extLst>
              <p:ext uri="{D42A27DB-BD31-4B8C-83A1-F6EECF244321}">
                <p14:modId xmlns:p14="http://schemas.microsoft.com/office/powerpoint/2010/main" val="4126344595"/>
              </p:ext>
            </p:extLst>
          </p:nvPr>
        </p:nvGraphicFramePr>
        <p:xfrm>
          <a:off x="936175" y="4724400"/>
          <a:ext cx="482578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85D8648-CEAF-EA97-A206-9CFFF05EAFF9}"/>
              </a:ext>
            </a:extLst>
          </p:cNvPr>
          <p:cNvGrpSpPr/>
          <p:nvPr/>
        </p:nvGrpSpPr>
        <p:grpSpPr>
          <a:xfrm>
            <a:off x="6691006" y="1606026"/>
            <a:ext cx="5049868" cy="3680457"/>
            <a:chOff x="4868623" y="1204518"/>
            <a:chExt cx="4410781" cy="3214676"/>
          </a:xfrm>
        </p:grpSpPr>
        <p:sp>
          <p:nvSpPr>
            <p:cNvPr id="263" name="Google Shape;263;p2"/>
            <p:cNvSpPr/>
            <p:nvPr/>
          </p:nvSpPr>
          <p:spPr>
            <a:xfrm>
              <a:off x="7735276" y="1256165"/>
              <a:ext cx="1349456" cy="24018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1219140"/>
              <a:endParaRPr sz="1333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904023" y="1757138"/>
              <a:ext cx="827648" cy="2741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19140"/>
              <a:r>
                <a:rPr lang="it-IT" sz="16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47.228</a:t>
              </a:r>
              <a:endParaRPr sz="533" dirty="0"/>
            </a:p>
          </p:txBody>
        </p:sp>
        <p:sp>
          <p:nvSpPr>
            <p:cNvPr id="265" name="Google Shape;265;p2"/>
            <p:cNvSpPr txBox="1"/>
            <p:nvPr/>
          </p:nvSpPr>
          <p:spPr>
            <a:xfrm>
              <a:off x="7788629" y="1295236"/>
              <a:ext cx="1361633" cy="381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1219140"/>
              <a:r>
                <a:rPr lang="it-IT" sz="1467" b="1" dirty="0">
                  <a:latin typeface="Montserrat"/>
                  <a:ea typeface="Montserrat"/>
                  <a:cs typeface="Montserrat"/>
                  <a:sym typeface="Montserrat"/>
                </a:rPr>
                <a:t>Punti di ricarica totali:</a:t>
              </a:r>
              <a:endParaRPr sz="533"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900099" y="2537749"/>
              <a:ext cx="827648" cy="274107"/>
            </a:xfrm>
            <a:prstGeom prst="rect">
              <a:avLst/>
            </a:prstGeom>
            <a:solidFill>
              <a:srgbClr val="484C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19140"/>
              <a:r>
                <a:rPr lang="it-IT" sz="1600" b="1" dirty="0">
                  <a:solidFill>
                    <a:srgbClr val="FFFFFF"/>
                  </a:solidFill>
                  <a:latin typeface="Montserrat"/>
                  <a:sym typeface="Montserrat"/>
                </a:rPr>
                <a:t>26.029</a:t>
              </a:r>
              <a:endParaRPr sz="533" dirty="0"/>
            </a:p>
          </p:txBody>
        </p:sp>
        <p:sp>
          <p:nvSpPr>
            <p:cNvPr id="267" name="Google Shape;267;p2"/>
            <p:cNvSpPr txBox="1"/>
            <p:nvPr/>
          </p:nvSpPr>
          <p:spPr>
            <a:xfrm>
              <a:off x="7788629" y="2109151"/>
              <a:ext cx="1490775" cy="340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1219140"/>
              <a:r>
                <a:rPr lang="it-IT" sz="1467" b="1">
                  <a:latin typeface="Montserrat"/>
                  <a:ea typeface="Montserrat"/>
                  <a:cs typeface="Montserrat"/>
                  <a:sym typeface="Montserrat"/>
                </a:rPr>
                <a:t>Infrastrutture totali:</a:t>
              </a:r>
              <a:endParaRPr sz="533"/>
            </a:p>
          </p:txBody>
        </p:sp>
        <p:sp>
          <p:nvSpPr>
            <p:cNvPr id="268" name="Google Shape;268;p2"/>
            <p:cNvSpPr txBox="1"/>
            <p:nvPr/>
          </p:nvSpPr>
          <p:spPr>
            <a:xfrm>
              <a:off x="7788629" y="2917955"/>
              <a:ext cx="1470540" cy="211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defTabSz="1219140"/>
              <a:r>
                <a:rPr lang="it-IT" sz="1467" b="1">
                  <a:latin typeface="Montserrat"/>
                  <a:ea typeface="Montserrat"/>
                  <a:cs typeface="Montserrat"/>
                  <a:sym typeface="Montserrat"/>
                </a:rPr>
                <a:t>Location totali:</a:t>
              </a:r>
              <a:endParaRPr sz="533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900099" y="3197403"/>
              <a:ext cx="827648" cy="274107"/>
            </a:xfrm>
            <a:prstGeom prst="rect">
              <a:avLst/>
            </a:prstGeom>
            <a:solidFill>
              <a:srgbClr val="5BAB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1219140"/>
              <a:r>
                <a:rPr lang="it-IT" sz="1600" b="1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17.154</a:t>
              </a:r>
              <a:endParaRPr sz="533" dirty="0"/>
            </a:p>
          </p:txBody>
        </p:sp>
        <p:grpSp>
          <p:nvGrpSpPr>
            <p:cNvPr id="270" name="Google Shape;270;p2"/>
            <p:cNvGrpSpPr/>
            <p:nvPr/>
          </p:nvGrpSpPr>
          <p:grpSpPr>
            <a:xfrm>
              <a:off x="4868623" y="1204518"/>
              <a:ext cx="2682338" cy="3214676"/>
              <a:chOff x="5093210" y="3840420"/>
              <a:chExt cx="4084580" cy="5165726"/>
            </a:xfrm>
          </p:grpSpPr>
          <p:grpSp>
            <p:nvGrpSpPr>
              <p:cNvPr id="271" name="Google Shape;271;p2"/>
              <p:cNvGrpSpPr/>
              <p:nvPr/>
            </p:nvGrpSpPr>
            <p:grpSpPr>
              <a:xfrm>
                <a:off x="5093210" y="4064258"/>
                <a:ext cx="2993648" cy="2659063"/>
                <a:chOff x="275549" y="375478"/>
                <a:chExt cx="2993648" cy="2659063"/>
              </a:xfrm>
            </p:grpSpPr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275549" y="375478"/>
                  <a:ext cx="2473324" cy="2659063"/>
                  <a:chOff x="275549" y="375478"/>
                  <a:chExt cx="2473324" cy="2659063"/>
                </a:xfrm>
              </p:grpSpPr>
              <p:sp>
                <p:nvSpPr>
                  <p:cNvPr id="273" name="Google Shape;273;p2" descr="{&quot;Key&quot;:&quot;lazio&quot;,&quot;Name&quot;:&quot;Lazio&quot;,&quot;Value&quot;:2667.0,&quot;Formula&quot;:&quot;2667&quot;,&quot;Text&quot;:&quot;2667&quot;,&quot;OfficeApplication&quot;:2,&quot;HasValue&quot;:true}"/>
                  <p:cNvSpPr/>
                  <p:nvPr/>
                </p:nvSpPr>
                <p:spPr>
                  <a:xfrm>
                    <a:off x="1886861" y="2156653"/>
                    <a:ext cx="862012" cy="8778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3" h="553" extrusionOk="0">
                        <a:moveTo>
                          <a:pt x="319" y="542"/>
                        </a:moveTo>
                        <a:lnTo>
                          <a:pt x="318" y="548"/>
                        </a:lnTo>
                        <a:lnTo>
                          <a:pt x="321" y="548"/>
                        </a:lnTo>
                        <a:lnTo>
                          <a:pt x="317" y="553"/>
                        </a:lnTo>
                        <a:lnTo>
                          <a:pt x="316" y="542"/>
                        </a:lnTo>
                        <a:lnTo>
                          <a:pt x="325" y="538"/>
                        </a:lnTo>
                        <a:lnTo>
                          <a:pt x="319" y="542"/>
                        </a:lnTo>
                        <a:close/>
                        <a:moveTo>
                          <a:pt x="532" y="380"/>
                        </a:moveTo>
                        <a:lnTo>
                          <a:pt x="536" y="384"/>
                        </a:lnTo>
                        <a:lnTo>
                          <a:pt x="533" y="390"/>
                        </a:lnTo>
                        <a:lnTo>
                          <a:pt x="530" y="390"/>
                        </a:lnTo>
                        <a:lnTo>
                          <a:pt x="517" y="401"/>
                        </a:lnTo>
                        <a:lnTo>
                          <a:pt x="508" y="402"/>
                        </a:lnTo>
                        <a:lnTo>
                          <a:pt x="513" y="411"/>
                        </a:lnTo>
                        <a:lnTo>
                          <a:pt x="510" y="417"/>
                        </a:lnTo>
                        <a:lnTo>
                          <a:pt x="514" y="436"/>
                        </a:lnTo>
                        <a:lnTo>
                          <a:pt x="502" y="440"/>
                        </a:lnTo>
                        <a:lnTo>
                          <a:pt x="501" y="444"/>
                        </a:lnTo>
                        <a:lnTo>
                          <a:pt x="504" y="445"/>
                        </a:lnTo>
                        <a:lnTo>
                          <a:pt x="502" y="449"/>
                        </a:lnTo>
                        <a:lnTo>
                          <a:pt x="489" y="451"/>
                        </a:lnTo>
                        <a:lnTo>
                          <a:pt x="487" y="457"/>
                        </a:lnTo>
                        <a:lnTo>
                          <a:pt x="475" y="448"/>
                        </a:lnTo>
                        <a:lnTo>
                          <a:pt x="471" y="450"/>
                        </a:lnTo>
                        <a:lnTo>
                          <a:pt x="459" y="446"/>
                        </a:lnTo>
                        <a:lnTo>
                          <a:pt x="446" y="452"/>
                        </a:lnTo>
                        <a:lnTo>
                          <a:pt x="447" y="459"/>
                        </a:lnTo>
                        <a:lnTo>
                          <a:pt x="452" y="462"/>
                        </a:lnTo>
                        <a:lnTo>
                          <a:pt x="442" y="462"/>
                        </a:lnTo>
                        <a:lnTo>
                          <a:pt x="406" y="440"/>
                        </a:lnTo>
                        <a:lnTo>
                          <a:pt x="388" y="436"/>
                        </a:lnTo>
                        <a:lnTo>
                          <a:pt x="382" y="440"/>
                        </a:lnTo>
                        <a:lnTo>
                          <a:pt x="371" y="440"/>
                        </a:lnTo>
                        <a:lnTo>
                          <a:pt x="360" y="443"/>
                        </a:lnTo>
                        <a:lnTo>
                          <a:pt x="346" y="457"/>
                        </a:lnTo>
                        <a:lnTo>
                          <a:pt x="337" y="455"/>
                        </a:lnTo>
                        <a:lnTo>
                          <a:pt x="324" y="428"/>
                        </a:lnTo>
                        <a:lnTo>
                          <a:pt x="309" y="412"/>
                        </a:lnTo>
                        <a:lnTo>
                          <a:pt x="294" y="404"/>
                        </a:lnTo>
                        <a:lnTo>
                          <a:pt x="281" y="402"/>
                        </a:lnTo>
                        <a:lnTo>
                          <a:pt x="277" y="405"/>
                        </a:lnTo>
                        <a:lnTo>
                          <a:pt x="258" y="392"/>
                        </a:lnTo>
                        <a:lnTo>
                          <a:pt x="250" y="393"/>
                        </a:lnTo>
                        <a:lnTo>
                          <a:pt x="250" y="396"/>
                        </a:lnTo>
                        <a:lnTo>
                          <a:pt x="246" y="394"/>
                        </a:lnTo>
                        <a:lnTo>
                          <a:pt x="233" y="370"/>
                        </a:lnTo>
                        <a:lnTo>
                          <a:pt x="204" y="335"/>
                        </a:lnTo>
                        <a:lnTo>
                          <a:pt x="189" y="323"/>
                        </a:lnTo>
                        <a:lnTo>
                          <a:pt x="163" y="311"/>
                        </a:lnTo>
                        <a:lnTo>
                          <a:pt x="159" y="287"/>
                        </a:lnTo>
                        <a:lnTo>
                          <a:pt x="147" y="263"/>
                        </a:lnTo>
                        <a:lnTo>
                          <a:pt x="127" y="251"/>
                        </a:lnTo>
                        <a:lnTo>
                          <a:pt x="121" y="244"/>
                        </a:lnTo>
                        <a:lnTo>
                          <a:pt x="111" y="240"/>
                        </a:lnTo>
                        <a:lnTo>
                          <a:pt x="109" y="235"/>
                        </a:lnTo>
                        <a:lnTo>
                          <a:pt x="98" y="228"/>
                        </a:lnTo>
                        <a:lnTo>
                          <a:pt x="81" y="231"/>
                        </a:lnTo>
                        <a:lnTo>
                          <a:pt x="75" y="215"/>
                        </a:lnTo>
                        <a:lnTo>
                          <a:pt x="63" y="199"/>
                        </a:lnTo>
                        <a:lnTo>
                          <a:pt x="62" y="190"/>
                        </a:lnTo>
                        <a:lnTo>
                          <a:pt x="52" y="173"/>
                        </a:lnTo>
                        <a:lnTo>
                          <a:pt x="43" y="161"/>
                        </a:lnTo>
                        <a:lnTo>
                          <a:pt x="22" y="142"/>
                        </a:lnTo>
                        <a:lnTo>
                          <a:pt x="0" y="132"/>
                        </a:lnTo>
                        <a:lnTo>
                          <a:pt x="7" y="115"/>
                        </a:lnTo>
                        <a:lnTo>
                          <a:pt x="36" y="114"/>
                        </a:lnTo>
                        <a:lnTo>
                          <a:pt x="35" y="100"/>
                        </a:lnTo>
                        <a:lnTo>
                          <a:pt x="24" y="93"/>
                        </a:lnTo>
                        <a:lnTo>
                          <a:pt x="30" y="85"/>
                        </a:lnTo>
                        <a:lnTo>
                          <a:pt x="28" y="77"/>
                        </a:lnTo>
                        <a:lnTo>
                          <a:pt x="30" y="76"/>
                        </a:lnTo>
                        <a:lnTo>
                          <a:pt x="35" y="81"/>
                        </a:lnTo>
                        <a:lnTo>
                          <a:pt x="38" y="76"/>
                        </a:lnTo>
                        <a:lnTo>
                          <a:pt x="41" y="77"/>
                        </a:lnTo>
                        <a:lnTo>
                          <a:pt x="48" y="74"/>
                        </a:lnTo>
                        <a:lnTo>
                          <a:pt x="49" y="69"/>
                        </a:lnTo>
                        <a:lnTo>
                          <a:pt x="55" y="65"/>
                        </a:lnTo>
                        <a:lnTo>
                          <a:pt x="61" y="66"/>
                        </a:lnTo>
                        <a:lnTo>
                          <a:pt x="64" y="57"/>
                        </a:lnTo>
                        <a:lnTo>
                          <a:pt x="70" y="58"/>
                        </a:lnTo>
                        <a:lnTo>
                          <a:pt x="75" y="55"/>
                        </a:lnTo>
                        <a:lnTo>
                          <a:pt x="75" y="50"/>
                        </a:lnTo>
                        <a:lnTo>
                          <a:pt x="71" y="48"/>
                        </a:lnTo>
                        <a:lnTo>
                          <a:pt x="69" y="37"/>
                        </a:lnTo>
                        <a:lnTo>
                          <a:pt x="74" y="37"/>
                        </a:lnTo>
                        <a:lnTo>
                          <a:pt x="78" y="27"/>
                        </a:lnTo>
                        <a:lnTo>
                          <a:pt x="63" y="16"/>
                        </a:lnTo>
                        <a:lnTo>
                          <a:pt x="68" y="6"/>
                        </a:lnTo>
                        <a:lnTo>
                          <a:pt x="73" y="8"/>
                        </a:lnTo>
                        <a:lnTo>
                          <a:pt x="76" y="13"/>
                        </a:lnTo>
                        <a:lnTo>
                          <a:pt x="78" y="5"/>
                        </a:lnTo>
                        <a:lnTo>
                          <a:pt x="84" y="0"/>
                        </a:lnTo>
                        <a:lnTo>
                          <a:pt x="94" y="0"/>
                        </a:lnTo>
                        <a:lnTo>
                          <a:pt x="102" y="17"/>
                        </a:lnTo>
                        <a:lnTo>
                          <a:pt x="113" y="24"/>
                        </a:lnTo>
                        <a:lnTo>
                          <a:pt x="109" y="32"/>
                        </a:lnTo>
                        <a:lnTo>
                          <a:pt x="101" y="36"/>
                        </a:lnTo>
                        <a:lnTo>
                          <a:pt x="106" y="45"/>
                        </a:lnTo>
                        <a:lnTo>
                          <a:pt x="123" y="56"/>
                        </a:lnTo>
                        <a:lnTo>
                          <a:pt x="139" y="50"/>
                        </a:lnTo>
                        <a:lnTo>
                          <a:pt x="143" y="55"/>
                        </a:lnTo>
                        <a:lnTo>
                          <a:pt x="143" y="52"/>
                        </a:lnTo>
                        <a:lnTo>
                          <a:pt x="146" y="53"/>
                        </a:lnTo>
                        <a:lnTo>
                          <a:pt x="151" y="48"/>
                        </a:lnTo>
                        <a:lnTo>
                          <a:pt x="158" y="51"/>
                        </a:lnTo>
                        <a:lnTo>
                          <a:pt x="165" y="59"/>
                        </a:lnTo>
                        <a:lnTo>
                          <a:pt x="167" y="77"/>
                        </a:lnTo>
                        <a:lnTo>
                          <a:pt x="173" y="81"/>
                        </a:lnTo>
                        <a:lnTo>
                          <a:pt x="173" y="89"/>
                        </a:lnTo>
                        <a:lnTo>
                          <a:pt x="178" y="92"/>
                        </a:lnTo>
                        <a:lnTo>
                          <a:pt x="174" y="95"/>
                        </a:lnTo>
                        <a:lnTo>
                          <a:pt x="181" y="98"/>
                        </a:lnTo>
                        <a:lnTo>
                          <a:pt x="178" y="100"/>
                        </a:lnTo>
                        <a:lnTo>
                          <a:pt x="186" y="99"/>
                        </a:lnTo>
                        <a:lnTo>
                          <a:pt x="190" y="104"/>
                        </a:lnTo>
                        <a:lnTo>
                          <a:pt x="198" y="98"/>
                        </a:lnTo>
                        <a:lnTo>
                          <a:pt x="204" y="98"/>
                        </a:lnTo>
                        <a:lnTo>
                          <a:pt x="203" y="106"/>
                        </a:lnTo>
                        <a:lnTo>
                          <a:pt x="206" y="108"/>
                        </a:lnTo>
                        <a:lnTo>
                          <a:pt x="204" y="109"/>
                        </a:lnTo>
                        <a:lnTo>
                          <a:pt x="204" y="118"/>
                        </a:lnTo>
                        <a:lnTo>
                          <a:pt x="213" y="122"/>
                        </a:lnTo>
                        <a:lnTo>
                          <a:pt x="209" y="127"/>
                        </a:lnTo>
                        <a:lnTo>
                          <a:pt x="224" y="125"/>
                        </a:lnTo>
                        <a:lnTo>
                          <a:pt x="224" y="132"/>
                        </a:lnTo>
                        <a:lnTo>
                          <a:pt x="228" y="136"/>
                        </a:lnTo>
                        <a:lnTo>
                          <a:pt x="245" y="123"/>
                        </a:lnTo>
                        <a:lnTo>
                          <a:pt x="246" y="106"/>
                        </a:lnTo>
                        <a:lnTo>
                          <a:pt x="251" y="106"/>
                        </a:lnTo>
                        <a:lnTo>
                          <a:pt x="254" y="113"/>
                        </a:lnTo>
                        <a:lnTo>
                          <a:pt x="260" y="113"/>
                        </a:lnTo>
                        <a:lnTo>
                          <a:pt x="272" y="105"/>
                        </a:lnTo>
                        <a:lnTo>
                          <a:pt x="267" y="97"/>
                        </a:lnTo>
                        <a:lnTo>
                          <a:pt x="279" y="93"/>
                        </a:lnTo>
                        <a:lnTo>
                          <a:pt x="279" y="88"/>
                        </a:lnTo>
                        <a:lnTo>
                          <a:pt x="288" y="88"/>
                        </a:lnTo>
                        <a:lnTo>
                          <a:pt x="296" y="82"/>
                        </a:lnTo>
                        <a:lnTo>
                          <a:pt x="304" y="79"/>
                        </a:lnTo>
                        <a:lnTo>
                          <a:pt x="302" y="68"/>
                        </a:lnTo>
                        <a:lnTo>
                          <a:pt x="304" y="63"/>
                        </a:lnTo>
                        <a:lnTo>
                          <a:pt x="312" y="67"/>
                        </a:lnTo>
                        <a:lnTo>
                          <a:pt x="316" y="63"/>
                        </a:lnTo>
                        <a:lnTo>
                          <a:pt x="329" y="64"/>
                        </a:lnTo>
                        <a:lnTo>
                          <a:pt x="331" y="58"/>
                        </a:lnTo>
                        <a:lnTo>
                          <a:pt x="341" y="62"/>
                        </a:lnTo>
                        <a:lnTo>
                          <a:pt x="352" y="55"/>
                        </a:lnTo>
                        <a:lnTo>
                          <a:pt x="352" y="52"/>
                        </a:lnTo>
                        <a:lnTo>
                          <a:pt x="358" y="54"/>
                        </a:lnTo>
                        <a:lnTo>
                          <a:pt x="364" y="49"/>
                        </a:lnTo>
                        <a:lnTo>
                          <a:pt x="367" y="30"/>
                        </a:lnTo>
                        <a:lnTo>
                          <a:pt x="381" y="34"/>
                        </a:lnTo>
                        <a:lnTo>
                          <a:pt x="383" y="29"/>
                        </a:lnTo>
                        <a:lnTo>
                          <a:pt x="387" y="29"/>
                        </a:lnTo>
                        <a:lnTo>
                          <a:pt x="402" y="42"/>
                        </a:lnTo>
                        <a:lnTo>
                          <a:pt x="400" y="49"/>
                        </a:lnTo>
                        <a:lnTo>
                          <a:pt x="405" y="54"/>
                        </a:lnTo>
                        <a:lnTo>
                          <a:pt x="414" y="57"/>
                        </a:lnTo>
                        <a:lnTo>
                          <a:pt x="410" y="71"/>
                        </a:lnTo>
                        <a:lnTo>
                          <a:pt x="404" y="75"/>
                        </a:lnTo>
                        <a:lnTo>
                          <a:pt x="395" y="74"/>
                        </a:lnTo>
                        <a:lnTo>
                          <a:pt x="389" y="77"/>
                        </a:lnTo>
                        <a:lnTo>
                          <a:pt x="387" y="73"/>
                        </a:lnTo>
                        <a:lnTo>
                          <a:pt x="381" y="73"/>
                        </a:lnTo>
                        <a:lnTo>
                          <a:pt x="379" y="76"/>
                        </a:lnTo>
                        <a:lnTo>
                          <a:pt x="367" y="72"/>
                        </a:lnTo>
                        <a:lnTo>
                          <a:pt x="364" y="84"/>
                        </a:lnTo>
                        <a:lnTo>
                          <a:pt x="360" y="86"/>
                        </a:lnTo>
                        <a:lnTo>
                          <a:pt x="364" y="94"/>
                        </a:lnTo>
                        <a:lnTo>
                          <a:pt x="364" y="103"/>
                        </a:lnTo>
                        <a:lnTo>
                          <a:pt x="351" y="113"/>
                        </a:lnTo>
                        <a:lnTo>
                          <a:pt x="367" y="129"/>
                        </a:lnTo>
                        <a:lnTo>
                          <a:pt x="359" y="138"/>
                        </a:lnTo>
                        <a:lnTo>
                          <a:pt x="375" y="148"/>
                        </a:lnTo>
                        <a:lnTo>
                          <a:pt x="378" y="162"/>
                        </a:lnTo>
                        <a:lnTo>
                          <a:pt x="388" y="173"/>
                        </a:lnTo>
                        <a:lnTo>
                          <a:pt x="398" y="176"/>
                        </a:lnTo>
                        <a:lnTo>
                          <a:pt x="399" y="182"/>
                        </a:lnTo>
                        <a:lnTo>
                          <a:pt x="407" y="187"/>
                        </a:lnTo>
                        <a:lnTo>
                          <a:pt x="399" y="189"/>
                        </a:lnTo>
                        <a:lnTo>
                          <a:pt x="401" y="192"/>
                        </a:lnTo>
                        <a:lnTo>
                          <a:pt x="395" y="194"/>
                        </a:lnTo>
                        <a:lnTo>
                          <a:pt x="391" y="202"/>
                        </a:lnTo>
                        <a:lnTo>
                          <a:pt x="384" y="200"/>
                        </a:lnTo>
                        <a:lnTo>
                          <a:pt x="379" y="203"/>
                        </a:lnTo>
                        <a:lnTo>
                          <a:pt x="352" y="188"/>
                        </a:lnTo>
                        <a:lnTo>
                          <a:pt x="345" y="188"/>
                        </a:lnTo>
                        <a:lnTo>
                          <a:pt x="345" y="199"/>
                        </a:lnTo>
                        <a:lnTo>
                          <a:pt x="337" y="206"/>
                        </a:lnTo>
                        <a:lnTo>
                          <a:pt x="333" y="205"/>
                        </a:lnTo>
                        <a:lnTo>
                          <a:pt x="332" y="224"/>
                        </a:lnTo>
                        <a:lnTo>
                          <a:pt x="339" y="234"/>
                        </a:lnTo>
                        <a:lnTo>
                          <a:pt x="348" y="237"/>
                        </a:lnTo>
                        <a:lnTo>
                          <a:pt x="348" y="232"/>
                        </a:lnTo>
                        <a:lnTo>
                          <a:pt x="356" y="235"/>
                        </a:lnTo>
                        <a:lnTo>
                          <a:pt x="388" y="253"/>
                        </a:lnTo>
                        <a:lnTo>
                          <a:pt x="392" y="251"/>
                        </a:lnTo>
                        <a:lnTo>
                          <a:pt x="399" y="260"/>
                        </a:lnTo>
                        <a:lnTo>
                          <a:pt x="404" y="260"/>
                        </a:lnTo>
                        <a:lnTo>
                          <a:pt x="408" y="265"/>
                        </a:lnTo>
                        <a:lnTo>
                          <a:pt x="402" y="276"/>
                        </a:lnTo>
                        <a:lnTo>
                          <a:pt x="406" y="290"/>
                        </a:lnTo>
                        <a:lnTo>
                          <a:pt x="413" y="285"/>
                        </a:lnTo>
                        <a:lnTo>
                          <a:pt x="420" y="287"/>
                        </a:lnTo>
                        <a:lnTo>
                          <a:pt x="426" y="293"/>
                        </a:lnTo>
                        <a:lnTo>
                          <a:pt x="433" y="295"/>
                        </a:lnTo>
                        <a:lnTo>
                          <a:pt x="436" y="302"/>
                        </a:lnTo>
                        <a:lnTo>
                          <a:pt x="442" y="307"/>
                        </a:lnTo>
                        <a:lnTo>
                          <a:pt x="459" y="300"/>
                        </a:lnTo>
                        <a:lnTo>
                          <a:pt x="464" y="292"/>
                        </a:lnTo>
                        <a:lnTo>
                          <a:pt x="471" y="294"/>
                        </a:lnTo>
                        <a:lnTo>
                          <a:pt x="475" y="299"/>
                        </a:lnTo>
                        <a:lnTo>
                          <a:pt x="480" y="296"/>
                        </a:lnTo>
                        <a:lnTo>
                          <a:pt x="487" y="310"/>
                        </a:lnTo>
                        <a:lnTo>
                          <a:pt x="494" y="312"/>
                        </a:lnTo>
                        <a:lnTo>
                          <a:pt x="498" y="309"/>
                        </a:lnTo>
                        <a:lnTo>
                          <a:pt x="507" y="315"/>
                        </a:lnTo>
                        <a:lnTo>
                          <a:pt x="515" y="314"/>
                        </a:lnTo>
                        <a:lnTo>
                          <a:pt x="525" y="327"/>
                        </a:lnTo>
                        <a:lnTo>
                          <a:pt x="534" y="334"/>
                        </a:lnTo>
                        <a:lnTo>
                          <a:pt x="540" y="349"/>
                        </a:lnTo>
                        <a:lnTo>
                          <a:pt x="540" y="355"/>
                        </a:lnTo>
                        <a:lnTo>
                          <a:pt x="537" y="357"/>
                        </a:lnTo>
                        <a:lnTo>
                          <a:pt x="543" y="363"/>
                        </a:lnTo>
                        <a:lnTo>
                          <a:pt x="542" y="367"/>
                        </a:lnTo>
                        <a:lnTo>
                          <a:pt x="539" y="368"/>
                        </a:lnTo>
                        <a:lnTo>
                          <a:pt x="543" y="372"/>
                        </a:lnTo>
                        <a:lnTo>
                          <a:pt x="532" y="380"/>
                        </a:lnTo>
                        <a:close/>
                        <a:moveTo>
                          <a:pt x="212" y="266"/>
                        </a:moveTo>
                        <a:lnTo>
                          <a:pt x="212" y="265"/>
                        </a:lnTo>
                        <a:lnTo>
                          <a:pt x="212" y="264"/>
                        </a:lnTo>
                        <a:lnTo>
                          <a:pt x="212" y="264"/>
                        </a:lnTo>
                        <a:lnTo>
                          <a:pt x="211" y="264"/>
                        </a:lnTo>
                        <a:lnTo>
                          <a:pt x="210" y="264"/>
                        </a:lnTo>
                        <a:lnTo>
                          <a:pt x="210" y="265"/>
                        </a:lnTo>
                        <a:lnTo>
                          <a:pt x="210" y="266"/>
                        </a:lnTo>
                        <a:lnTo>
                          <a:pt x="210" y="266"/>
                        </a:lnTo>
                        <a:lnTo>
                          <a:pt x="210" y="266"/>
                        </a:lnTo>
                        <a:lnTo>
                          <a:pt x="211" y="266"/>
                        </a:lnTo>
                        <a:lnTo>
                          <a:pt x="212" y="266"/>
                        </a:lnTo>
                        <a:lnTo>
                          <a:pt x="212" y="266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274" name="Google Shape;274;p2" descr="{&quot;Key&quot;:&quot;lombardy&quot;,&quot;Name&quot;:&quot;Lombardy&quot;,&quot;Value&quot;:4542.0,&quot;Formula&quot;:&quot;4542&quot;,&quot;Text&quot;:&quot;4542&quot;,&quot;OfficeApplication&quot;:2,&quot;HasValue&quot;:true}"/>
                  <p:cNvSpPr/>
                  <p:nvPr/>
                </p:nvSpPr>
                <p:spPr>
                  <a:xfrm>
                    <a:off x="901024" y="375478"/>
                    <a:ext cx="979487" cy="9318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" h="587" extrusionOk="0">
                        <a:moveTo>
                          <a:pt x="369" y="5"/>
                        </a:moveTo>
                        <a:lnTo>
                          <a:pt x="371" y="7"/>
                        </a:lnTo>
                        <a:lnTo>
                          <a:pt x="367" y="13"/>
                        </a:lnTo>
                        <a:lnTo>
                          <a:pt x="369" y="17"/>
                        </a:lnTo>
                        <a:lnTo>
                          <a:pt x="377" y="19"/>
                        </a:lnTo>
                        <a:lnTo>
                          <a:pt x="379" y="25"/>
                        </a:lnTo>
                        <a:lnTo>
                          <a:pt x="388" y="28"/>
                        </a:lnTo>
                        <a:lnTo>
                          <a:pt x="390" y="23"/>
                        </a:lnTo>
                        <a:lnTo>
                          <a:pt x="399" y="28"/>
                        </a:lnTo>
                        <a:lnTo>
                          <a:pt x="404" y="25"/>
                        </a:lnTo>
                        <a:lnTo>
                          <a:pt x="412" y="32"/>
                        </a:lnTo>
                        <a:lnTo>
                          <a:pt x="412" y="32"/>
                        </a:lnTo>
                        <a:lnTo>
                          <a:pt x="417" y="42"/>
                        </a:lnTo>
                        <a:lnTo>
                          <a:pt x="432" y="44"/>
                        </a:lnTo>
                        <a:lnTo>
                          <a:pt x="443" y="51"/>
                        </a:lnTo>
                        <a:lnTo>
                          <a:pt x="448" y="56"/>
                        </a:lnTo>
                        <a:lnTo>
                          <a:pt x="446" y="66"/>
                        </a:lnTo>
                        <a:lnTo>
                          <a:pt x="450" y="71"/>
                        </a:lnTo>
                        <a:lnTo>
                          <a:pt x="443" y="78"/>
                        </a:lnTo>
                        <a:lnTo>
                          <a:pt x="435" y="78"/>
                        </a:lnTo>
                        <a:lnTo>
                          <a:pt x="425" y="88"/>
                        </a:lnTo>
                        <a:lnTo>
                          <a:pt x="436" y="93"/>
                        </a:lnTo>
                        <a:lnTo>
                          <a:pt x="438" y="102"/>
                        </a:lnTo>
                        <a:lnTo>
                          <a:pt x="434" y="108"/>
                        </a:lnTo>
                        <a:lnTo>
                          <a:pt x="438" y="109"/>
                        </a:lnTo>
                        <a:lnTo>
                          <a:pt x="440" y="118"/>
                        </a:lnTo>
                        <a:lnTo>
                          <a:pt x="431" y="135"/>
                        </a:lnTo>
                        <a:lnTo>
                          <a:pt x="435" y="142"/>
                        </a:lnTo>
                        <a:lnTo>
                          <a:pt x="431" y="160"/>
                        </a:lnTo>
                        <a:lnTo>
                          <a:pt x="418" y="176"/>
                        </a:lnTo>
                        <a:lnTo>
                          <a:pt x="419" y="185"/>
                        </a:lnTo>
                        <a:lnTo>
                          <a:pt x="415" y="188"/>
                        </a:lnTo>
                        <a:lnTo>
                          <a:pt x="412" y="196"/>
                        </a:lnTo>
                        <a:lnTo>
                          <a:pt x="412" y="200"/>
                        </a:lnTo>
                        <a:lnTo>
                          <a:pt x="419" y="201"/>
                        </a:lnTo>
                        <a:lnTo>
                          <a:pt x="419" y="209"/>
                        </a:lnTo>
                        <a:lnTo>
                          <a:pt x="424" y="218"/>
                        </a:lnTo>
                        <a:lnTo>
                          <a:pt x="420" y="226"/>
                        </a:lnTo>
                        <a:lnTo>
                          <a:pt x="422" y="244"/>
                        </a:lnTo>
                        <a:lnTo>
                          <a:pt x="431" y="248"/>
                        </a:lnTo>
                        <a:lnTo>
                          <a:pt x="429" y="253"/>
                        </a:lnTo>
                        <a:lnTo>
                          <a:pt x="430" y="257"/>
                        </a:lnTo>
                        <a:lnTo>
                          <a:pt x="436" y="258"/>
                        </a:lnTo>
                        <a:lnTo>
                          <a:pt x="444" y="252"/>
                        </a:lnTo>
                        <a:lnTo>
                          <a:pt x="453" y="251"/>
                        </a:lnTo>
                        <a:lnTo>
                          <a:pt x="455" y="243"/>
                        </a:lnTo>
                        <a:lnTo>
                          <a:pt x="471" y="240"/>
                        </a:lnTo>
                        <a:lnTo>
                          <a:pt x="476" y="243"/>
                        </a:lnTo>
                        <a:lnTo>
                          <a:pt x="478" y="240"/>
                        </a:lnTo>
                        <a:lnTo>
                          <a:pt x="494" y="243"/>
                        </a:lnTo>
                        <a:lnTo>
                          <a:pt x="494" y="243"/>
                        </a:lnTo>
                        <a:lnTo>
                          <a:pt x="449" y="311"/>
                        </a:lnTo>
                        <a:lnTo>
                          <a:pt x="454" y="359"/>
                        </a:lnTo>
                        <a:lnTo>
                          <a:pt x="452" y="367"/>
                        </a:lnTo>
                        <a:lnTo>
                          <a:pt x="455" y="369"/>
                        </a:lnTo>
                        <a:lnTo>
                          <a:pt x="458" y="365"/>
                        </a:lnTo>
                        <a:lnTo>
                          <a:pt x="468" y="370"/>
                        </a:lnTo>
                        <a:lnTo>
                          <a:pt x="464" y="380"/>
                        </a:lnTo>
                        <a:lnTo>
                          <a:pt x="468" y="383"/>
                        </a:lnTo>
                        <a:lnTo>
                          <a:pt x="463" y="387"/>
                        </a:lnTo>
                        <a:lnTo>
                          <a:pt x="467" y="393"/>
                        </a:lnTo>
                        <a:lnTo>
                          <a:pt x="464" y="401"/>
                        </a:lnTo>
                        <a:lnTo>
                          <a:pt x="470" y="402"/>
                        </a:lnTo>
                        <a:lnTo>
                          <a:pt x="472" y="407"/>
                        </a:lnTo>
                        <a:lnTo>
                          <a:pt x="482" y="398"/>
                        </a:lnTo>
                        <a:lnTo>
                          <a:pt x="491" y="407"/>
                        </a:lnTo>
                        <a:lnTo>
                          <a:pt x="495" y="416"/>
                        </a:lnTo>
                        <a:lnTo>
                          <a:pt x="506" y="419"/>
                        </a:lnTo>
                        <a:lnTo>
                          <a:pt x="506" y="422"/>
                        </a:lnTo>
                        <a:lnTo>
                          <a:pt x="513" y="423"/>
                        </a:lnTo>
                        <a:lnTo>
                          <a:pt x="513" y="429"/>
                        </a:lnTo>
                        <a:lnTo>
                          <a:pt x="524" y="434"/>
                        </a:lnTo>
                        <a:lnTo>
                          <a:pt x="529" y="439"/>
                        </a:lnTo>
                        <a:lnTo>
                          <a:pt x="527" y="447"/>
                        </a:lnTo>
                        <a:lnTo>
                          <a:pt x="534" y="445"/>
                        </a:lnTo>
                        <a:lnTo>
                          <a:pt x="537" y="448"/>
                        </a:lnTo>
                        <a:lnTo>
                          <a:pt x="533" y="455"/>
                        </a:lnTo>
                        <a:lnTo>
                          <a:pt x="542" y="463"/>
                        </a:lnTo>
                        <a:lnTo>
                          <a:pt x="547" y="464"/>
                        </a:lnTo>
                        <a:lnTo>
                          <a:pt x="548" y="459"/>
                        </a:lnTo>
                        <a:lnTo>
                          <a:pt x="554" y="462"/>
                        </a:lnTo>
                        <a:lnTo>
                          <a:pt x="557" y="455"/>
                        </a:lnTo>
                        <a:lnTo>
                          <a:pt x="570" y="459"/>
                        </a:lnTo>
                        <a:lnTo>
                          <a:pt x="565" y="463"/>
                        </a:lnTo>
                        <a:lnTo>
                          <a:pt x="567" y="467"/>
                        </a:lnTo>
                        <a:lnTo>
                          <a:pt x="565" y="474"/>
                        </a:lnTo>
                        <a:lnTo>
                          <a:pt x="577" y="479"/>
                        </a:lnTo>
                        <a:lnTo>
                          <a:pt x="583" y="475"/>
                        </a:lnTo>
                        <a:lnTo>
                          <a:pt x="583" y="486"/>
                        </a:lnTo>
                        <a:lnTo>
                          <a:pt x="616" y="503"/>
                        </a:lnTo>
                        <a:lnTo>
                          <a:pt x="617" y="507"/>
                        </a:lnTo>
                        <a:lnTo>
                          <a:pt x="617" y="507"/>
                        </a:lnTo>
                        <a:lnTo>
                          <a:pt x="591" y="504"/>
                        </a:lnTo>
                        <a:lnTo>
                          <a:pt x="584" y="510"/>
                        </a:lnTo>
                        <a:lnTo>
                          <a:pt x="578" y="506"/>
                        </a:lnTo>
                        <a:lnTo>
                          <a:pt x="577" y="508"/>
                        </a:lnTo>
                        <a:lnTo>
                          <a:pt x="560" y="510"/>
                        </a:lnTo>
                        <a:lnTo>
                          <a:pt x="558" y="512"/>
                        </a:lnTo>
                        <a:lnTo>
                          <a:pt x="553" y="506"/>
                        </a:lnTo>
                        <a:lnTo>
                          <a:pt x="543" y="503"/>
                        </a:lnTo>
                        <a:lnTo>
                          <a:pt x="539" y="507"/>
                        </a:lnTo>
                        <a:lnTo>
                          <a:pt x="526" y="506"/>
                        </a:lnTo>
                        <a:lnTo>
                          <a:pt x="516" y="510"/>
                        </a:lnTo>
                        <a:lnTo>
                          <a:pt x="515" y="515"/>
                        </a:lnTo>
                        <a:lnTo>
                          <a:pt x="510" y="514"/>
                        </a:lnTo>
                        <a:lnTo>
                          <a:pt x="504" y="518"/>
                        </a:lnTo>
                        <a:lnTo>
                          <a:pt x="505" y="515"/>
                        </a:lnTo>
                        <a:lnTo>
                          <a:pt x="499" y="516"/>
                        </a:lnTo>
                        <a:lnTo>
                          <a:pt x="499" y="513"/>
                        </a:lnTo>
                        <a:lnTo>
                          <a:pt x="495" y="514"/>
                        </a:lnTo>
                        <a:lnTo>
                          <a:pt x="492" y="511"/>
                        </a:lnTo>
                        <a:lnTo>
                          <a:pt x="474" y="508"/>
                        </a:lnTo>
                        <a:lnTo>
                          <a:pt x="470" y="495"/>
                        </a:lnTo>
                        <a:lnTo>
                          <a:pt x="463" y="504"/>
                        </a:lnTo>
                        <a:lnTo>
                          <a:pt x="461" y="497"/>
                        </a:lnTo>
                        <a:lnTo>
                          <a:pt x="450" y="514"/>
                        </a:lnTo>
                        <a:lnTo>
                          <a:pt x="443" y="517"/>
                        </a:lnTo>
                        <a:lnTo>
                          <a:pt x="427" y="518"/>
                        </a:lnTo>
                        <a:lnTo>
                          <a:pt x="409" y="509"/>
                        </a:lnTo>
                        <a:lnTo>
                          <a:pt x="402" y="497"/>
                        </a:lnTo>
                        <a:lnTo>
                          <a:pt x="392" y="502"/>
                        </a:lnTo>
                        <a:lnTo>
                          <a:pt x="381" y="493"/>
                        </a:lnTo>
                        <a:lnTo>
                          <a:pt x="374" y="493"/>
                        </a:lnTo>
                        <a:lnTo>
                          <a:pt x="361" y="484"/>
                        </a:lnTo>
                        <a:lnTo>
                          <a:pt x="352" y="484"/>
                        </a:lnTo>
                        <a:lnTo>
                          <a:pt x="350" y="479"/>
                        </a:lnTo>
                        <a:lnTo>
                          <a:pt x="337" y="486"/>
                        </a:lnTo>
                        <a:lnTo>
                          <a:pt x="334" y="479"/>
                        </a:lnTo>
                        <a:lnTo>
                          <a:pt x="327" y="480"/>
                        </a:lnTo>
                        <a:lnTo>
                          <a:pt x="327" y="475"/>
                        </a:lnTo>
                        <a:lnTo>
                          <a:pt x="321" y="470"/>
                        </a:lnTo>
                        <a:lnTo>
                          <a:pt x="322" y="464"/>
                        </a:lnTo>
                        <a:lnTo>
                          <a:pt x="315" y="454"/>
                        </a:lnTo>
                        <a:lnTo>
                          <a:pt x="311" y="454"/>
                        </a:lnTo>
                        <a:lnTo>
                          <a:pt x="300" y="463"/>
                        </a:lnTo>
                        <a:lnTo>
                          <a:pt x="301" y="454"/>
                        </a:lnTo>
                        <a:lnTo>
                          <a:pt x="298" y="452"/>
                        </a:lnTo>
                        <a:lnTo>
                          <a:pt x="291" y="458"/>
                        </a:lnTo>
                        <a:lnTo>
                          <a:pt x="296" y="464"/>
                        </a:lnTo>
                        <a:lnTo>
                          <a:pt x="295" y="469"/>
                        </a:lnTo>
                        <a:lnTo>
                          <a:pt x="291" y="470"/>
                        </a:lnTo>
                        <a:lnTo>
                          <a:pt x="286" y="464"/>
                        </a:lnTo>
                        <a:lnTo>
                          <a:pt x="282" y="464"/>
                        </a:lnTo>
                        <a:lnTo>
                          <a:pt x="279" y="477"/>
                        </a:lnTo>
                        <a:lnTo>
                          <a:pt x="277" y="469"/>
                        </a:lnTo>
                        <a:lnTo>
                          <a:pt x="270" y="466"/>
                        </a:lnTo>
                        <a:lnTo>
                          <a:pt x="266" y="459"/>
                        </a:lnTo>
                        <a:lnTo>
                          <a:pt x="263" y="461"/>
                        </a:lnTo>
                        <a:lnTo>
                          <a:pt x="266" y="465"/>
                        </a:lnTo>
                        <a:lnTo>
                          <a:pt x="264" y="469"/>
                        </a:lnTo>
                        <a:lnTo>
                          <a:pt x="257" y="475"/>
                        </a:lnTo>
                        <a:lnTo>
                          <a:pt x="240" y="467"/>
                        </a:lnTo>
                        <a:lnTo>
                          <a:pt x="240" y="457"/>
                        </a:lnTo>
                        <a:lnTo>
                          <a:pt x="237" y="452"/>
                        </a:lnTo>
                        <a:lnTo>
                          <a:pt x="234" y="460"/>
                        </a:lnTo>
                        <a:lnTo>
                          <a:pt x="229" y="462"/>
                        </a:lnTo>
                        <a:lnTo>
                          <a:pt x="223" y="454"/>
                        </a:lnTo>
                        <a:lnTo>
                          <a:pt x="220" y="454"/>
                        </a:lnTo>
                        <a:lnTo>
                          <a:pt x="222" y="465"/>
                        </a:lnTo>
                        <a:lnTo>
                          <a:pt x="218" y="469"/>
                        </a:lnTo>
                        <a:lnTo>
                          <a:pt x="210" y="462"/>
                        </a:lnTo>
                        <a:lnTo>
                          <a:pt x="199" y="465"/>
                        </a:lnTo>
                        <a:lnTo>
                          <a:pt x="198" y="468"/>
                        </a:lnTo>
                        <a:lnTo>
                          <a:pt x="193" y="467"/>
                        </a:lnTo>
                        <a:lnTo>
                          <a:pt x="193" y="470"/>
                        </a:lnTo>
                        <a:lnTo>
                          <a:pt x="185" y="477"/>
                        </a:lnTo>
                        <a:lnTo>
                          <a:pt x="186" y="487"/>
                        </a:lnTo>
                        <a:lnTo>
                          <a:pt x="179" y="494"/>
                        </a:lnTo>
                        <a:lnTo>
                          <a:pt x="174" y="510"/>
                        </a:lnTo>
                        <a:lnTo>
                          <a:pt x="166" y="512"/>
                        </a:lnTo>
                        <a:lnTo>
                          <a:pt x="168" y="516"/>
                        </a:lnTo>
                        <a:lnTo>
                          <a:pt x="163" y="523"/>
                        </a:lnTo>
                        <a:lnTo>
                          <a:pt x="170" y="530"/>
                        </a:lnTo>
                        <a:lnTo>
                          <a:pt x="174" y="528"/>
                        </a:lnTo>
                        <a:lnTo>
                          <a:pt x="178" y="532"/>
                        </a:lnTo>
                        <a:lnTo>
                          <a:pt x="182" y="545"/>
                        </a:lnTo>
                        <a:lnTo>
                          <a:pt x="166" y="561"/>
                        </a:lnTo>
                        <a:lnTo>
                          <a:pt x="167" y="566"/>
                        </a:lnTo>
                        <a:lnTo>
                          <a:pt x="175" y="569"/>
                        </a:lnTo>
                        <a:lnTo>
                          <a:pt x="176" y="574"/>
                        </a:lnTo>
                        <a:lnTo>
                          <a:pt x="171" y="578"/>
                        </a:lnTo>
                        <a:lnTo>
                          <a:pt x="175" y="584"/>
                        </a:lnTo>
                        <a:lnTo>
                          <a:pt x="161" y="587"/>
                        </a:lnTo>
                        <a:lnTo>
                          <a:pt x="156" y="577"/>
                        </a:lnTo>
                        <a:lnTo>
                          <a:pt x="157" y="585"/>
                        </a:lnTo>
                        <a:lnTo>
                          <a:pt x="150" y="586"/>
                        </a:lnTo>
                        <a:lnTo>
                          <a:pt x="150" y="586"/>
                        </a:lnTo>
                        <a:lnTo>
                          <a:pt x="149" y="574"/>
                        </a:lnTo>
                        <a:lnTo>
                          <a:pt x="151" y="566"/>
                        </a:lnTo>
                        <a:lnTo>
                          <a:pt x="142" y="560"/>
                        </a:lnTo>
                        <a:lnTo>
                          <a:pt x="140" y="547"/>
                        </a:lnTo>
                        <a:lnTo>
                          <a:pt x="128" y="550"/>
                        </a:lnTo>
                        <a:lnTo>
                          <a:pt x="127" y="547"/>
                        </a:lnTo>
                        <a:lnTo>
                          <a:pt x="121" y="546"/>
                        </a:lnTo>
                        <a:lnTo>
                          <a:pt x="121" y="543"/>
                        </a:lnTo>
                        <a:lnTo>
                          <a:pt x="117" y="538"/>
                        </a:lnTo>
                        <a:lnTo>
                          <a:pt x="120" y="534"/>
                        </a:lnTo>
                        <a:lnTo>
                          <a:pt x="117" y="526"/>
                        </a:lnTo>
                        <a:lnTo>
                          <a:pt x="113" y="526"/>
                        </a:lnTo>
                        <a:lnTo>
                          <a:pt x="107" y="520"/>
                        </a:lnTo>
                        <a:lnTo>
                          <a:pt x="100" y="509"/>
                        </a:lnTo>
                        <a:lnTo>
                          <a:pt x="101" y="502"/>
                        </a:lnTo>
                        <a:lnTo>
                          <a:pt x="98" y="497"/>
                        </a:lnTo>
                        <a:lnTo>
                          <a:pt x="97" y="495"/>
                        </a:lnTo>
                        <a:lnTo>
                          <a:pt x="90" y="498"/>
                        </a:lnTo>
                        <a:lnTo>
                          <a:pt x="85" y="491"/>
                        </a:lnTo>
                        <a:lnTo>
                          <a:pt x="84" y="477"/>
                        </a:lnTo>
                        <a:lnTo>
                          <a:pt x="72" y="478"/>
                        </a:lnTo>
                        <a:lnTo>
                          <a:pt x="66" y="485"/>
                        </a:lnTo>
                        <a:lnTo>
                          <a:pt x="59" y="486"/>
                        </a:lnTo>
                        <a:lnTo>
                          <a:pt x="58" y="490"/>
                        </a:lnTo>
                        <a:lnTo>
                          <a:pt x="52" y="490"/>
                        </a:lnTo>
                        <a:lnTo>
                          <a:pt x="51" y="486"/>
                        </a:lnTo>
                        <a:lnTo>
                          <a:pt x="47" y="486"/>
                        </a:lnTo>
                        <a:lnTo>
                          <a:pt x="45" y="482"/>
                        </a:lnTo>
                        <a:lnTo>
                          <a:pt x="44" y="489"/>
                        </a:lnTo>
                        <a:lnTo>
                          <a:pt x="30" y="480"/>
                        </a:lnTo>
                        <a:lnTo>
                          <a:pt x="29" y="466"/>
                        </a:lnTo>
                        <a:lnTo>
                          <a:pt x="23" y="461"/>
                        </a:lnTo>
                        <a:lnTo>
                          <a:pt x="25" y="456"/>
                        </a:lnTo>
                        <a:lnTo>
                          <a:pt x="20" y="454"/>
                        </a:lnTo>
                        <a:lnTo>
                          <a:pt x="18" y="448"/>
                        </a:lnTo>
                        <a:lnTo>
                          <a:pt x="11" y="447"/>
                        </a:lnTo>
                        <a:lnTo>
                          <a:pt x="9" y="442"/>
                        </a:lnTo>
                        <a:lnTo>
                          <a:pt x="17" y="431"/>
                        </a:lnTo>
                        <a:lnTo>
                          <a:pt x="8" y="435"/>
                        </a:lnTo>
                        <a:lnTo>
                          <a:pt x="6" y="434"/>
                        </a:lnTo>
                        <a:lnTo>
                          <a:pt x="10" y="432"/>
                        </a:lnTo>
                        <a:lnTo>
                          <a:pt x="5" y="427"/>
                        </a:lnTo>
                        <a:lnTo>
                          <a:pt x="9" y="424"/>
                        </a:lnTo>
                        <a:lnTo>
                          <a:pt x="7" y="422"/>
                        </a:lnTo>
                        <a:lnTo>
                          <a:pt x="12" y="422"/>
                        </a:lnTo>
                        <a:lnTo>
                          <a:pt x="5" y="419"/>
                        </a:lnTo>
                        <a:lnTo>
                          <a:pt x="5" y="418"/>
                        </a:lnTo>
                        <a:lnTo>
                          <a:pt x="9" y="418"/>
                        </a:lnTo>
                        <a:lnTo>
                          <a:pt x="8" y="411"/>
                        </a:lnTo>
                        <a:lnTo>
                          <a:pt x="0" y="407"/>
                        </a:lnTo>
                        <a:lnTo>
                          <a:pt x="3" y="400"/>
                        </a:lnTo>
                        <a:lnTo>
                          <a:pt x="8" y="398"/>
                        </a:lnTo>
                        <a:lnTo>
                          <a:pt x="6" y="391"/>
                        </a:lnTo>
                        <a:lnTo>
                          <a:pt x="12" y="385"/>
                        </a:lnTo>
                        <a:lnTo>
                          <a:pt x="18" y="389"/>
                        </a:lnTo>
                        <a:lnTo>
                          <a:pt x="29" y="389"/>
                        </a:lnTo>
                        <a:lnTo>
                          <a:pt x="29" y="393"/>
                        </a:lnTo>
                        <a:lnTo>
                          <a:pt x="33" y="395"/>
                        </a:lnTo>
                        <a:lnTo>
                          <a:pt x="35" y="407"/>
                        </a:lnTo>
                        <a:lnTo>
                          <a:pt x="41" y="406"/>
                        </a:lnTo>
                        <a:lnTo>
                          <a:pt x="45" y="403"/>
                        </a:lnTo>
                        <a:lnTo>
                          <a:pt x="48" y="394"/>
                        </a:lnTo>
                        <a:lnTo>
                          <a:pt x="55" y="390"/>
                        </a:lnTo>
                        <a:lnTo>
                          <a:pt x="47" y="380"/>
                        </a:lnTo>
                        <a:lnTo>
                          <a:pt x="53" y="382"/>
                        </a:lnTo>
                        <a:lnTo>
                          <a:pt x="58" y="378"/>
                        </a:lnTo>
                        <a:lnTo>
                          <a:pt x="65" y="380"/>
                        </a:lnTo>
                        <a:lnTo>
                          <a:pt x="73" y="376"/>
                        </a:lnTo>
                        <a:lnTo>
                          <a:pt x="69" y="364"/>
                        </a:lnTo>
                        <a:lnTo>
                          <a:pt x="66" y="364"/>
                        </a:lnTo>
                        <a:lnTo>
                          <a:pt x="61" y="348"/>
                        </a:lnTo>
                        <a:lnTo>
                          <a:pt x="46" y="341"/>
                        </a:lnTo>
                        <a:lnTo>
                          <a:pt x="41" y="320"/>
                        </a:lnTo>
                        <a:lnTo>
                          <a:pt x="43" y="313"/>
                        </a:lnTo>
                        <a:lnTo>
                          <a:pt x="35" y="307"/>
                        </a:lnTo>
                        <a:lnTo>
                          <a:pt x="34" y="302"/>
                        </a:lnTo>
                        <a:lnTo>
                          <a:pt x="40" y="303"/>
                        </a:lnTo>
                        <a:lnTo>
                          <a:pt x="37" y="296"/>
                        </a:lnTo>
                        <a:lnTo>
                          <a:pt x="38" y="291"/>
                        </a:lnTo>
                        <a:lnTo>
                          <a:pt x="30" y="289"/>
                        </a:lnTo>
                        <a:lnTo>
                          <a:pt x="32" y="279"/>
                        </a:lnTo>
                        <a:lnTo>
                          <a:pt x="20" y="275"/>
                        </a:lnTo>
                        <a:lnTo>
                          <a:pt x="11" y="260"/>
                        </a:lnTo>
                        <a:lnTo>
                          <a:pt x="11" y="253"/>
                        </a:lnTo>
                        <a:lnTo>
                          <a:pt x="20" y="243"/>
                        </a:lnTo>
                        <a:lnTo>
                          <a:pt x="14" y="223"/>
                        </a:lnTo>
                        <a:lnTo>
                          <a:pt x="48" y="187"/>
                        </a:lnTo>
                        <a:lnTo>
                          <a:pt x="43" y="168"/>
                        </a:lnTo>
                        <a:lnTo>
                          <a:pt x="46" y="162"/>
                        </a:lnTo>
                        <a:lnTo>
                          <a:pt x="46" y="162"/>
                        </a:lnTo>
                        <a:lnTo>
                          <a:pt x="51" y="156"/>
                        </a:lnTo>
                        <a:lnTo>
                          <a:pt x="54" y="162"/>
                        </a:lnTo>
                        <a:lnTo>
                          <a:pt x="60" y="165"/>
                        </a:lnTo>
                        <a:lnTo>
                          <a:pt x="65" y="163"/>
                        </a:lnTo>
                        <a:lnTo>
                          <a:pt x="75" y="170"/>
                        </a:lnTo>
                        <a:lnTo>
                          <a:pt x="75" y="175"/>
                        </a:lnTo>
                        <a:lnTo>
                          <a:pt x="71" y="177"/>
                        </a:lnTo>
                        <a:lnTo>
                          <a:pt x="61" y="196"/>
                        </a:lnTo>
                        <a:lnTo>
                          <a:pt x="70" y="196"/>
                        </a:lnTo>
                        <a:lnTo>
                          <a:pt x="78" y="204"/>
                        </a:lnTo>
                        <a:lnTo>
                          <a:pt x="83" y="206"/>
                        </a:lnTo>
                        <a:lnTo>
                          <a:pt x="84" y="212"/>
                        </a:lnTo>
                        <a:lnTo>
                          <a:pt x="93" y="233"/>
                        </a:lnTo>
                        <a:lnTo>
                          <a:pt x="86" y="243"/>
                        </a:lnTo>
                        <a:lnTo>
                          <a:pt x="97" y="240"/>
                        </a:lnTo>
                        <a:lnTo>
                          <a:pt x="105" y="243"/>
                        </a:lnTo>
                        <a:lnTo>
                          <a:pt x="104" y="247"/>
                        </a:lnTo>
                        <a:lnTo>
                          <a:pt x="113" y="247"/>
                        </a:lnTo>
                        <a:lnTo>
                          <a:pt x="116" y="233"/>
                        </a:lnTo>
                        <a:lnTo>
                          <a:pt x="124" y="224"/>
                        </a:lnTo>
                        <a:lnTo>
                          <a:pt x="121" y="224"/>
                        </a:lnTo>
                        <a:lnTo>
                          <a:pt x="118" y="217"/>
                        </a:lnTo>
                        <a:lnTo>
                          <a:pt x="110" y="214"/>
                        </a:lnTo>
                        <a:lnTo>
                          <a:pt x="109" y="205"/>
                        </a:lnTo>
                        <a:lnTo>
                          <a:pt x="104" y="202"/>
                        </a:lnTo>
                        <a:lnTo>
                          <a:pt x="111" y="195"/>
                        </a:lnTo>
                        <a:lnTo>
                          <a:pt x="107" y="182"/>
                        </a:lnTo>
                        <a:lnTo>
                          <a:pt x="109" y="177"/>
                        </a:lnTo>
                        <a:lnTo>
                          <a:pt x="121" y="173"/>
                        </a:lnTo>
                        <a:lnTo>
                          <a:pt x="124" y="166"/>
                        </a:lnTo>
                        <a:lnTo>
                          <a:pt x="120" y="156"/>
                        </a:lnTo>
                        <a:lnTo>
                          <a:pt x="130" y="152"/>
                        </a:lnTo>
                        <a:lnTo>
                          <a:pt x="140" y="142"/>
                        </a:lnTo>
                        <a:lnTo>
                          <a:pt x="144" y="142"/>
                        </a:lnTo>
                        <a:lnTo>
                          <a:pt x="152" y="122"/>
                        </a:lnTo>
                        <a:lnTo>
                          <a:pt x="158" y="121"/>
                        </a:lnTo>
                        <a:lnTo>
                          <a:pt x="159" y="112"/>
                        </a:lnTo>
                        <a:lnTo>
                          <a:pt x="168" y="93"/>
                        </a:lnTo>
                        <a:lnTo>
                          <a:pt x="167" y="85"/>
                        </a:lnTo>
                        <a:lnTo>
                          <a:pt x="163" y="80"/>
                        </a:lnTo>
                        <a:lnTo>
                          <a:pt x="164" y="67"/>
                        </a:lnTo>
                        <a:lnTo>
                          <a:pt x="158" y="58"/>
                        </a:lnTo>
                        <a:lnTo>
                          <a:pt x="163" y="53"/>
                        </a:lnTo>
                        <a:lnTo>
                          <a:pt x="164" y="42"/>
                        </a:lnTo>
                        <a:lnTo>
                          <a:pt x="182" y="38"/>
                        </a:lnTo>
                        <a:lnTo>
                          <a:pt x="185" y="45"/>
                        </a:lnTo>
                        <a:lnTo>
                          <a:pt x="192" y="50"/>
                        </a:lnTo>
                        <a:lnTo>
                          <a:pt x="197" y="41"/>
                        </a:lnTo>
                        <a:lnTo>
                          <a:pt x="203" y="38"/>
                        </a:lnTo>
                        <a:lnTo>
                          <a:pt x="202" y="44"/>
                        </a:lnTo>
                        <a:lnTo>
                          <a:pt x="199" y="45"/>
                        </a:lnTo>
                        <a:lnTo>
                          <a:pt x="203" y="47"/>
                        </a:lnTo>
                        <a:lnTo>
                          <a:pt x="203" y="79"/>
                        </a:lnTo>
                        <a:lnTo>
                          <a:pt x="210" y="81"/>
                        </a:lnTo>
                        <a:lnTo>
                          <a:pt x="215" y="93"/>
                        </a:lnTo>
                        <a:lnTo>
                          <a:pt x="221" y="101"/>
                        </a:lnTo>
                        <a:lnTo>
                          <a:pt x="223" y="99"/>
                        </a:lnTo>
                        <a:lnTo>
                          <a:pt x="239" y="106"/>
                        </a:lnTo>
                        <a:lnTo>
                          <a:pt x="247" y="100"/>
                        </a:lnTo>
                        <a:lnTo>
                          <a:pt x="256" y="104"/>
                        </a:lnTo>
                        <a:lnTo>
                          <a:pt x="261" y="86"/>
                        </a:lnTo>
                        <a:lnTo>
                          <a:pt x="270" y="91"/>
                        </a:lnTo>
                        <a:lnTo>
                          <a:pt x="297" y="77"/>
                        </a:lnTo>
                        <a:lnTo>
                          <a:pt x="301" y="82"/>
                        </a:lnTo>
                        <a:lnTo>
                          <a:pt x="306" y="78"/>
                        </a:lnTo>
                        <a:lnTo>
                          <a:pt x="316" y="86"/>
                        </a:lnTo>
                        <a:lnTo>
                          <a:pt x="312" y="94"/>
                        </a:lnTo>
                        <a:lnTo>
                          <a:pt x="317" y="97"/>
                        </a:lnTo>
                        <a:lnTo>
                          <a:pt x="316" y="107"/>
                        </a:lnTo>
                        <a:lnTo>
                          <a:pt x="328" y="113"/>
                        </a:lnTo>
                        <a:lnTo>
                          <a:pt x="326" y="123"/>
                        </a:lnTo>
                        <a:lnTo>
                          <a:pt x="332" y="126"/>
                        </a:lnTo>
                        <a:lnTo>
                          <a:pt x="336" y="123"/>
                        </a:lnTo>
                        <a:lnTo>
                          <a:pt x="342" y="125"/>
                        </a:lnTo>
                        <a:lnTo>
                          <a:pt x="354" y="115"/>
                        </a:lnTo>
                        <a:lnTo>
                          <a:pt x="349" y="105"/>
                        </a:lnTo>
                        <a:lnTo>
                          <a:pt x="339" y="92"/>
                        </a:lnTo>
                        <a:lnTo>
                          <a:pt x="339" y="86"/>
                        </a:lnTo>
                        <a:lnTo>
                          <a:pt x="344" y="83"/>
                        </a:lnTo>
                        <a:lnTo>
                          <a:pt x="346" y="76"/>
                        </a:lnTo>
                        <a:lnTo>
                          <a:pt x="351" y="75"/>
                        </a:lnTo>
                        <a:lnTo>
                          <a:pt x="351" y="69"/>
                        </a:lnTo>
                        <a:lnTo>
                          <a:pt x="348" y="68"/>
                        </a:lnTo>
                        <a:lnTo>
                          <a:pt x="346" y="62"/>
                        </a:lnTo>
                        <a:lnTo>
                          <a:pt x="334" y="64"/>
                        </a:lnTo>
                        <a:lnTo>
                          <a:pt x="325" y="57"/>
                        </a:lnTo>
                        <a:lnTo>
                          <a:pt x="327" y="51"/>
                        </a:lnTo>
                        <a:lnTo>
                          <a:pt x="325" y="47"/>
                        </a:lnTo>
                        <a:lnTo>
                          <a:pt x="327" y="35"/>
                        </a:lnTo>
                        <a:lnTo>
                          <a:pt x="325" y="29"/>
                        </a:lnTo>
                        <a:lnTo>
                          <a:pt x="338" y="16"/>
                        </a:lnTo>
                        <a:lnTo>
                          <a:pt x="338" y="7"/>
                        </a:lnTo>
                        <a:lnTo>
                          <a:pt x="344" y="8"/>
                        </a:lnTo>
                        <a:lnTo>
                          <a:pt x="356" y="2"/>
                        </a:lnTo>
                        <a:lnTo>
                          <a:pt x="361" y="5"/>
                        </a:lnTo>
                        <a:lnTo>
                          <a:pt x="366" y="0"/>
                        </a:lnTo>
                        <a:lnTo>
                          <a:pt x="369" y="5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 dirty="0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275" name="Google Shape;275;p2" descr="{&quot;Key&quot;:&quot;piedmont&quot;,&quot;Name&quot;:&quot;Piedmont&quot;,&quot;Value&quot;:2650.0,&quot;Formula&quot;:&quot;2650&quot;,&quot;Text&quot;:&quot;2650&quot;,&quot;OfficeApplication&quot;:2,&quot;HasValue&quot;:true}"/>
                  <p:cNvSpPr/>
                  <p:nvPr/>
                </p:nvSpPr>
                <p:spPr>
                  <a:xfrm>
                    <a:off x="275549" y="456440"/>
                    <a:ext cx="865187" cy="1139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" h="718" extrusionOk="0">
                        <a:moveTo>
                          <a:pt x="382" y="0"/>
                        </a:moveTo>
                        <a:lnTo>
                          <a:pt x="388" y="7"/>
                        </a:lnTo>
                        <a:lnTo>
                          <a:pt x="385" y="13"/>
                        </a:lnTo>
                        <a:lnTo>
                          <a:pt x="388" y="22"/>
                        </a:lnTo>
                        <a:lnTo>
                          <a:pt x="387" y="41"/>
                        </a:lnTo>
                        <a:lnTo>
                          <a:pt x="379" y="51"/>
                        </a:lnTo>
                        <a:lnTo>
                          <a:pt x="385" y="62"/>
                        </a:lnTo>
                        <a:lnTo>
                          <a:pt x="383" y="67"/>
                        </a:lnTo>
                        <a:lnTo>
                          <a:pt x="388" y="72"/>
                        </a:lnTo>
                        <a:lnTo>
                          <a:pt x="400" y="76"/>
                        </a:lnTo>
                        <a:lnTo>
                          <a:pt x="409" y="93"/>
                        </a:lnTo>
                        <a:lnTo>
                          <a:pt x="416" y="95"/>
                        </a:lnTo>
                        <a:lnTo>
                          <a:pt x="415" y="99"/>
                        </a:lnTo>
                        <a:lnTo>
                          <a:pt x="418" y="105"/>
                        </a:lnTo>
                        <a:lnTo>
                          <a:pt x="425" y="105"/>
                        </a:lnTo>
                        <a:lnTo>
                          <a:pt x="433" y="111"/>
                        </a:lnTo>
                        <a:lnTo>
                          <a:pt x="440" y="110"/>
                        </a:lnTo>
                        <a:lnTo>
                          <a:pt x="440" y="110"/>
                        </a:lnTo>
                        <a:lnTo>
                          <a:pt x="437" y="117"/>
                        </a:lnTo>
                        <a:lnTo>
                          <a:pt x="441" y="136"/>
                        </a:lnTo>
                        <a:lnTo>
                          <a:pt x="408" y="172"/>
                        </a:lnTo>
                        <a:lnTo>
                          <a:pt x="414" y="192"/>
                        </a:lnTo>
                        <a:lnTo>
                          <a:pt x="405" y="201"/>
                        </a:lnTo>
                        <a:lnTo>
                          <a:pt x="405" y="208"/>
                        </a:lnTo>
                        <a:lnTo>
                          <a:pt x="414" y="224"/>
                        </a:lnTo>
                        <a:lnTo>
                          <a:pt x="426" y="227"/>
                        </a:lnTo>
                        <a:lnTo>
                          <a:pt x="424" y="238"/>
                        </a:lnTo>
                        <a:lnTo>
                          <a:pt x="432" y="239"/>
                        </a:lnTo>
                        <a:lnTo>
                          <a:pt x="430" y="244"/>
                        </a:lnTo>
                        <a:lnTo>
                          <a:pt x="434" y="252"/>
                        </a:lnTo>
                        <a:lnTo>
                          <a:pt x="428" y="250"/>
                        </a:lnTo>
                        <a:lnTo>
                          <a:pt x="429" y="256"/>
                        </a:lnTo>
                        <a:lnTo>
                          <a:pt x="437" y="262"/>
                        </a:lnTo>
                        <a:lnTo>
                          <a:pt x="435" y="269"/>
                        </a:lnTo>
                        <a:lnTo>
                          <a:pt x="440" y="290"/>
                        </a:lnTo>
                        <a:lnTo>
                          <a:pt x="455" y="297"/>
                        </a:lnTo>
                        <a:lnTo>
                          <a:pt x="460" y="312"/>
                        </a:lnTo>
                        <a:lnTo>
                          <a:pt x="463" y="312"/>
                        </a:lnTo>
                        <a:lnTo>
                          <a:pt x="467" y="324"/>
                        </a:lnTo>
                        <a:lnTo>
                          <a:pt x="458" y="329"/>
                        </a:lnTo>
                        <a:lnTo>
                          <a:pt x="452" y="327"/>
                        </a:lnTo>
                        <a:lnTo>
                          <a:pt x="446" y="330"/>
                        </a:lnTo>
                        <a:lnTo>
                          <a:pt x="440" y="329"/>
                        </a:lnTo>
                        <a:lnTo>
                          <a:pt x="449" y="338"/>
                        </a:lnTo>
                        <a:lnTo>
                          <a:pt x="441" y="343"/>
                        </a:lnTo>
                        <a:lnTo>
                          <a:pt x="439" y="351"/>
                        </a:lnTo>
                        <a:lnTo>
                          <a:pt x="435" y="355"/>
                        </a:lnTo>
                        <a:lnTo>
                          <a:pt x="429" y="355"/>
                        </a:lnTo>
                        <a:lnTo>
                          <a:pt x="427" y="344"/>
                        </a:lnTo>
                        <a:lnTo>
                          <a:pt x="422" y="341"/>
                        </a:lnTo>
                        <a:lnTo>
                          <a:pt x="423" y="337"/>
                        </a:lnTo>
                        <a:lnTo>
                          <a:pt x="411" y="338"/>
                        </a:lnTo>
                        <a:lnTo>
                          <a:pt x="406" y="334"/>
                        </a:lnTo>
                        <a:lnTo>
                          <a:pt x="400" y="339"/>
                        </a:lnTo>
                        <a:lnTo>
                          <a:pt x="402" y="347"/>
                        </a:lnTo>
                        <a:lnTo>
                          <a:pt x="397" y="348"/>
                        </a:lnTo>
                        <a:lnTo>
                          <a:pt x="394" y="355"/>
                        </a:lnTo>
                        <a:lnTo>
                          <a:pt x="402" y="360"/>
                        </a:lnTo>
                        <a:lnTo>
                          <a:pt x="403" y="367"/>
                        </a:lnTo>
                        <a:lnTo>
                          <a:pt x="399" y="366"/>
                        </a:lnTo>
                        <a:lnTo>
                          <a:pt x="399" y="368"/>
                        </a:lnTo>
                        <a:lnTo>
                          <a:pt x="406" y="370"/>
                        </a:lnTo>
                        <a:lnTo>
                          <a:pt x="401" y="371"/>
                        </a:lnTo>
                        <a:lnTo>
                          <a:pt x="403" y="372"/>
                        </a:lnTo>
                        <a:lnTo>
                          <a:pt x="399" y="376"/>
                        </a:lnTo>
                        <a:lnTo>
                          <a:pt x="404" y="381"/>
                        </a:lnTo>
                        <a:lnTo>
                          <a:pt x="399" y="382"/>
                        </a:lnTo>
                        <a:lnTo>
                          <a:pt x="401" y="384"/>
                        </a:lnTo>
                        <a:lnTo>
                          <a:pt x="411" y="380"/>
                        </a:lnTo>
                        <a:lnTo>
                          <a:pt x="403" y="390"/>
                        </a:lnTo>
                        <a:lnTo>
                          <a:pt x="405" y="395"/>
                        </a:lnTo>
                        <a:lnTo>
                          <a:pt x="412" y="397"/>
                        </a:lnTo>
                        <a:lnTo>
                          <a:pt x="414" y="403"/>
                        </a:lnTo>
                        <a:lnTo>
                          <a:pt x="419" y="404"/>
                        </a:lnTo>
                        <a:lnTo>
                          <a:pt x="417" y="409"/>
                        </a:lnTo>
                        <a:lnTo>
                          <a:pt x="423" y="415"/>
                        </a:lnTo>
                        <a:lnTo>
                          <a:pt x="424" y="429"/>
                        </a:lnTo>
                        <a:lnTo>
                          <a:pt x="437" y="437"/>
                        </a:lnTo>
                        <a:lnTo>
                          <a:pt x="439" y="429"/>
                        </a:lnTo>
                        <a:lnTo>
                          <a:pt x="441" y="435"/>
                        </a:lnTo>
                        <a:lnTo>
                          <a:pt x="445" y="434"/>
                        </a:lnTo>
                        <a:lnTo>
                          <a:pt x="446" y="438"/>
                        </a:lnTo>
                        <a:lnTo>
                          <a:pt x="452" y="439"/>
                        </a:lnTo>
                        <a:lnTo>
                          <a:pt x="453" y="435"/>
                        </a:lnTo>
                        <a:lnTo>
                          <a:pt x="460" y="434"/>
                        </a:lnTo>
                        <a:lnTo>
                          <a:pt x="466" y="427"/>
                        </a:lnTo>
                        <a:lnTo>
                          <a:pt x="478" y="426"/>
                        </a:lnTo>
                        <a:lnTo>
                          <a:pt x="479" y="440"/>
                        </a:lnTo>
                        <a:lnTo>
                          <a:pt x="484" y="447"/>
                        </a:lnTo>
                        <a:lnTo>
                          <a:pt x="490" y="444"/>
                        </a:lnTo>
                        <a:lnTo>
                          <a:pt x="492" y="446"/>
                        </a:lnTo>
                        <a:lnTo>
                          <a:pt x="495" y="451"/>
                        </a:lnTo>
                        <a:lnTo>
                          <a:pt x="494" y="458"/>
                        </a:lnTo>
                        <a:lnTo>
                          <a:pt x="500" y="469"/>
                        </a:lnTo>
                        <a:lnTo>
                          <a:pt x="507" y="475"/>
                        </a:lnTo>
                        <a:lnTo>
                          <a:pt x="511" y="475"/>
                        </a:lnTo>
                        <a:lnTo>
                          <a:pt x="514" y="483"/>
                        </a:lnTo>
                        <a:lnTo>
                          <a:pt x="510" y="487"/>
                        </a:lnTo>
                        <a:lnTo>
                          <a:pt x="515" y="491"/>
                        </a:lnTo>
                        <a:lnTo>
                          <a:pt x="514" y="495"/>
                        </a:lnTo>
                        <a:lnTo>
                          <a:pt x="520" y="496"/>
                        </a:lnTo>
                        <a:lnTo>
                          <a:pt x="522" y="499"/>
                        </a:lnTo>
                        <a:lnTo>
                          <a:pt x="534" y="496"/>
                        </a:lnTo>
                        <a:lnTo>
                          <a:pt x="536" y="508"/>
                        </a:lnTo>
                        <a:lnTo>
                          <a:pt x="545" y="515"/>
                        </a:lnTo>
                        <a:lnTo>
                          <a:pt x="542" y="523"/>
                        </a:lnTo>
                        <a:lnTo>
                          <a:pt x="544" y="535"/>
                        </a:lnTo>
                        <a:lnTo>
                          <a:pt x="544" y="535"/>
                        </a:lnTo>
                        <a:lnTo>
                          <a:pt x="542" y="534"/>
                        </a:lnTo>
                        <a:lnTo>
                          <a:pt x="542" y="555"/>
                        </a:lnTo>
                        <a:lnTo>
                          <a:pt x="542" y="555"/>
                        </a:lnTo>
                        <a:lnTo>
                          <a:pt x="542" y="561"/>
                        </a:lnTo>
                        <a:lnTo>
                          <a:pt x="527" y="567"/>
                        </a:lnTo>
                        <a:lnTo>
                          <a:pt x="521" y="562"/>
                        </a:lnTo>
                        <a:lnTo>
                          <a:pt x="521" y="556"/>
                        </a:lnTo>
                        <a:lnTo>
                          <a:pt x="515" y="553"/>
                        </a:lnTo>
                        <a:lnTo>
                          <a:pt x="509" y="554"/>
                        </a:lnTo>
                        <a:lnTo>
                          <a:pt x="503" y="539"/>
                        </a:lnTo>
                        <a:lnTo>
                          <a:pt x="494" y="540"/>
                        </a:lnTo>
                        <a:lnTo>
                          <a:pt x="491" y="536"/>
                        </a:lnTo>
                        <a:lnTo>
                          <a:pt x="483" y="537"/>
                        </a:lnTo>
                        <a:lnTo>
                          <a:pt x="481" y="545"/>
                        </a:lnTo>
                        <a:lnTo>
                          <a:pt x="475" y="550"/>
                        </a:lnTo>
                        <a:lnTo>
                          <a:pt x="480" y="556"/>
                        </a:lnTo>
                        <a:lnTo>
                          <a:pt x="482" y="571"/>
                        </a:lnTo>
                        <a:lnTo>
                          <a:pt x="476" y="574"/>
                        </a:lnTo>
                        <a:lnTo>
                          <a:pt x="472" y="569"/>
                        </a:lnTo>
                        <a:lnTo>
                          <a:pt x="463" y="570"/>
                        </a:lnTo>
                        <a:lnTo>
                          <a:pt x="463" y="576"/>
                        </a:lnTo>
                        <a:lnTo>
                          <a:pt x="456" y="583"/>
                        </a:lnTo>
                        <a:lnTo>
                          <a:pt x="458" y="589"/>
                        </a:lnTo>
                        <a:lnTo>
                          <a:pt x="453" y="591"/>
                        </a:lnTo>
                        <a:lnTo>
                          <a:pt x="451" y="582"/>
                        </a:lnTo>
                        <a:lnTo>
                          <a:pt x="447" y="582"/>
                        </a:lnTo>
                        <a:lnTo>
                          <a:pt x="448" y="578"/>
                        </a:lnTo>
                        <a:lnTo>
                          <a:pt x="441" y="566"/>
                        </a:lnTo>
                        <a:lnTo>
                          <a:pt x="434" y="565"/>
                        </a:lnTo>
                        <a:lnTo>
                          <a:pt x="420" y="564"/>
                        </a:lnTo>
                        <a:lnTo>
                          <a:pt x="415" y="572"/>
                        </a:lnTo>
                        <a:lnTo>
                          <a:pt x="418" y="575"/>
                        </a:lnTo>
                        <a:lnTo>
                          <a:pt x="406" y="589"/>
                        </a:lnTo>
                        <a:lnTo>
                          <a:pt x="402" y="586"/>
                        </a:lnTo>
                        <a:lnTo>
                          <a:pt x="390" y="586"/>
                        </a:lnTo>
                        <a:lnTo>
                          <a:pt x="388" y="583"/>
                        </a:lnTo>
                        <a:lnTo>
                          <a:pt x="384" y="589"/>
                        </a:lnTo>
                        <a:lnTo>
                          <a:pt x="378" y="585"/>
                        </a:lnTo>
                        <a:lnTo>
                          <a:pt x="375" y="587"/>
                        </a:lnTo>
                        <a:lnTo>
                          <a:pt x="372" y="596"/>
                        </a:lnTo>
                        <a:lnTo>
                          <a:pt x="366" y="598"/>
                        </a:lnTo>
                        <a:lnTo>
                          <a:pt x="354" y="588"/>
                        </a:lnTo>
                        <a:lnTo>
                          <a:pt x="346" y="587"/>
                        </a:lnTo>
                        <a:lnTo>
                          <a:pt x="342" y="580"/>
                        </a:lnTo>
                        <a:lnTo>
                          <a:pt x="336" y="586"/>
                        </a:lnTo>
                        <a:lnTo>
                          <a:pt x="336" y="594"/>
                        </a:lnTo>
                        <a:lnTo>
                          <a:pt x="330" y="595"/>
                        </a:lnTo>
                        <a:lnTo>
                          <a:pt x="336" y="609"/>
                        </a:lnTo>
                        <a:lnTo>
                          <a:pt x="333" y="616"/>
                        </a:lnTo>
                        <a:lnTo>
                          <a:pt x="320" y="624"/>
                        </a:lnTo>
                        <a:lnTo>
                          <a:pt x="321" y="632"/>
                        </a:lnTo>
                        <a:lnTo>
                          <a:pt x="317" y="639"/>
                        </a:lnTo>
                        <a:lnTo>
                          <a:pt x="311" y="638"/>
                        </a:lnTo>
                        <a:lnTo>
                          <a:pt x="310" y="647"/>
                        </a:lnTo>
                        <a:lnTo>
                          <a:pt x="304" y="644"/>
                        </a:lnTo>
                        <a:lnTo>
                          <a:pt x="303" y="646"/>
                        </a:lnTo>
                        <a:lnTo>
                          <a:pt x="303" y="650"/>
                        </a:lnTo>
                        <a:lnTo>
                          <a:pt x="308" y="656"/>
                        </a:lnTo>
                        <a:lnTo>
                          <a:pt x="303" y="662"/>
                        </a:lnTo>
                        <a:lnTo>
                          <a:pt x="306" y="666"/>
                        </a:lnTo>
                        <a:lnTo>
                          <a:pt x="303" y="673"/>
                        </a:lnTo>
                        <a:lnTo>
                          <a:pt x="309" y="678"/>
                        </a:lnTo>
                        <a:lnTo>
                          <a:pt x="309" y="686"/>
                        </a:lnTo>
                        <a:lnTo>
                          <a:pt x="305" y="692"/>
                        </a:lnTo>
                        <a:lnTo>
                          <a:pt x="299" y="694"/>
                        </a:lnTo>
                        <a:lnTo>
                          <a:pt x="292" y="690"/>
                        </a:lnTo>
                        <a:lnTo>
                          <a:pt x="284" y="697"/>
                        </a:lnTo>
                        <a:lnTo>
                          <a:pt x="290" y="699"/>
                        </a:lnTo>
                        <a:lnTo>
                          <a:pt x="292" y="703"/>
                        </a:lnTo>
                        <a:lnTo>
                          <a:pt x="290" y="706"/>
                        </a:lnTo>
                        <a:lnTo>
                          <a:pt x="282" y="703"/>
                        </a:lnTo>
                        <a:lnTo>
                          <a:pt x="276" y="706"/>
                        </a:lnTo>
                        <a:lnTo>
                          <a:pt x="239" y="694"/>
                        </a:lnTo>
                        <a:lnTo>
                          <a:pt x="231" y="699"/>
                        </a:lnTo>
                        <a:lnTo>
                          <a:pt x="229" y="705"/>
                        </a:lnTo>
                        <a:lnTo>
                          <a:pt x="233" y="711"/>
                        </a:lnTo>
                        <a:lnTo>
                          <a:pt x="238" y="711"/>
                        </a:lnTo>
                        <a:lnTo>
                          <a:pt x="232" y="718"/>
                        </a:lnTo>
                        <a:lnTo>
                          <a:pt x="229" y="717"/>
                        </a:lnTo>
                        <a:lnTo>
                          <a:pt x="229" y="717"/>
                        </a:lnTo>
                        <a:lnTo>
                          <a:pt x="229" y="711"/>
                        </a:lnTo>
                        <a:lnTo>
                          <a:pt x="219" y="698"/>
                        </a:lnTo>
                        <a:lnTo>
                          <a:pt x="223" y="684"/>
                        </a:lnTo>
                        <a:lnTo>
                          <a:pt x="212" y="684"/>
                        </a:lnTo>
                        <a:lnTo>
                          <a:pt x="208" y="691"/>
                        </a:lnTo>
                        <a:lnTo>
                          <a:pt x="197" y="689"/>
                        </a:lnTo>
                        <a:lnTo>
                          <a:pt x="175" y="699"/>
                        </a:lnTo>
                        <a:lnTo>
                          <a:pt x="169" y="698"/>
                        </a:lnTo>
                        <a:lnTo>
                          <a:pt x="168" y="703"/>
                        </a:lnTo>
                        <a:lnTo>
                          <a:pt x="161" y="699"/>
                        </a:lnTo>
                        <a:lnTo>
                          <a:pt x="154" y="702"/>
                        </a:lnTo>
                        <a:lnTo>
                          <a:pt x="151" y="692"/>
                        </a:lnTo>
                        <a:lnTo>
                          <a:pt x="138" y="694"/>
                        </a:lnTo>
                        <a:lnTo>
                          <a:pt x="129" y="685"/>
                        </a:lnTo>
                        <a:lnTo>
                          <a:pt x="124" y="686"/>
                        </a:lnTo>
                        <a:lnTo>
                          <a:pt x="118" y="677"/>
                        </a:lnTo>
                        <a:lnTo>
                          <a:pt x="113" y="675"/>
                        </a:lnTo>
                        <a:lnTo>
                          <a:pt x="109" y="677"/>
                        </a:lnTo>
                        <a:lnTo>
                          <a:pt x="96" y="669"/>
                        </a:lnTo>
                        <a:lnTo>
                          <a:pt x="85" y="670"/>
                        </a:lnTo>
                        <a:lnTo>
                          <a:pt x="80" y="667"/>
                        </a:lnTo>
                        <a:lnTo>
                          <a:pt x="77" y="653"/>
                        </a:lnTo>
                        <a:lnTo>
                          <a:pt x="70" y="649"/>
                        </a:lnTo>
                        <a:lnTo>
                          <a:pt x="70" y="644"/>
                        </a:lnTo>
                        <a:lnTo>
                          <a:pt x="64" y="638"/>
                        </a:lnTo>
                        <a:lnTo>
                          <a:pt x="63" y="633"/>
                        </a:lnTo>
                        <a:lnTo>
                          <a:pt x="54" y="630"/>
                        </a:lnTo>
                        <a:lnTo>
                          <a:pt x="56" y="612"/>
                        </a:lnTo>
                        <a:lnTo>
                          <a:pt x="68" y="609"/>
                        </a:lnTo>
                        <a:lnTo>
                          <a:pt x="53" y="595"/>
                        </a:lnTo>
                        <a:lnTo>
                          <a:pt x="48" y="579"/>
                        </a:lnTo>
                        <a:lnTo>
                          <a:pt x="53" y="573"/>
                        </a:lnTo>
                        <a:lnTo>
                          <a:pt x="60" y="572"/>
                        </a:lnTo>
                        <a:lnTo>
                          <a:pt x="65" y="567"/>
                        </a:lnTo>
                        <a:lnTo>
                          <a:pt x="68" y="555"/>
                        </a:lnTo>
                        <a:lnTo>
                          <a:pt x="72" y="554"/>
                        </a:lnTo>
                        <a:lnTo>
                          <a:pt x="68" y="545"/>
                        </a:lnTo>
                        <a:lnTo>
                          <a:pt x="71" y="537"/>
                        </a:lnTo>
                        <a:lnTo>
                          <a:pt x="76" y="533"/>
                        </a:lnTo>
                        <a:lnTo>
                          <a:pt x="94" y="534"/>
                        </a:lnTo>
                        <a:lnTo>
                          <a:pt x="92" y="526"/>
                        </a:lnTo>
                        <a:lnTo>
                          <a:pt x="85" y="522"/>
                        </a:lnTo>
                        <a:lnTo>
                          <a:pt x="83" y="509"/>
                        </a:lnTo>
                        <a:lnTo>
                          <a:pt x="79" y="504"/>
                        </a:lnTo>
                        <a:lnTo>
                          <a:pt x="83" y="494"/>
                        </a:lnTo>
                        <a:lnTo>
                          <a:pt x="80" y="489"/>
                        </a:lnTo>
                        <a:lnTo>
                          <a:pt x="65" y="483"/>
                        </a:lnTo>
                        <a:lnTo>
                          <a:pt x="60" y="488"/>
                        </a:lnTo>
                        <a:lnTo>
                          <a:pt x="50" y="486"/>
                        </a:lnTo>
                        <a:lnTo>
                          <a:pt x="37" y="478"/>
                        </a:lnTo>
                        <a:lnTo>
                          <a:pt x="37" y="474"/>
                        </a:lnTo>
                        <a:lnTo>
                          <a:pt x="27" y="470"/>
                        </a:lnTo>
                        <a:lnTo>
                          <a:pt x="27" y="461"/>
                        </a:lnTo>
                        <a:lnTo>
                          <a:pt x="25" y="459"/>
                        </a:lnTo>
                        <a:lnTo>
                          <a:pt x="29" y="453"/>
                        </a:lnTo>
                        <a:lnTo>
                          <a:pt x="24" y="444"/>
                        </a:lnTo>
                        <a:lnTo>
                          <a:pt x="27" y="442"/>
                        </a:lnTo>
                        <a:lnTo>
                          <a:pt x="25" y="438"/>
                        </a:lnTo>
                        <a:lnTo>
                          <a:pt x="10" y="436"/>
                        </a:lnTo>
                        <a:lnTo>
                          <a:pt x="7" y="420"/>
                        </a:lnTo>
                        <a:lnTo>
                          <a:pt x="4" y="419"/>
                        </a:lnTo>
                        <a:lnTo>
                          <a:pt x="0" y="410"/>
                        </a:lnTo>
                        <a:lnTo>
                          <a:pt x="10" y="404"/>
                        </a:lnTo>
                        <a:lnTo>
                          <a:pt x="11" y="400"/>
                        </a:lnTo>
                        <a:lnTo>
                          <a:pt x="25" y="401"/>
                        </a:lnTo>
                        <a:lnTo>
                          <a:pt x="30" y="394"/>
                        </a:lnTo>
                        <a:lnTo>
                          <a:pt x="46" y="401"/>
                        </a:lnTo>
                        <a:lnTo>
                          <a:pt x="47" y="404"/>
                        </a:lnTo>
                        <a:lnTo>
                          <a:pt x="56" y="401"/>
                        </a:lnTo>
                        <a:lnTo>
                          <a:pt x="56" y="391"/>
                        </a:lnTo>
                        <a:lnTo>
                          <a:pt x="68" y="390"/>
                        </a:lnTo>
                        <a:lnTo>
                          <a:pt x="69" y="384"/>
                        </a:lnTo>
                        <a:lnTo>
                          <a:pt x="79" y="376"/>
                        </a:lnTo>
                        <a:lnTo>
                          <a:pt x="84" y="377"/>
                        </a:lnTo>
                        <a:lnTo>
                          <a:pt x="89" y="374"/>
                        </a:lnTo>
                        <a:lnTo>
                          <a:pt x="93" y="378"/>
                        </a:lnTo>
                        <a:lnTo>
                          <a:pt x="102" y="368"/>
                        </a:lnTo>
                        <a:lnTo>
                          <a:pt x="105" y="368"/>
                        </a:lnTo>
                        <a:lnTo>
                          <a:pt x="107" y="358"/>
                        </a:lnTo>
                        <a:lnTo>
                          <a:pt x="102" y="344"/>
                        </a:lnTo>
                        <a:lnTo>
                          <a:pt x="106" y="343"/>
                        </a:lnTo>
                        <a:lnTo>
                          <a:pt x="108" y="337"/>
                        </a:lnTo>
                        <a:lnTo>
                          <a:pt x="113" y="334"/>
                        </a:lnTo>
                        <a:lnTo>
                          <a:pt x="113" y="328"/>
                        </a:lnTo>
                        <a:lnTo>
                          <a:pt x="118" y="321"/>
                        </a:lnTo>
                        <a:lnTo>
                          <a:pt x="103" y="312"/>
                        </a:lnTo>
                        <a:lnTo>
                          <a:pt x="101" y="302"/>
                        </a:lnTo>
                        <a:lnTo>
                          <a:pt x="101" y="302"/>
                        </a:lnTo>
                        <a:lnTo>
                          <a:pt x="108" y="288"/>
                        </a:lnTo>
                        <a:lnTo>
                          <a:pt x="109" y="299"/>
                        </a:lnTo>
                        <a:lnTo>
                          <a:pt x="113" y="296"/>
                        </a:lnTo>
                        <a:lnTo>
                          <a:pt x="125" y="301"/>
                        </a:lnTo>
                        <a:lnTo>
                          <a:pt x="135" y="289"/>
                        </a:lnTo>
                        <a:lnTo>
                          <a:pt x="147" y="288"/>
                        </a:lnTo>
                        <a:lnTo>
                          <a:pt x="154" y="285"/>
                        </a:lnTo>
                        <a:lnTo>
                          <a:pt x="158" y="288"/>
                        </a:lnTo>
                        <a:lnTo>
                          <a:pt x="172" y="275"/>
                        </a:lnTo>
                        <a:lnTo>
                          <a:pt x="177" y="269"/>
                        </a:lnTo>
                        <a:lnTo>
                          <a:pt x="182" y="267"/>
                        </a:lnTo>
                        <a:lnTo>
                          <a:pt x="189" y="269"/>
                        </a:lnTo>
                        <a:lnTo>
                          <a:pt x="198" y="265"/>
                        </a:lnTo>
                        <a:lnTo>
                          <a:pt x="206" y="270"/>
                        </a:lnTo>
                        <a:lnTo>
                          <a:pt x="206" y="273"/>
                        </a:lnTo>
                        <a:lnTo>
                          <a:pt x="212" y="271"/>
                        </a:lnTo>
                        <a:lnTo>
                          <a:pt x="221" y="276"/>
                        </a:lnTo>
                        <a:lnTo>
                          <a:pt x="230" y="274"/>
                        </a:lnTo>
                        <a:lnTo>
                          <a:pt x="233" y="277"/>
                        </a:lnTo>
                        <a:lnTo>
                          <a:pt x="252" y="263"/>
                        </a:lnTo>
                        <a:lnTo>
                          <a:pt x="264" y="262"/>
                        </a:lnTo>
                        <a:lnTo>
                          <a:pt x="268" y="265"/>
                        </a:lnTo>
                        <a:lnTo>
                          <a:pt x="271" y="252"/>
                        </a:lnTo>
                        <a:lnTo>
                          <a:pt x="276" y="251"/>
                        </a:lnTo>
                        <a:lnTo>
                          <a:pt x="268" y="236"/>
                        </a:lnTo>
                        <a:lnTo>
                          <a:pt x="275" y="224"/>
                        </a:lnTo>
                        <a:lnTo>
                          <a:pt x="274" y="219"/>
                        </a:lnTo>
                        <a:lnTo>
                          <a:pt x="267" y="217"/>
                        </a:lnTo>
                        <a:lnTo>
                          <a:pt x="260" y="205"/>
                        </a:lnTo>
                        <a:lnTo>
                          <a:pt x="263" y="183"/>
                        </a:lnTo>
                        <a:lnTo>
                          <a:pt x="260" y="167"/>
                        </a:lnTo>
                        <a:lnTo>
                          <a:pt x="260" y="167"/>
                        </a:lnTo>
                        <a:lnTo>
                          <a:pt x="263" y="163"/>
                        </a:lnTo>
                        <a:lnTo>
                          <a:pt x="264" y="149"/>
                        </a:lnTo>
                        <a:lnTo>
                          <a:pt x="270" y="143"/>
                        </a:lnTo>
                        <a:lnTo>
                          <a:pt x="286" y="143"/>
                        </a:lnTo>
                        <a:lnTo>
                          <a:pt x="291" y="138"/>
                        </a:lnTo>
                        <a:lnTo>
                          <a:pt x="291" y="132"/>
                        </a:lnTo>
                        <a:lnTo>
                          <a:pt x="297" y="129"/>
                        </a:lnTo>
                        <a:lnTo>
                          <a:pt x="294" y="120"/>
                        </a:lnTo>
                        <a:lnTo>
                          <a:pt x="296" y="112"/>
                        </a:lnTo>
                        <a:lnTo>
                          <a:pt x="311" y="108"/>
                        </a:lnTo>
                        <a:lnTo>
                          <a:pt x="313" y="102"/>
                        </a:lnTo>
                        <a:lnTo>
                          <a:pt x="321" y="98"/>
                        </a:lnTo>
                        <a:lnTo>
                          <a:pt x="320" y="92"/>
                        </a:lnTo>
                        <a:lnTo>
                          <a:pt x="324" y="87"/>
                        </a:lnTo>
                        <a:lnTo>
                          <a:pt x="318" y="74"/>
                        </a:lnTo>
                        <a:lnTo>
                          <a:pt x="312" y="67"/>
                        </a:lnTo>
                        <a:lnTo>
                          <a:pt x="305" y="63"/>
                        </a:lnTo>
                        <a:lnTo>
                          <a:pt x="318" y="50"/>
                        </a:lnTo>
                        <a:lnTo>
                          <a:pt x="324" y="51"/>
                        </a:lnTo>
                        <a:lnTo>
                          <a:pt x="334" y="48"/>
                        </a:lnTo>
                        <a:lnTo>
                          <a:pt x="337" y="40"/>
                        </a:lnTo>
                        <a:lnTo>
                          <a:pt x="344" y="37"/>
                        </a:lnTo>
                        <a:lnTo>
                          <a:pt x="344" y="31"/>
                        </a:lnTo>
                        <a:lnTo>
                          <a:pt x="354" y="27"/>
                        </a:lnTo>
                        <a:lnTo>
                          <a:pt x="356" y="21"/>
                        </a:lnTo>
                        <a:lnTo>
                          <a:pt x="350" y="19"/>
                        </a:lnTo>
                        <a:lnTo>
                          <a:pt x="353" y="13"/>
                        </a:lnTo>
                        <a:lnTo>
                          <a:pt x="357" y="12"/>
                        </a:lnTo>
                        <a:lnTo>
                          <a:pt x="365" y="5"/>
                        </a:lnTo>
                        <a:lnTo>
                          <a:pt x="382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276" name="Google Shape;276;p2"/>
                <p:cNvSpPr/>
                <p:nvPr/>
              </p:nvSpPr>
              <p:spPr>
                <a:xfrm>
                  <a:off x="3114397" y="752354"/>
                  <a:ext cx="154800" cy="15388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77" name="Google Shape;277;p2"/>
              <p:cNvGrpSpPr/>
              <p:nvPr/>
            </p:nvGrpSpPr>
            <p:grpSpPr>
              <a:xfrm>
                <a:off x="5385310" y="4057908"/>
                <a:ext cx="2773362" cy="3538538"/>
                <a:chOff x="567649" y="369128"/>
                <a:chExt cx="2773362" cy="3538538"/>
              </a:xfrm>
            </p:grpSpPr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567649" y="369128"/>
                  <a:ext cx="2773362" cy="3538538"/>
                  <a:chOff x="567649" y="369128"/>
                  <a:chExt cx="2773362" cy="3538538"/>
                </a:xfrm>
              </p:grpSpPr>
              <p:sp>
                <p:nvSpPr>
                  <p:cNvPr id="279" name="Google Shape;279;p2" descr="{&quot;Key&quot;:&quot;abruzzo&quot;,&quot;Name&quot;:&quot;Abruzzo&quot;,&quot;Value&quot;:610.0,&quot;Formula&quot;:&quot;610&quot;,&quot;Text&quot;:&quot;610&quot;,&quot;OfficeApplication&quot;:2,&quot;HasValue&quot;:true}"/>
                  <p:cNvSpPr/>
                  <p:nvPr/>
                </p:nvSpPr>
                <p:spPr>
                  <a:xfrm>
                    <a:off x="2413911" y="2131253"/>
                    <a:ext cx="587375" cy="547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0" h="345" extrusionOk="0">
                        <a:moveTo>
                          <a:pt x="188" y="1"/>
                        </a:moveTo>
                        <a:lnTo>
                          <a:pt x="193" y="27"/>
                        </a:lnTo>
                        <a:lnTo>
                          <a:pt x="203" y="49"/>
                        </a:lnTo>
                        <a:lnTo>
                          <a:pt x="228" y="96"/>
                        </a:lnTo>
                        <a:lnTo>
                          <a:pt x="257" y="127"/>
                        </a:lnTo>
                        <a:lnTo>
                          <a:pt x="291" y="153"/>
                        </a:lnTo>
                        <a:lnTo>
                          <a:pt x="295" y="162"/>
                        </a:lnTo>
                        <a:lnTo>
                          <a:pt x="309" y="177"/>
                        </a:lnTo>
                        <a:lnTo>
                          <a:pt x="311" y="182"/>
                        </a:lnTo>
                        <a:lnTo>
                          <a:pt x="334" y="197"/>
                        </a:lnTo>
                        <a:lnTo>
                          <a:pt x="356" y="205"/>
                        </a:lnTo>
                        <a:lnTo>
                          <a:pt x="357" y="225"/>
                        </a:lnTo>
                        <a:lnTo>
                          <a:pt x="370" y="235"/>
                        </a:lnTo>
                        <a:lnTo>
                          <a:pt x="370" y="235"/>
                        </a:lnTo>
                        <a:lnTo>
                          <a:pt x="366" y="242"/>
                        </a:lnTo>
                        <a:lnTo>
                          <a:pt x="369" y="246"/>
                        </a:lnTo>
                        <a:lnTo>
                          <a:pt x="358" y="254"/>
                        </a:lnTo>
                        <a:lnTo>
                          <a:pt x="348" y="266"/>
                        </a:lnTo>
                        <a:lnTo>
                          <a:pt x="344" y="278"/>
                        </a:lnTo>
                        <a:lnTo>
                          <a:pt x="335" y="286"/>
                        </a:lnTo>
                        <a:lnTo>
                          <a:pt x="328" y="301"/>
                        </a:lnTo>
                        <a:lnTo>
                          <a:pt x="308" y="322"/>
                        </a:lnTo>
                        <a:lnTo>
                          <a:pt x="300" y="320"/>
                        </a:lnTo>
                        <a:lnTo>
                          <a:pt x="303" y="317"/>
                        </a:lnTo>
                        <a:lnTo>
                          <a:pt x="299" y="300"/>
                        </a:lnTo>
                        <a:lnTo>
                          <a:pt x="294" y="296"/>
                        </a:lnTo>
                        <a:lnTo>
                          <a:pt x="285" y="289"/>
                        </a:lnTo>
                        <a:lnTo>
                          <a:pt x="280" y="294"/>
                        </a:lnTo>
                        <a:lnTo>
                          <a:pt x="278" y="294"/>
                        </a:lnTo>
                        <a:lnTo>
                          <a:pt x="273" y="285"/>
                        </a:lnTo>
                        <a:lnTo>
                          <a:pt x="268" y="285"/>
                        </a:lnTo>
                        <a:lnTo>
                          <a:pt x="264" y="279"/>
                        </a:lnTo>
                        <a:lnTo>
                          <a:pt x="253" y="290"/>
                        </a:lnTo>
                        <a:lnTo>
                          <a:pt x="247" y="299"/>
                        </a:lnTo>
                        <a:lnTo>
                          <a:pt x="238" y="299"/>
                        </a:lnTo>
                        <a:lnTo>
                          <a:pt x="237" y="303"/>
                        </a:lnTo>
                        <a:lnTo>
                          <a:pt x="242" y="317"/>
                        </a:lnTo>
                        <a:lnTo>
                          <a:pt x="248" y="322"/>
                        </a:lnTo>
                        <a:lnTo>
                          <a:pt x="246" y="326"/>
                        </a:lnTo>
                        <a:lnTo>
                          <a:pt x="243" y="325"/>
                        </a:lnTo>
                        <a:lnTo>
                          <a:pt x="242" y="320"/>
                        </a:lnTo>
                        <a:lnTo>
                          <a:pt x="239" y="326"/>
                        </a:lnTo>
                        <a:lnTo>
                          <a:pt x="230" y="326"/>
                        </a:lnTo>
                        <a:lnTo>
                          <a:pt x="227" y="337"/>
                        </a:lnTo>
                        <a:lnTo>
                          <a:pt x="224" y="329"/>
                        </a:lnTo>
                        <a:lnTo>
                          <a:pt x="220" y="329"/>
                        </a:lnTo>
                        <a:lnTo>
                          <a:pt x="216" y="339"/>
                        </a:lnTo>
                        <a:lnTo>
                          <a:pt x="211" y="339"/>
                        </a:lnTo>
                        <a:lnTo>
                          <a:pt x="210" y="345"/>
                        </a:lnTo>
                        <a:lnTo>
                          <a:pt x="202" y="341"/>
                        </a:lnTo>
                        <a:lnTo>
                          <a:pt x="193" y="343"/>
                        </a:lnTo>
                        <a:lnTo>
                          <a:pt x="193" y="343"/>
                        </a:lnTo>
                        <a:lnTo>
                          <a:pt x="183" y="330"/>
                        </a:lnTo>
                        <a:lnTo>
                          <a:pt x="175" y="330"/>
                        </a:lnTo>
                        <a:lnTo>
                          <a:pt x="165" y="325"/>
                        </a:lnTo>
                        <a:lnTo>
                          <a:pt x="161" y="327"/>
                        </a:lnTo>
                        <a:lnTo>
                          <a:pt x="155" y="326"/>
                        </a:lnTo>
                        <a:lnTo>
                          <a:pt x="148" y="312"/>
                        </a:lnTo>
                        <a:lnTo>
                          <a:pt x="143" y="315"/>
                        </a:lnTo>
                        <a:lnTo>
                          <a:pt x="138" y="310"/>
                        </a:lnTo>
                        <a:lnTo>
                          <a:pt x="131" y="308"/>
                        </a:lnTo>
                        <a:lnTo>
                          <a:pt x="127" y="316"/>
                        </a:lnTo>
                        <a:lnTo>
                          <a:pt x="110" y="323"/>
                        </a:lnTo>
                        <a:lnTo>
                          <a:pt x="104" y="318"/>
                        </a:lnTo>
                        <a:lnTo>
                          <a:pt x="101" y="311"/>
                        </a:lnTo>
                        <a:lnTo>
                          <a:pt x="94" y="309"/>
                        </a:lnTo>
                        <a:lnTo>
                          <a:pt x="88" y="303"/>
                        </a:lnTo>
                        <a:lnTo>
                          <a:pt x="81" y="300"/>
                        </a:lnTo>
                        <a:lnTo>
                          <a:pt x="74" y="306"/>
                        </a:lnTo>
                        <a:lnTo>
                          <a:pt x="70" y="291"/>
                        </a:lnTo>
                        <a:lnTo>
                          <a:pt x="75" y="281"/>
                        </a:lnTo>
                        <a:lnTo>
                          <a:pt x="71" y="276"/>
                        </a:lnTo>
                        <a:lnTo>
                          <a:pt x="67" y="276"/>
                        </a:lnTo>
                        <a:lnTo>
                          <a:pt x="59" y="267"/>
                        </a:lnTo>
                        <a:lnTo>
                          <a:pt x="56" y="269"/>
                        </a:lnTo>
                        <a:lnTo>
                          <a:pt x="24" y="251"/>
                        </a:lnTo>
                        <a:lnTo>
                          <a:pt x="16" y="248"/>
                        </a:lnTo>
                        <a:lnTo>
                          <a:pt x="16" y="253"/>
                        </a:lnTo>
                        <a:lnTo>
                          <a:pt x="6" y="250"/>
                        </a:lnTo>
                        <a:lnTo>
                          <a:pt x="0" y="240"/>
                        </a:lnTo>
                        <a:lnTo>
                          <a:pt x="0" y="220"/>
                        </a:lnTo>
                        <a:lnTo>
                          <a:pt x="4" y="222"/>
                        </a:lnTo>
                        <a:lnTo>
                          <a:pt x="13" y="215"/>
                        </a:lnTo>
                        <a:lnTo>
                          <a:pt x="13" y="204"/>
                        </a:lnTo>
                        <a:lnTo>
                          <a:pt x="20" y="204"/>
                        </a:lnTo>
                        <a:lnTo>
                          <a:pt x="47" y="219"/>
                        </a:lnTo>
                        <a:lnTo>
                          <a:pt x="52" y="216"/>
                        </a:lnTo>
                        <a:lnTo>
                          <a:pt x="59" y="218"/>
                        </a:lnTo>
                        <a:lnTo>
                          <a:pt x="63" y="209"/>
                        </a:lnTo>
                        <a:lnTo>
                          <a:pt x="69" y="208"/>
                        </a:lnTo>
                        <a:lnTo>
                          <a:pt x="67" y="204"/>
                        </a:lnTo>
                        <a:lnTo>
                          <a:pt x="74" y="203"/>
                        </a:lnTo>
                        <a:lnTo>
                          <a:pt x="67" y="198"/>
                        </a:lnTo>
                        <a:lnTo>
                          <a:pt x="65" y="192"/>
                        </a:lnTo>
                        <a:lnTo>
                          <a:pt x="56" y="188"/>
                        </a:lnTo>
                        <a:lnTo>
                          <a:pt x="45" y="178"/>
                        </a:lnTo>
                        <a:lnTo>
                          <a:pt x="43" y="164"/>
                        </a:lnTo>
                        <a:lnTo>
                          <a:pt x="27" y="154"/>
                        </a:lnTo>
                        <a:lnTo>
                          <a:pt x="35" y="145"/>
                        </a:lnTo>
                        <a:lnTo>
                          <a:pt x="19" y="129"/>
                        </a:lnTo>
                        <a:lnTo>
                          <a:pt x="32" y="119"/>
                        </a:lnTo>
                        <a:lnTo>
                          <a:pt x="32" y="110"/>
                        </a:lnTo>
                        <a:lnTo>
                          <a:pt x="28" y="102"/>
                        </a:lnTo>
                        <a:lnTo>
                          <a:pt x="32" y="100"/>
                        </a:lnTo>
                        <a:lnTo>
                          <a:pt x="35" y="88"/>
                        </a:lnTo>
                        <a:lnTo>
                          <a:pt x="47" y="92"/>
                        </a:lnTo>
                        <a:lnTo>
                          <a:pt x="49" y="89"/>
                        </a:lnTo>
                        <a:lnTo>
                          <a:pt x="55" y="89"/>
                        </a:lnTo>
                        <a:lnTo>
                          <a:pt x="57" y="93"/>
                        </a:lnTo>
                        <a:lnTo>
                          <a:pt x="63" y="90"/>
                        </a:lnTo>
                        <a:lnTo>
                          <a:pt x="72" y="91"/>
                        </a:lnTo>
                        <a:lnTo>
                          <a:pt x="77" y="86"/>
                        </a:lnTo>
                        <a:lnTo>
                          <a:pt x="81" y="73"/>
                        </a:lnTo>
                        <a:lnTo>
                          <a:pt x="72" y="70"/>
                        </a:lnTo>
                        <a:lnTo>
                          <a:pt x="68" y="65"/>
                        </a:lnTo>
                        <a:lnTo>
                          <a:pt x="70" y="58"/>
                        </a:lnTo>
                        <a:lnTo>
                          <a:pt x="70" y="58"/>
                        </a:lnTo>
                        <a:lnTo>
                          <a:pt x="70" y="58"/>
                        </a:lnTo>
                        <a:lnTo>
                          <a:pt x="70" y="58"/>
                        </a:lnTo>
                        <a:lnTo>
                          <a:pt x="70" y="58"/>
                        </a:lnTo>
                        <a:lnTo>
                          <a:pt x="70" y="58"/>
                        </a:lnTo>
                        <a:lnTo>
                          <a:pt x="77" y="60"/>
                        </a:lnTo>
                        <a:lnTo>
                          <a:pt x="85" y="54"/>
                        </a:lnTo>
                        <a:lnTo>
                          <a:pt x="87" y="55"/>
                        </a:lnTo>
                        <a:lnTo>
                          <a:pt x="90" y="46"/>
                        </a:lnTo>
                        <a:lnTo>
                          <a:pt x="99" y="44"/>
                        </a:lnTo>
                        <a:lnTo>
                          <a:pt x="100" y="34"/>
                        </a:lnTo>
                        <a:lnTo>
                          <a:pt x="106" y="28"/>
                        </a:lnTo>
                        <a:lnTo>
                          <a:pt x="107" y="23"/>
                        </a:lnTo>
                        <a:lnTo>
                          <a:pt x="115" y="27"/>
                        </a:lnTo>
                        <a:lnTo>
                          <a:pt x="126" y="23"/>
                        </a:lnTo>
                        <a:lnTo>
                          <a:pt x="128" y="27"/>
                        </a:lnTo>
                        <a:lnTo>
                          <a:pt x="134" y="26"/>
                        </a:lnTo>
                        <a:lnTo>
                          <a:pt x="142" y="22"/>
                        </a:lnTo>
                        <a:lnTo>
                          <a:pt x="144" y="12"/>
                        </a:lnTo>
                        <a:lnTo>
                          <a:pt x="146" y="11"/>
                        </a:lnTo>
                        <a:lnTo>
                          <a:pt x="157" y="10"/>
                        </a:lnTo>
                        <a:lnTo>
                          <a:pt x="167" y="4"/>
                        </a:lnTo>
                        <a:lnTo>
                          <a:pt x="187" y="0"/>
                        </a:lnTo>
                        <a:lnTo>
                          <a:pt x="187" y="0"/>
                        </a:lnTo>
                        <a:lnTo>
                          <a:pt x="188" y="1"/>
                        </a:lnTo>
                        <a:close/>
                      </a:path>
                    </a:pathLst>
                  </a:custGeom>
                  <a:solidFill>
                    <a:srgbClr val="5BABEC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sym typeface="Montserrat"/>
                    </a:endParaRPr>
                  </a:p>
                </p:txBody>
              </p:sp>
              <p:sp>
                <p:nvSpPr>
                  <p:cNvPr id="280" name="Google Shape;280;p2" descr="{&quot;Key&quot;:&quot;campania&quot;,&quot;Name&quot;:&quot;Campania&quot;,&quot;Value&quot;:776.0,&quot;Formula&quot;:&quot;776&quot;,&quot;Text&quot;:&quot;776&quot;,&quot;OfficeApplication&quot;:2,&quot;HasValue&quot;:true}"/>
                  <p:cNvSpPr/>
                  <p:nvPr/>
                </p:nvSpPr>
                <p:spPr>
                  <a:xfrm>
                    <a:off x="2659974" y="2755140"/>
                    <a:ext cx="681037" cy="665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9" h="419" extrusionOk="0">
                        <a:moveTo>
                          <a:pt x="98" y="263"/>
                        </a:moveTo>
                        <a:lnTo>
                          <a:pt x="106" y="264"/>
                        </a:lnTo>
                        <a:lnTo>
                          <a:pt x="103" y="269"/>
                        </a:lnTo>
                        <a:lnTo>
                          <a:pt x="91" y="270"/>
                        </a:lnTo>
                        <a:lnTo>
                          <a:pt x="92" y="263"/>
                        </a:lnTo>
                        <a:lnTo>
                          <a:pt x="98" y="263"/>
                        </a:lnTo>
                        <a:close/>
                        <a:moveTo>
                          <a:pt x="22" y="208"/>
                        </a:moveTo>
                        <a:lnTo>
                          <a:pt x="40" y="213"/>
                        </a:lnTo>
                        <a:lnTo>
                          <a:pt x="43" y="216"/>
                        </a:lnTo>
                        <a:lnTo>
                          <a:pt x="39" y="224"/>
                        </a:lnTo>
                        <a:lnTo>
                          <a:pt x="28" y="225"/>
                        </a:lnTo>
                        <a:lnTo>
                          <a:pt x="27" y="227"/>
                        </a:lnTo>
                        <a:lnTo>
                          <a:pt x="19" y="223"/>
                        </a:lnTo>
                        <a:lnTo>
                          <a:pt x="19" y="215"/>
                        </a:lnTo>
                        <a:lnTo>
                          <a:pt x="22" y="208"/>
                        </a:lnTo>
                        <a:close/>
                        <a:moveTo>
                          <a:pt x="46" y="13"/>
                        </a:moveTo>
                        <a:lnTo>
                          <a:pt x="52" y="16"/>
                        </a:lnTo>
                        <a:lnTo>
                          <a:pt x="51" y="22"/>
                        </a:lnTo>
                        <a:lnTo>
                          <a:pt x="59" y="32"/>
                        </a:lnTo>
                        <a:lnTo>
                          <a:pt x="67" y="30"/>
                        </a:lnTo>
                        <a:lnTo>
                          <a:pt x="73" y="33"/>
                        </a:lnTo>
                        <a:lnTo>
                          <a:pt x="72" y="23"/>
                        </a:lnTo>
                        <a:lnTo>
                          <a:pt x="66" y="17"/>
                        </a:lnTo>
                        <a:lnTo>
                          <a:pt x="75" y="0"/>
                        </a:lnTo>
                        <a:lnTo>
                          <a:pt x="85" y="8"/>
                        </a:lnTo>
                        <a:lnTo>
                          <a:pt x="87" y="2"/>
                        </a:lnTo>
                        <a:lnTo>
                          <a:pt x="100" y="2"/>
                        </a:lnTo>
                        <a:lnTo>
                          <a:pt x="101" y="6"/>
                        </a:lnTo>
                        <a:lnTo>
                          <a:pt x="108" y="6"/>
                        </a:lnTo>
                        <a:lnTo>
                          <a:pt x="109" y="11"/>
                        </a:lnTo>
                        <a:lnTo>
                          <a:pt x="118" y="15"/>
                        </a:lnTo>
                        <a:lnTo>
                          <a:pt x="151" y="24"/>
                        </a:lnTo>
                        <a:lnTo>
                          <a:pt x="152" y="31"/>
                        </a:lnTo>
                        <a:lnTo>
                          <a:pt x="157" y="34"/>
                        </a:lnTo>
                        <a:lnTo>
                          <a:pt x="171" y="32"/>
                        </a:lnTo>
                        <a:lnTo>
                          <a:pt x="176" y="39"/>
                        </a:lnTo>
                        <a:lnTo>
                          <a:pt x="185" y="31"/>
                        </a:lnTo>
                        <a:lnTo>
                          <a:pt x="189" y="31"/>
                        </a:lnTo>
                        <a:lnTo>
                          <a:pt x="189" y="27"/>
                        </a:lnTo>
                        <a:lnTo>
                          <a:pt x="197" y="26"/>
                        </a:lnTo>
                        <a:lnTo>
                          <a:pt x="202" y="29"/>
                        </a:lnTo>
                        <a:lnTo>
                          <a:pt x="209" y="27"/>
                        </a:lnTo>
                        <a:lnTo>
                          <a:pt x="216" y="16"/>
                        </a:lnTo>
                        <a:lnTo>
                          <a:pt x="232" y="22"/>
                        </a:lnTo>
                        <a:lnTo>
                          <a:pt x="239" y="16"/>
                        </a:lnTo>
                        <a:lnTo>
                          <a:pt x="250" y="15"/>
                        </a:lnTo>
                        <a:lnTo>
                          <a:pt x="262" y="7"/>
                        </a:lnTo>
                        <a:lnTo>
                          <a:pt x="262" y="7"/>
                        </a:lnTo>
                        <a:lnTo>
                          <a:pt x="269" y="18"/>
                        </a:lnTo>
                        <a:lnTo>
                          <a:pt x="281" y="21"/>
                        </a:lnTo>
                        <a:lnTo>
                          <a:pt x="282" y="24"/>
                        </a:lnTo>
                        <a:lnTo>
                          <a:pt x="279" y="28"/>
                        </a:lnTo>
                        <a:lnTo>
                          <a:pt x="281" y="32"/>
                        </a:lnTo>
                        <a:lnTo>
                          <a:pt x="276" y="33"/>
                        </a:lnTo>
                        <a:lnTo>
                          <a:pt x="273" y="38"/>
                        </a:lnTo>
                        <a:lnTo>
                          <a:pt x="275" y="49"/>
                        </a:lnTo>
                        <a:lnTo>
                          <a:pt x="288" y="53"/>
                        </a:lnTo>
                        <a:lnTo>
                          <a:pt x="289" y="62"/>
                        </a:lnTo>
                        <a:lnTo>
                          <a:pt x="302" y="62"/>
                        </a:lnTo>
                        <a:lnTo>
                          <a:pt x="307" y="68"/>
                        </a:lnTo>
                        <a:lnTo>
                          <a:pt x="313" y="66"/>
                        </a:lnTo>
                        <a:lnTo>
                          <a:pt x="319" y="72"/>
                        </a:lnTo>
                        <a:lnTo>
                          <a:pt x="312" y="76"/>
                        </a:lnTo>
                        <a:lnTo>
                          <a:pt x="315" y="87"/>
                        </a:lnTo>
                        <a:lnTo>
                          <a:pt x="307" y="91"/>
                        </a:lnTo>
                        <a:lnTo>
                          <a:pt x="304" y="99"/>
                        </a:lnTo>
                        <a:lnTo>
                          <a:pt x="310" y="102"/>
                        </a:lnTo>
                        <a:lnTo>
                          <a:pt x="313" y="110"/>
                        </a:lnTo>
                        <a:lnTo>
                          <a:pt x="322" y="116"/>
                        </a:lnTo>
                        <a:lnTo>
                          <a:pt x="326" y="112"/>
                        </a:lnTo>
                        <a:lnTo>
                          <a:pt x="338" y="118"/>
                        </a:lnTo>
                        <a:lnTo>
                          <a:pt x="344" y="112"/>
                        </a:lnTo>
                        <a:lnTo>
                          <a:pt x="353" y="120"/>
                        </a:lnTo>
                        <a:lnTo>
                          <a:pt x="360" y="119"/>
                        </a:lnTo>
                        <a:lnTo>
                          <a:pt x="375" y="127"/>
                        </a:lnTo>
                        <a:lnTo>
                          <a:pt x="375" y="127"/>
                        </a:lnTo>
                        <a:lnTo>
                          <a:pt x="380" y="142"/>
                        </a:lnTo>
                        <a:lnTo>
                          <a:pt x="371" y="167"/>
                        </a:lnTo>
                        <a:lnTo>
                          <a:pt x="359" y="172"/>
                        </a:lnTo>
                        <a:lnTo>
                          <a:pt x="360" y="177"/>
                        </a:lnTo>
                        <a:lnTo>
                          <a:pt x="358" y="178"/>
                        </a:lnTo>
                        <a:lnTo>
                          <a:pt x="337" y="174"/>
                        </a:lnTo>
                        <a:lnTo>
                          <a:pt x="336" y="176"/>
                        </a:lnTo>
                        <a:lnTo>
                          <a:pt x="340" y="178"/>
                        </a:lnTo>
                        <a:lnTo>
                          <a:pt x="339" y="187"/>
                        </a:lnTo>
                        <a:lnTo>
                          <a:pt x="331" y="188"/>
                        </a:lnTo>
                        <a:lnTo>
                          <a:pt x="339" y="194"/>
                        </a:lnTo>
                        <a:lnTo>
                          <a:pt x="338" y="198"/>
                        </a:lnTo>
                        <a:lnTo>
                          <a:pt x="341" y="199"/>
                        </a:lnTo>
                        <a:lnTo>
                          <a:pt x="341" y="218"/>
                        </a:lnTo>
                        <a:lnTo>
                          <a:pt x="366" y="235"/>
                        </a:lnTo>
                        <a:lnTo>
                          <a:pt x="365" y="238"/>
                        </a:lnTo>
                        <a:lnTo>
                          <a:pt x="359" y="242"/>
                        </a:lnTo>
                        <a:lnTo>
                          <a:pt x="356" y="250"/>
                        </a:lnTo>
                        <a:lnTo>
                          <a:pt x="373" y="260"/>
                        </a:lnTo>
                        <a:lnTo>
                          <a:pt x="370" y="264"/>
                        </a:lnTo>
                        <a:lnTo>
                          <a:pt x="376" y="277"/>
                        </a:lnTo>
                        <a:lnTo>
                          <a:pt x="373" y="282"/>
                        </a:lnTo>
                        <a:lnTo>
                          <a:pt x="382" y="289"/>
                        </a:lnTo>
                        <a:lnTo>
                          <a:pt x="383" y="296"/>
                        </a:lnTo>
                        <a:lnTo>
                          <a:pt x="392" y="300"/>
                        </a:lnTo>
                        <a:lnTo>
                          <a:pt x="399" y="309"/>
                        </a:lnTo>
                        <a:lnTo>
                          <a:pt x="408" y="312"/>
                        </a:lnTo>
                        <a:lnTo>
                          <a:pt x="408" y="323"/>
                        </a:lnTo>
                        <a:lnTo>
                          <a:pt x="414" y="329"/>
                        </a:lnTo>
                        <a:lnTo>
                          <a:pt x="415" y="334"/>
                        </a:lnTo>
                        <a:lnTo>
                          <a:pt x="427" y="337"/>
                        </a:lnTo>
                        <a:lnTo>
                          <a:pt x="429" y="342"/>
                        </a:lnTo>
                        <a:lnTo>
                          <a:pt x="429" y="349"/>
                        </a:lnTo>
                        <a:lnTo>
                          <a:pt x="425" y="352"/>
                        </a:lnTo>
                        <a:lnTo>
                          <a:pt x="428" y="357"/>
                        </a:lnTo>
                        <a:lnTo>
                          <a:pt x="414" y="363"/>
                        </a:lnTo>
                        <a:lnTo>
                          <a:pt x="414" y="367"/>
                        </a:lnTo>
                        <a:lnTo>
                          <a:pt x="408" y="373"/>
                        </a:lnTo>
                        <a:lnTo>
                          <a:pt x="409" y="386"/>
                        </a:lnTo>
                        <a:lnTo>
                          <a:pt x="403" y="394"/>
                        </a:lnTo>
                        <a:lnTo>
                          <a:pt x="398" y="396"/>
                        </a:lnTo>
                        <a:lnTo>
                          <a:pt x="403" y="401"/>
                        </a:lnTo>
                        <a:lnTo>
                          <a:pt x="396" y="405"/>
                        </a:lnTo>
                        <a:lnTo>
                          <a:pt x="396" y="405"/>
                        </a:lnTo>
                        <a:lnTo>
                          <a:pt x="392" y="397"/>
                        </a:lnTo>
                        <a:lnTo>
                          <a:pt x="381" y="396"/>
                        </a:lnTo>
                        <a:lnTo>
                          <a:pt x="366" y="400"/>
                        </a:lnTo>
                        <a:lnTo>
                          <a:pt x="348" y="419"/>
                        </a:lnTo>
                        <a:lnTo>
                          <a:pt x="335" y="417"/>
                        </a:lnTo>
                        <a:lnTo>
                          <a:pt x="327" y="409"/>
                        </a:lnTo>
                        <a:lnTo>
                          <a:pt x="318" y="411"/>
                        </a:lnTo>
                        <a:lnTo>
                          <a:pt x="317" y="409"/>
                        </a:lnTo>
                        <a:lnTo>
                          <a:pt x="321" y="406"/>
                        </a:lnTo>
                        <a:lnTo>
                          <a:pt x="318" y="397"/>
                        </a:lnTo>
                        <a:lnTo>
                          <a:pt x="304" y="384"/>
                        </a:lnTo>
                        <a:lnTo>
                          <a:pt x="298" y="384"/>
                        </a:lnTo>
                        <a:lnTo>
                          <a:pt x="288" y="370"/>
                        </a:lnTo>
                        <a:lnTo>
                          <a:pt x="268" y="371"/>
                        </a:lnTo>
                        <a:lnTo>
                          <a:pt x="257" y="357"/>
                        </a:lnTo>
                        <a:lnTo>
                          <a:pt x="243" y="353"/>
                        </a:lnTo>
                        <a:lnTo>
                          <a:pt x="240" y="349"/>
                        </a:lnTo>
                        <a:lnTo>
                          <a:pt x="248" y="342"/>
                        </a:lnTo>
                        <a:lnTo>
                          <a:pt x="248" y="326"/>
                        </a:lnTo>
                        <a:lnTo>
                          <a:pt x="259" y="320"/>
                        </a:lnTo>
                        <a:lnTo>
                          <a:pt x="259" y="308"/>
                        </a:lnTo>
                        <a:lnTo>
                          <a:pt x="234" y="256"/>
                        </a:lnTo>
                        <a:lnTo>
                          <a:pt x="212" y="233"/>
                        </a:lnTo>
                        <a:lnTo>
                          <a:pt x="202" y="235"/>
                        </a:lnTo>
                        <a:lnTo>
                          <a:pt x="195" y="243"/>
                        </a:lnTo>
                        <a:lnTo>
                          <a:pt x="182" y="240"/>
                        </a:lnTo>
                        <a:lnTo>
                          <a:pt x="171" y="249"/>
                        </a:lnTo>
                        <a:lnTo>
                          <a:pt x="161" y="251"/>
                        </a:lnTo>
                        <a:lnTo>
                          <a:pt x="151" y="245"/>
                        </a:lnTo>
                        <a:lnTo>
                          <a:pt x="118" y="261"/>
                        </a:lnTo>
                        <a:lnTo>
                          <a:pt x="122" y="245"/>
                        </a:lnTo>
                        <a:lnTo>
                          <a:pt x="134" y="242"/>
                        </a:lnTo>
                        <a:lnTo>
                          <a:pt x="136" y="236"/>
                        </a:lnTo>
                        <a:lnTo>
                          <a:pt x="150" y="225"/>
                        </a:lnTo>
                        <a:lnTo>
                          <a:pt x="146" y="213"/>
                        </a:lnTo>
                        <a:lnTo>
                          <a:pt x="134" y="209"/>
                        </a:lnTo>
                        <a:lnTo>
                          <a:pt x="118" y="192"/>
                        </a:lnTo>
                        <a:lnTo>
                          <a:pt x="107" y="185"/>
                        </a:lnTo>
                        <a:lnTo>
                          <a:pt x="97" y="189"/>
                        </a:lnTo>
                        <a:lnTo>
                          <a:pt x="89" y="200"/>
                        </a:lnTo>
                        <a:lnTo>
                          <a:pt x="84" y="199"/>
                        </a:lnTo>
                        <a:lnTo>
                          <a:pt x="87" y="197"/>
                        </a:lnTo>
                        <a:lnTo>
                          <a:pt x="84" y="192"/>
                        </a:lnTo>
                        <a:lnTo>
                          <a:pt x="69" y="188"/>
                        </a:lnTo>
                        <a:lnTo>
                          <a:pt x="65" y="192"/>
                        </a:lnTo>
                        <a:lnTo>
                          <a:pt x="68" y="203"/>
                        </a:lnTo>
                        <a:lnTo>
                          <a:pt x="59" y="200"/>
                        </a:lnTo>
                        <a:lnTo>
                          <a:pt x="59" y="181"/>
                        </a:lnTo>
                        <a:lnTo>
                          <a:pt x="55" y="165"/>
                        </a:lnTo>
                        <a:lnTo>
                          <a:pt x="44" y="148"/>
                        </a:lnTo>
                        <a:lnTo>
                          <a:pt x="44" y="147"/>
                        </a:lnTo>
                        <a:lnTo>
                          <a:pt x="33" y="137"/>
                        </a:lnTo>
                        <a:lnTo>
                          <a:pt x="28" y="116"/>
                        </a:lnTo>
                        <a:lnTo>
                          <a:pt x="14" y="93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lnTo>
                          <a:pt x="2" y="74"/>
                        </a:lnTo>
                        <a:lnTo>
                          <a:pt x="15" y="71"/>
                        </a:lnTo>
                        <a:lnTo>
                          <a:pt x="17" y="68"/>
                        </a:lnTo>
                        <a:lnTo>
                          <a:pt x="14" y="67"/>
                        </a:lnTo>
                        <a:lnTo>
                          <a:pt x="15" y="63"/>
                        </a:lnTo>
                        <a:lnTo>
                          <a:pt x="27" y="59"/>
                        </a:lnTo>
                        <a:lnTo>
                          <a:pt x="23" y="40"/>
                        </a:lnTo>
                        <a:lnTo>
                          <a:pt x="26" y="34"/>
                        </a:lnTo>
                        <a:lnTo>
                          <a:pt x="21" y="25"/>
                        </a:lnTo>
                        <a:lnTo>
                          <a:pt x="30" y="24"/>
                        </a:lnTo>
                        <a:lnTo>
                          <a:pt x="43" y="13"/>
                        </a:lnTo>
                        <a:lnTo>
                          <a:pt x="46" y="13"/>
                        </a:lnTo>
                        <a:close/>
                      </a:path>
                    </a:pathLst>
                  </a:custGeom>
                  <a:solidFill>
                    <a:srgbClr val="C1E1AF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 dirty="0">
                      <a:solidFill>
                        <a:srgbClr val="FF0000"/>
                      </a:solidFill>
                      <a:latin typeface="Montserrat"/>
                      <a:sym typeface="Montserrat"/>
                    </a:endParaRPr>
                  </a:p>
                </p:txBody>
              </p:sp>
              <p:sp>
                <p:nvSpPr>
                  <p:cNvPr id="281" name="Google Shape;281;p2" descr="{&quot;Key&quot;:&quot;friuli venezia giulia&quot;,&quot;Name&quot;:&quot;Friuli Venezia Giulia&quot;,&quot;Value&quot;:656.0,&quot;Formula&quot;:&quot;656&quot;,&quot;Text&quot;:&quot;656&quot;,&quot;OfficeApplication&quot;:2,&quot;HasValue&quot;:true}"/>
                  <p:cNvSpPr/>
                  <p:nvPr/>
                </p:nvSpPr>
                <p:spPr>
                  <a:xfrm>
                    <a:off x="2178961" y="369128"/>
                    <a:ext cx="531812" cy="512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" h="323" extrusionOk="0">
                        <a:moveTo>
                          <a:pt x="99" y="3"/>
                        </a:moveTo>
                        <a:lnTo>
                          <a:pt x="107" y="6"/>
                        </a:lnTo>
                        <a:lnTo>
                          <a:pt x="107" y="11"/>
                        </a:lnTo>
                        <a:lnTo>
                          <a:pt x="110" y="13"/>
                        </a:lnTo>
                        <a:lnTo>
                          <a:pt x="127" y="12"/>
                        </a:lnTo>
                        <a:lnTo>
                          <a:pt x="153" y="16"/>
                        </a:lnTo>
                        <a:lnTo>
                          <a:pt x="161" y="14"/>
                        </a:lnTo>
                        <a:lnTo>
                          <a:pt x="177" y="18"/>
                        </a:lnTo>
                        <a:lnTo>
                          <a:pt x="193" y="29"/>
                        </a:lnTo>
                        <a:lnTo>
                          <a:pt x="200" y="26"/>
                        </a:lnTo>
                        <a:lnTo>
                          <a:pt x="210" y="29"/>
                        </a:lnTo>
                        <a:lnTo>
                          <a:pt x="215" y="24"/>
                        </a:lnTo>
                        <a:lnTo>
                          <a:pt x="220" y="25"/>
                        </a:lnTo>
                        <a:lnTo>
                          <a:pt x="220" y="21"/>
                        </a:lnTo>
                        <a:lnTo>
                          <a:pt x="229" y="23"/>
                        </a:lnTo>
                        <a:lnTo>
                          <a:pt x="227" y="26"/>
                        </a:lnTo>
                        <a:lnTo>
                          <a:pt x="232" y="28"/>
                        </a:lnTo>
                        <a:lnTo>
                          <a:pt x="248" y="25"/>
                        </a:lnTo>
                        <a:lnTo>
                          <a:pt x="251" y="32"/>
                        </a:lnTo>
                        <a:lnTo>
                          <a:pt x="260" y="29"/>
                        </a:lnTo>
                        <a:lnTo>
                          <a:pt x="262" y="34"/>
                        </a:lnTo>
                        <a:lnTo>
                          <a:pt x="273" y="33"/>
                        </a:lnTo>
                        <a:lnTo>
                          <a:pt x="293" y="40"/>
                        </a:lnTo>
                        <a:lnTo>
                          <a:pt x="287" y="64"/>
                        </a:lnTo>
                        <a:lnTo>
                          <a:pt x="279" y="61"/>
                        </a:lnTo>
                        <a:lnTo>
                          <a:pt x="266" y="64"/>
                        </a:lnTo>
                        <a:lnTo>
                          <a:pt x="261" y="77"/>
                        </a:lnTo>
                        <a:lnTo>
                          <a:pt x="241" y="88"/>
                        </a:lnTo>
                        <a:lnTo>
                          <a:pt x="235" y="88"/>
                        </a:lnTo>
                        <a:lnTo>
                          <a:pt x="235" y="99"/>
                        </a:lnTo>
                        <a:lnTo>
                          <a:pt x="221" y="108"/>
                        </a:lnTo>
                        <a:lnTo>
                          <a:pt x="232" y="126"/>
                        </a:lnTo>
                        <a:lnTo>
                          <a:pt x="229" y="133"/>
                        </a:lnTo>
                        <a:lnTo>
                          <a:pt x="237" y="132"/>
                        </a:lnTo>
                        <a:lnTo>
                          <a:pt x="236" y="129"/>
                        </a:lnTo>
                        <a:lnTo>
                          <a:pt x="244" y="129"/>
                        </a:lnTo>
                        <a:lnTo>
                          <a:pt x="248" y="132"/>
                        </a:lnTo>
                        <a:lnTo>
                          <a:pt x="253" y="131"/>
                        </a:lnTo>
                        <a:lnTo>
                          <a:pt x="260" y="135"/>
                        </a:lnTo>
                        <a:lnTo>
                          <a:pt x="262" y="141"/>
                        </a:lnTo>
                        <a:lnTo>
                          <a:pt x="276" y="139"/>
                        </a:lnTo>
                        <a:lnTo>
                          <a:pt x="282" y="142"/>
                        </a:lnTo>
                        <a:lnTo>
                          <a:pt x="278" y="156"/>
                        </a:lnTo>
                        <a:lnTo>
                          <a:pt x="262" y="170"/>
                        </a:lnTo>
                        <a:lnTo>
                          <a:pt x="247" y="179"/>
                        </a:lnTo>
                        <a:lnTo>
                          <a:pt x="248" y="190"/>
                        </a:lnTo>
                        <a:lnTo>
                          <a:pt x="242" y="196"/>
                        </a:lnTo>
                        <a:lnTo>
                          <a:pt x="254" y="207"/>
                        </a:lnTo>
                        <a:lnTo>
                          <a:pt x="261" y="206"/>
                        </a:lnTo>
                        <a:lnTo>
                          <a:pt x="266" y="200"/>
                        </a:lnTo>
                        <a:lnTo>
                          <a:pt x="278" y="202"/>
                        </a:lnTo>
                        <a:lnTo>
                          <a:pt x="276" y="216"/>
                        </a:lnTo>
                        <a:lnTo>
                          <a:pt x="263" y="241"/>
                        </a:lnTo>
                        <a:lnTo>
                          <a:pt x="268" y="254"/>
                        </a:lnTo>
                        <a:lnTo>
                          <a:pt x="273" y="259"/>
                        </a:lnTo>
                        <a:lnTo>
                          <a:pt x="283" y="256"/>
                        </a:lnTo>
                        <a:lnTo>
                          <a:pt x="299" y="271"/>
                        </a:lnTo>
                        <a:lnTo>
                          <a:pt x="310" y="273"/>
                        </a:lnTo>
                        <a:lnTo>
                          <a:pt x="324" y="299"/>
                        </a:lnTo>
                        <a:lnTo>
                          <a:pt x="335" y="308"/>
                        </a:lnTo>
                        <a:lnTo>
                          <a:pt x="319" y="322"/>
                        </a:lnTo>
                        <a:lnTo>
                          <a:pt x="310" y="323"/>
                        </a:lnTo>
                        <a:lnTo>
                          <a:pt x="299" y="318"/>
                        </a:lnTo>
                        <a:lnTo>
                          <a:pt x="293" y="319"/>
                        </a:lnTo>
                        <a:lnTo>
                          <a:pt x="293" y="315"/>
                        </a:lnTo>
                        <a:lnTo>
                          <a:pt x="296" y="314"/>
                        </a:lnTo>
                        <a:lnTo>
                          <a:pt x="308" y="317"/>
                        </a:lnTo>
                        <a:lnTo>
                          <a:pt x="313" y="313"/>
                        </a:lnTo>
                        <a:lnTo>
                          <a:pt x="307" y="313"/>
                        </a:lnTo>
                        <a:lnTo>
                          <a:pt x="304" y="307"/>
                        </a:lnTo>
                        <a:lnTo>
                          <a:pt x="300" y="308"/>
                        </a:lnTo>
                        <a:lnTo>
                          <a:pt x="298" y="305"/>
                        </a:lnTo>
                        <a:lnTo>
                          <a:pt x="303" y="302"/>
                        </a:lnTo>
                        <a:lnTo>
                          <a:pt x="300" y="292"/>
                        </a:lnTo>
                        <a:lnTo>
                          <a:pt x="275" y="266"/>
                        </a:lnTo>
                        <a:lnTo>
                          <a:pt x="264" y="263"/>
                        </a:lnTo>
                        <a:lnTo>
                          <a:pt x="260" y="265"/>
                        </a:lnTo>
                        <a:lnTo>
                          <a:pt x="258" y="261"/>
                        </a:lnTo>
                        <a:lnTo>
                          <a:pt x="252" y="267"/>
                        </a:lnTo>
                        <a:lnTo>
                          <a:pt x="251" y="274"/>
                        </a:lnTo>
                        <a:lnTo>
                          <a:pt x="258" y="280"/>
                        </a:lnTo>
                        <a:lnTo>
                          <a:pt x="245" y="286"/>
                        </a:lnTo>
                        <a:lnTo>
                          <a:pt x="242" y="285"/>
                        </a:lnTo>
                        <a:lnTo>
                          <a:pt x="233" y="293"/>
                        </a:lnTo>
                        <a:lnTo>
                          <a:pt x="223" y="294"/>
                        </a:lnTo>
                        <a:lnTo>
                          <a:pt x="202" y="283"/>
                        </a:lnTo>
                        <a:lnTo>
                          <a:pt x="195" y="282"/>
                        </a:lnTo>
                        <a:lnTo>
                          <a:pt x="193" y="282"/>
                        </a:lnTo>
                        <a:lnTo>
                          <a:pt x="193" y="282"/>
                        </a:lnTo>
                        <a:lnTo>
                          <a:pt x="175" y="286"/>
                        </a:lnTo>
                        <a:lnTo>
                          <a:pt x="164" y="305"/>
                        </a:lnTo>
                        <a:lnTo>
                          <a:pt x="164" y="305"/>
                        </a:lnTo>
                        <a:lnTo>
                          <a:pt x="159" y="302"/>
                        </a:lnTo>
                        <a:lnTo>
                          <a:pt x="160" y="300"/>
                        </a:lnTo>
                        <a:lnTo>
                          <a:pt x="156" y="301"/>
                        </a:lnTo>
                        <a:lnTo>
                          <a:pt x="157" y="294"/>
                        </a:lnTo>
                        <a:lnTo>
                          <a:pt x="153" y="291"/>
                        </a:lnTo>
                        <a:lnTo>
                          <a:pt x="154" y="288"/>
                        </a:lnTo>
                        <a:lnTo>
                          <a:pt x="151" y="287"/>
                        </a:lnTo>
                        <a:lnTo>
                          <a:pt x="148" y="276"/>
                        </a:lnTo>
                        <a:lnTo>
                          <a:pt x="144" y="279"/>
                        </a:lnTo>
                        <a:lnTo>
                          <a:pt x="145" y="275"/>
                        </a:lnTo>
                        <a:lnTo>
                          <a:pt x="143" y="269"/>
                        </a:lnTo>
                        <a:lnTo>
                          <a:pt x="144" y="268"/>
                        </a:lnTo>
                        <a:lnTo>
                          <a:pt x="136" y="261"/>
                        </a:lnTo>
                        <a:lnTo>
                          <a:pt x="141" y="257"/>
                        </a:lnTo>
                        <a:lnTo>
                          <a:pt x="137" y="256"/>
                        </a:lnTo>
                        <a:lnTo>
                          <a:pt x="138" y="252"/>
                        </a:lnTo>
                        <a:lnTo>
                          <a:pt x="137" y="251"/>
                        </a:lnTo>
                        <a:lnTo>
                          <a:pt x="137" y="250"/>
                        </a:lnTo>
                        <a:lnTo>
                          <a:pt x="134" y="243"/>
                        </a:lnTo>
                        <a:lnTo>
                          <a:pt x="132" y="244"/>
                        </a:lnTo>
                        <a:lnTo>
                          <a:pt x="134" y="250"/>
                        </a:lnTo>
                        <a:lnTo>
                          <a:pt x="128" y="252"/>
                        </a:lnTo>
                        <a:lnTo>
                          <a:pt x="126" y="248"/>
                        </a:lnTo>
                        <a:lnTo>
                          <a:pt x="120" y="251"/>
                        </a:lnTo>
                        <a:lnTo>
                          <a:pt x="115" y="247"/>
                        </a:lnTo>
                        <a:lnTo>
                          <a:pt x="116" y="242"/>
                        </a:lnTo>
                        <a:lnTo>
                          <a:pt x="114" y="242"/>
                        </a:lnTo>
                        <a:lnTo>
                          <a:pt x="104" y="246"/>
                        </a:lnTo>
                        <a:lnTo>
                          <a:pt x="102" y="251"/>
                        </a:lnTo>
                        <a:lnTo>
                          <a:pt x="99" y="248"/>
                        </a:lnTo>
                        <a:lnTo>
                          <a:pt x="101" y="244"/>
                        </a:lnTo>
                        <a:lnTo>
                          <a:pt x="96" y="240"/>
                        </a:lnTo>
                        <a:lnTo>
                          <a:pt x="89" y="249"/>
                        </a:lnTo>
                        <a:lnTo>
                          <a:pt x="86" y="246"/>
                        </a:lnTo>
                        <a:lnTo>
                          <a:pt x="69" y="261"/>
                        </a:lnTo>
                        <a:lnTo>
                          <a:pt x="69" y="254"/>
                        </a:lnTo>
                        <a:lnTo>
                          <a:pt x="65" y="252"/>
                        </a:lnTo>
                        <a:lnTo>
                          <a:pt x="64" y="248"/>
                        </a:lnTo>
                        <a:lnTo>
                          <a:pt x="59" y="246"/>
                        </a:lnTo>
                        <a:lnTo>
                          <a:pt x="57" y="252"/>
                        </a:lnTo>
                        <a:lnTo>
                          <a:pt x="49" y="248"/>
                        </a:lnTo>
                        <a:lnTo>
                          <a:pt x="49" y="243"/>
                        </a:lnTo>
                        <a:lnTo>
                          <a:pt x="44" y="238"/>
                        </a:lnTo>
                        <a:lnTo>
                          <a:pt x="39" y="219"/>
                        </a:lnTo>
                        <a:lnTo>
                          <a:pt x="33" y="219"/>
                        </a:lnTo>
                        <a:lnTo>
                          <a:pt x="28" y="213"/>
                        </a:lnTo>
                        <a:lnTo>
                          <a:pt x="22" y="213"/>
                        </a:lnTo>
                        <a:lnTo>
                          <a:pt x="22" y="199"/>
                        </a:lnTo>
                        <a:lnTo>
                          <a:pt x="19" y="188"/>
                        </a:lnTo>
                        <a:lnTo>
                          <a:pt x="15" y="185"/>
                        </a:lnTo>
                        <a:lnTo>
                          <a:pt x="22" y="173"/>
                        </a:lnTo>
                        <a:lnTo>
                          <a:pt x="35" y="165"/>
                        </a:lnTo>
                        <a:lnTo>
                          <a:pt x="37" y="151"/>
                        </a:lnTo>
                        <a:lnTo>
                          <a:pt x="26" y="142"/>
                        </a:lnTo>
                        <a:lnTo>
                          <a:pt x="25" y="134"/>
                        </a:lnTo>
                        <a:lnTo>
                          <a:pt x="18" y="134"/>
                        </a:lnTo>
                        <a:lnTo>
                          <a:pt x="17" y="128"/>
                        </a:lnTo>
                        <a:lnTo>
                          <a:pt x="8" y="128"/>
                        </a:lnTo>
                        <a:lnTo>
                          <a:pt x="0" y="116"/>
                        </a:lnTo>
                        <a:lnTo>
                          <a:pt x="7" y="109"/>
                        </a:lnTo>
                        <a:lnTo>
                          <a:pt x="7" y="100"/>
                        </a:lnTo>
                        <a:lnTo>
                          <a:pt x="11" y="96"/>
                        </a:lnTo>
                        <a:lnTo>
                          <a:pt x="19" y="98"/>
                        </a:lnTo>
                        <a:lnTo>
                          <a:pt x="20" y="89"/>
                        </a:lnTo>
                        <a:lnTo>
                          <a:pt x="27" y="86"/>
                        </a:lnTo>
                        <a:lnTo>
                          <a:pt x="27" y="83"/>
                        </a:lnTo>
                        <a:lnTo>
                          <a:pt x="29" y="84"/>
                        </a:lnTo>
                        <a:lnTo>
                          <a:pt x="28" y="79"/>
                        </a:lnTo>
                        <a:lnTo>
                          <a:pt x="37" y="72"/>
                        </a:lnTo>
                        <a:lnTo>
                          <a:pt x="38" y="64"/>
                        </a:lnTo>
                        <a:lnTo>
                          <a:pt x="44" y="56"/>
                        </a:lnTo>
                        <a:lnTo>
                          <a:pt x="45" y="57"/>
                        </a:lnTo>
                        <a:lnTo>
                          <a:pt x="52" y="52"/>
                        </a:lnTo>
                        <a:lnTo>
                          <a:pt x="59" y="56"/>
                        </a:lnTo>
                        <a:lnTo>
                          <a:pt x="63" y="52"/>
                        </a:lnTo>
                        <a:lnTo>
                          <a:pt x="71" y="56"/>
                        </a:lnTo>
                        <a:lnTo>
                          <a:pt x="69" y="49"/>
                        </a:lnTo>
                        <a:lnTo>
                          <a:pt x="64" y="45"/>
                        </a:lnTo>
                        <a:lnTo>
                          <a:pt x="65" y="42"/>
                        </a:lnTo>
                        <a:lnTo>
                          <a:pt x="79" y="33"/>
                        </a:lnTo>
                        <a:lnTo>
                          <a:pt x="90" y="33"/>
                        </a:lnTo>
                        <a:lnTo>
                          <a:pt x="86" y="27"/>
                        </a:lnTo>
                        <a:lnTo>
                          <a:pt x="89" y="18"/>
                        </a:lnTo>
                        <a:lnTo>
                          <a:pt x="85" y="11"/>
                        </a:lnTo>
                        <a:lnTo>
                          <a:pt x="86" y="4"/>
                        </a:lnTo>
                        <a:lnTo>
                          <a:pt x="86" y="4"/>
                        </a:lnTo>
                        <a:lnTo>
                          <a:pt x="92" y="0"/>
                        </a:lnTo>
                        <a:lnTo>
                          <a:pt x="99" y="3"/>
                        </a:lnTo>
                        <a:close/>
                      </a:path>
                    </a:pathLst>
                  </a:custGeom>
                  <a:solidFill>
                    <a:srgbClr val="5BABEC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282" name="Google Shape;282;p2" descr="{&quot;Key&quot;:&quot;liguria&quot;,&quot;Name&quot;:&quot;Liguria&quot;,&quot;Value&quot;:725.0,&quot;Formula&quot;:&quot;725&quot;,&quot;Text&quot;:&quot;725&quot;,&quot;OfficeApplication&quot;:2,&quot;HasValue&quot;:true}"/>
                  <p:cNvSpPr/>
                  <p:nvPr/>
                </p:nvSpPr>
                <p:spPr>
                  <a:xfrm>
                    <a:off x="567649" y="1307340"/>
                    <a:ext cx="858837" cy="420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" h="265" extrusionOk="0">
                        <a:moveTo>
                          <a:pt x="495" y="185"/>
                        </a:moveTo>
                        <a:lnTo>
                          <a:pt x="493" y="189"/>
                        </a:lnTo>
                        <a:lnTo>
                          <a:pt x="491" y="185"/>
                        </a:lnTo>
                        <a:lnTo>
                          <a:pt x="495" y="185"/>
                        </a:lnTo>
                        <a:close/>
                        <a:moveTo>
                          <a:pt x="45" y="181"/>
                        </a:moveTo>
                        <a:lnTo>
                          <a:pt x="48" y="182"/>
                        </a:lnTo>
                        <a:lnTo>
                          <a:pt x="54" y="175"/>
                        </a:lnTo>
                        <a:lnTo>
                          <a:pt x="49" y="175"/>
                        </a:lnTo>
                        <a:lnTo>
                          <a:pt x="45" y="169"/>
                        </a:lnTo>
                        <a:lnTo>
                          <a:pt x="47" y="163"/>
                        </a:lnTo>
                        <a:lnTo>
                          <a:pt x="55" y="158"/>
                        </a:lnTo>
                        <a:lnTo>
                          <a:pt x="92" y="170"/>
                        </a:lnTo>
                        <a:lnTo>
                          <a:pt x="98" y="167"/>
                        </a:lnTo>
                        <a:lnTo>
                          <a:pt x="106" y="170"/>
                        </a:lnTo>
                        <a:lnTo>
                          <a:pt x="108" y="167"/>
                        </a:lnTo>
                        <a:lnTo>
                          <a:pt x="106" y="163"/>
                        </a:lnTo>
                        <a:lnTo>
                          <a:pt x="100" y="161"/>
                        </a:lnTo>
                        <a:lnTo>
                          <a:pt x="108" y="154"/>
                        </a:lnTo>
                        <a:lnTo>
                          <a:pt x="115" y="158"/>
                        </a:lnTo>
                        <a:lnTo>
                          <a:pt x="121" y="156"/>
                        </a:lnTo>
                        <a:lnTo>
                          <a:pt x="125" y="150"/>
                        </a:lnTo>
                        <a:lnTo>
                          <a:pt x="125" y="142"/>
                        </a:lnTo>
                        <a:lnTo>
                          <a:pt x="119" y="137"/>
                        </a:lnTo>
                        <a:lnTo>
                          <a:pt x="122" y="130"/>
                        </a:lnTo>
                        <a:lnTo>
                          <a:pt x="119" y="126"/>
                        </a:lnTo>
                        <a:lnTo>
                          <a:pt x="124" y="120"/>
                        </a:lnTo>
                        <a:lnTo>
                          <a:pt x="119" y="115"/>
                        </a:lnTo>
                        <a:lnTo>
                          <a:pt x="119" y="111"/>
                        </a:lnTo>
                        <a:lnTo>
                          <a:pt x="120" y="108"/>
                        </a:lnTo>
                        <a:lnTo>
                          <a:pt x="126" y="111"/>
                        </a:lnTo>
                        <a:lnTo>
                          <a:pt x="127" y="102"/>
                        </a:lnTo>
                        <a:lnTo>
                          <a:pt x="133" y="103"/>
                        </a:lnTo>
                        <a:lnTo>
                          <a:pt x="137" y="96"/>
                        </a:lnTo>
                        <a:lnTo>
                          <a:pt x="136" y="89"/>
                        </a:lnTo>
                        <a:lnTo>
                          <a:pt x="149" y="80"/>
                        </a:lnTo>
                        <a:lnTo>
                          <a:pt x="152" y="73"/>
                        </a:lnTo>
                        <a:lnTo>
                          <a:pt x="146" y="60"/>
                        </a:lnTo>
                        <a:lnTo>
                          <a:pt x="152" y="58"/>
                        </a:lnTo>
                        <a:lnTo>
                          <a:pt x="152" y="50"/>
                        </a:lnTo>
                        <a:lnTo>
                          <a:pt x="158" y="44"/>
                        </a:lnTo>
                        <a:lnTo>
                          <a:pt x="162" y="51"/>
                        </a:lnTo>
                        <a:lnTo>
                          <a:pt x="170" y="52"/>
                        </a:lnTo>
                        <a:lnTo>
                          <a:pt x="182" y="63"/>
                        </a:lnTo>
                        <a:lnTo>
                          <a:pt x="188" y="60"/>
                        </a:lnTo>
                        <a:lnTo>
                          <a:pt x="191" y="51"/>
                        </a:lnTo>
                        <a:lnTo>
                          <a:pt x="194" y="49"/>
                        </a:lnTo>
                        <a:lnTo>
                          <a:pt x="200" y="54"/>
                        </a:lnTo>
                        <a:lnTo>
                          <a:pt x="204" y="47"/>
                        </a:lnTo>
                        <a:lnTo>
                          <a:pt x="206" y="50"/>
                        </a:lnTo>
                        <a:lnTo>
                          <a:pt x="218" y="50"/>
                        </a:lnTo>
                        <a:lnTo>
                          <a:pt x="222" y="53"/>
                        </a:lnTo>
                        <a:lnTo>
                          <a:pt x="234" y="40"/>
                        </a:lnTo>
                        <a:lnTo>
                          <a:pt x="231" y="36"/>
                        </a:lnTo>
                        <a:lnTo>
                          <a:pt x="236" y="28"/>
                        </a:lnTo>
                        <a:lnTo>
                          <a:pt x="250" y="29"/>
                        </a:lnTo>
                        <a:lnTo>
                          <a:pt x="257" y="30"/>
                        </a:lnTo>
                        <a:lnTo>
                          <a:pt x="264" y="42"/>
                        </a:lnTo>
                        <a:lnTo>
                          <a:pt x="263" y="46"/>
                        </a:lnTo>
                        <a:lnTo>
                          <a:pt x="267" y="46"/>
                        </a:lnTo>
                        <a:lnTo>
                          <a:pt x="269" y="55"/>
                        </a:lnTo>
                        <a:lnTo>
                          <a:pt x="274" y="53"/>
                        </a:lnTo>
                        <a:lnTo>
                          <a:pt x="272" y="47"/>
                        </a:lnTo>
                        <a:lnTo>
                          <a:pt x="279" y="40"/>
                        </a:lnTo>
                        <a:lnTo>
                          <a:pt x="279" y="35"/>
                        </a:lnTo>
                        <a:lnTo>
                          <a:pt x="288" y="33"/>
                        </a:lnTo>
                        <a:lnTo>
                          <a:pt x="292" y="38"/>
                        </a:lnTo>
                        <a:lnTo>
                          <a:pt x="298" y="35"/>
                        </a:lnTo>
                        <a:lnTo>
                          <a:pt x="297" y="20"/>
                        </a:lnTo>
                        <a:lnTo>
                          <a:pt x="291" y="14"/>
                        </a:lnTo>
                        <a:lnTo>
                          <a:pt x="297" y="9"/>
                        </a:lnTo>
                        <a:lnTo>
                          <a:pt x="300" y="1"/>
                        </a:lnTo>
                        <a:lnTo>
                          <a:pt x="307" y="0"/>
                        </a:lnTo>
                        <a:lnTo>
                          <a:pt x="310" y="4"/>
                        </a:lnTo>
                        <a:lnTo>
                          <a:pt x="319" y="3"/>
                        </a:lnTo>
                        <a:lnTo>
                          <a:pt x="325" y="18"/>
                        </a:lnTo>
                        <a:lnTo>
                          <a:pt x="331" y="17"/>
                        </a:lnTo>
                        <a:lnTo>
                          <a:pt x="337" y="20"/>
                        </a:lnTo>
                        <a:lnTo>
                          <a:pt x="337" y="26"/>
                        </a:lnTo>
                        <a:lnTo>
                          <a:pt x="343" y="31"/>
                        </a:lnTo>
                        <a:lnTo>
                          <a:pt x="358" y="25"/>
                        </a:lnTo>
                        <a:lnTo>
                          <a:pt x="358" y="19"/>
                        </a:lnTo>
                        <a:lnTo>
                          <a:pt x="358" y="19"/>
                        </a:lnTo>
                        <a:lnTo>
                          <a:pt x="367" y="18"/>
                        </a:lnTo>
                        <a:lnTo>
                          <a:pt x="370" y="20"/>
                        </a:lnTo>
                        <a:lnTo>
                          <a:pt x="368" y="24"/>
                        </a:lnTo>
                        <a:lnTo>
                          <a:pt x="377" y="25"/>
                        </a:lnTo>
                        <a:lnTo>
                          <a:pt x="378" y="21"/>
                        </a:lnTo>
                        <a:lnTo>
                          <a:pt x="392" y="31"/>
                        </a:lnTo>
                        <a:lnTo>
                          <a:pt x="402" y="24"/>
                        </a:lnTo>
                        <a:lnTo>
                          <a:pt x="405" y="31"/>
                        </a:lnTo>
                        <a:lnTo>
                          <a:pt x="418" y="35"/>
                        </a:lnTo>
                        <a:lnTo>
                          <a:pt x="421" y="43"/>
                        </a:lnTo>
                        <a:lnTo>
                          <a:pt x="419" y="58"/>
                        </a:lnTo>
                        <a:lnTo>
                          <a:pt x="414" y="59"/>
                        </a:lnTo>
                        <a:lnTo>
                          <a:pt x="408" y="77"/>
                        </a:lnTo>
                        <a:lnTo>
                          <a:pt x="415" y="75"/>
                        </a:lnTo>
                        <a:lnTo>
                          <a:pt x="416" y="80"/>
                        </a:lnTo>
                        <a:lnTo>
                          <a:pt x="419" y="76"/>
                        </a:lnTo>
                        <a:lnTo>
                          <a:pt x="431" y="75"/>
                        </a:lnTo>
                        <a:lnTo>
                          <a:pt x="433" y="71"/>
                        </a:lnTo>
                        <a:lnTo>
                          <a:pt x="439" y="74"/>
                        </a:lnTo>
                        <a:lnTo>
                          <a:pt x="443" y="72"/>
                        </a:lnTo>
                        <a:lnTo>
                          <a:pt x="454" y="80"/>
                        </a:lnTo>
                        <a:lnTo>
                          <a:pt x="459" y="94"/>
                        </a:lnTo>
                        <a:lnTo>
                          <a:pt x="459" y="94"/>
                        </a:lnTo>
                        <a:lnTo>
                          <a:pt x="465" y="93"/>
                        </a:lnTo>
                        <a:lnTo>
                          <a:pt x="470" y="103"/>
                        </a:lnTo>
                        <a:lnTo>
                          <a:pt x="486" y="116"/>
                        </a:lnTo>
                        <a:lnTo>
                          <a:pt x="496" y="120"/>
                        </a:lnTo>
                        <a:lnTo>
                          <a:pt x="496" y="131"/>
                        </a:lnTo>
                        <a:lnTo>
                          <a:pt x="501" y="134"/>
                        </a:lnTo>
                        <a:lnTo>
                          <a:pt x="498" y="145"/>
                        </a:lnTo>
                        <a:lnTo>
                          <a:pt x="507" y="138"/>
                        </a:lnTo>
                        <a:lnTo>
                          <a:pt x="513" y="142"/>
                        </a:lnTo>
                        <a:lnTo>
                          <a:pt x="510" y="142"/>
                        </a:lnTo>
                        <a:lnTo>
                          <a:pt x="505" y="150"/>
                        </a:lnTo>
                        <a:lnTo>
                          <a:pt x="521" y="150"/>
                        </a:lnTo>
                        <a:lnTo>
                          <a:pt x="522" y="160"/>
                        </a:lnTo>
                        <a:lnTo>
                          <a:pt x="525" y="166"/>
                        </a:lnTo>
                        <a:lnTo>
                          <a:pt x="523" y="171"/>
                        </a:lnTo>
                        <a:lnTo>
                          <a:pt x="531" y="165"/>
                        </a:lnTo>
                        <a:lnTo>
                          <a:pt x="541" y="171"/>
                        </a:lnTo>
                        <a:lnTo>
                          <a:pt x="540" y="176"/>
                        </a:lnTo>
                        <a:lnTo>
                          <a:pt x="530" y="186"/>
                        </a:lnTo>
                        <a:lnTo>
                          <a:pt x="530" y="186"/>
                        </a:lnTo>
                        <a:lnTo>
                          <a:pt x="524" y="185"/>
                        </a:lnTo>
                        <a:lnTo>
                          <a:pt x="519" y="189"/>
                        </a:lnTo>
                        <a:lnTo>
                          <a:pt x="507" y="180"/>
                        </a:lnTo>
                        <a:lnTo>
                          <a:pt x="507" y="176"/>
                        </a:lnTo>
                        <a:lnTo>
                          <a:pt x="502" y="176"/>
                        </a:lnTo>
                        <a:lnTo>
                          <a:pt x="493" y="168"/>
                        </a:lnTo>
                        <a:lnTo>
                          <a:pt x="488" y="171"/>
                        </a:lnTo>
                        <a:lnTo>
                          <a:pt x="493" y="178"/>
                        </a:lnTo>
                        <a:lnTo>
                          <a:pt x="492" y="180"/>
                        </a:lnTo>
                        <a:lnTo>
                          <a:pt x="495" y="180"/>
                        </a:lnTo>
                        <a:lnTo>
                          <a:pt x="491" y="185"/>
                        </a:lnTo>
                        <a:lnTo>
                          <a:pt x="472" y="173"/>
                        </a:lnTo>
                        <a:lnTo>
                          <a:pt x="464" y="163"/>
                        </a:lnTo>
                        <a:lnTo>
                          <a:pt x="454" y="157"/>
                        </a:lnTo>
                        <a:lnTo>
                          <a:pt x="449" y="161"/>
                        </a:lnTo>
                        <a:lnTo>
                          <a:pt x="444" y="150"/>
                        </a:lnTo>
                        <a:lnTo>
                          <a:pt x="435" y="146"/>
                        </a:lnTo>
                        <a:lnTo>
                          <a:pt x="432" y="140"/>
                        </a:lnTo>
                        <a:lnTo>
                          <a:pt x="423" y="136"/>
                        </a:lnTo>
                        <a:lnTo>
                          <a:pt x="419" y="131"/>
                        </a:lnTo>
                        <a:lnTo>
                          <a:pt x="409" y="130"/>
                        </a:lnTo>
                        <a:lnTo>
                          <a:pt x="404" y="125"/>
                        </a:lnTo>
                        <a:lnTo>
                          <a:pt x="401" y="127"/>
                        </a:lnTo>
                        <a:lnTo>
                          <a:pt x="394" y="114"/>
                        </a:lnTo>
                        <a:lnTo>
                          <a:pt x="365" y="99"/>
                        </a:lnTo>
                        <a:lnTo>
                          <a:pt x="361" y="103"/>
                        </a:lnTo>
                        <a:lnTo>
                          <a:pt x="361" y="112"/>
                        </a:lnTo>
                        <a:lnTo>
                          <a:pt x="347" y="106"/>
                        </a:lnTo>
                        <a:lnTo>
                          <a:pt x="349" y="98"/>
                        </a:lnTo>
                        <a:lnTo>
                          <a:pt x="346" y="95"/>
                        </a:lnTo>
                        <a:lnTo>
                          <a:pt x="302" y="84"/>
                        </a:lnTo>
                        <a:lnTo>
                          <a:pt x="299" y="79"/>
                        </a:lnTo>
                        <a:lnTo>
                          <a:pt x="297" y="80"/>
                        </a:lnTo>
                        <a:lnTo>
                          <a:pt x="298" y="84"/>
                        </a:lnTo>
                        <a:lnTo>
                          <a:pt x="280" y="78"/>
                        </a:lnTo>
                        <a:lnTo>
                          <a:pt x="285" y="77"/>
                        </a:lnTo>
                        <a:lnTo>
                          <a:pt x="281" y="76"/>
                        </a:lnTo>
                        <a:lnTo>
                          <a:pt x="272" y="75"/>
                        </a:lnTo>
                        <a:lnTo>
                          <a:pt x="273" y="77"/>
                        </a:lnTo>
                        <a:lnTo>
                          <a:pt x="263" y="75"/>
                        </a:lnTo>
                        <a:lnTo>
                          <a:pt x="255" y="79"/>
                        </a:lnTo>
                        <a:lnTo>
                          <a:pt x="249" y="86"/>
                        </a:lnTo>
                        <a:lnTo>
                          <a:pt x="242" y="87"/>
                        </a:lnTo>
                        <a:lnTo>
                          <a:pt x="236" y="93"/>
                        </a:lnTo>
                        <a:lnTo>
                          <a:pt x="211" y="105"/>
                        </a:lnTo>
                        <a:lnTo>
                          <a:pt x="208" y="109"/>
                        </a:lnTo>
                        <a:lnTo>
                          <a:pt x="211" y="109"/>
                        </a:lnTo>
                        <a:lnTo>
                          <a:pt x="199" y="120"/>
                        </a:lnTo>
                        <a:lnTo>
                          <a:pt x="202" y="125"/>
                        </a:lnTo>
                        <a:lnTo>
                          <a:pt x="194" y="135"/>
                        </a:lnTo>
                        <a:lnTo>
                          <a:pt x="196" y="143"/>
                        </a:lnTo>
                        <a:lnTo>
                          <a:pt x="163" y="160"/>
                        </a:lnTo>
                        <a:lnTo>
                          <a:pt x="155" y="174"/>
                        </a:lnTo>
                        <a:lnTo>
                          <a:pt x="154" y="187"/>
                        </a:lnTo>
                        <a:lnTo>
                          <a:pt x="140" y="202"/>
                        </a:lnTo>
                        <a:lnTo>
                          <a:pt x="139" y="208"/>
                        </a:lnTo>
                        <a:lnTo>
                          <a:pt x="142" y="213"/>
                        </a:lnTo>
                        <a:lnTo>
                          <a:pt x="125" y="225"/>
                        </a:lnTo>
                        <a:lnTo>
                          <a:pt x="121" y="232"/>
                        </a:lnTo>
                        <a:lnTo>
                          <a:pt x="112" y="234"/>
                        </a:lnTo>
                        <a:lnTo>
                          <a:pt x="94" y="246"/>
                        </a:lnTo>
                        <a:lnTo>
                          <a:pt x="77" y="249"/>
                        </a:lnTo>
                        <a:lnTo>
                          <a:pt x="71" y="254"/>
                        </a:lnTo>
                        <a:lnTo>
                          <a:pt x="64" y="252"/>
                        </a:lnTo>
                        <a:lnTo>
                          <a:pt x="50" y="260"/>
                        </a:lnTo>
                        <a:lnTo>
                          <a:pt x="43" y="259"/>
                        </a:lnTo>
                        <a:lnTo>
                          <a:pt x="37" y="265"/>
                        </a:lnTo>
                        <a:lnTo>
                          <a:pt x="17" y="261"/>
                        </a:lnTo>
                        <a:lnTo>
                          <a:pt x="12" y="265"/>
                        </a:lnTo>
                        <a:lnTo>
                          <a:pt x="8" y="264"/>
                        </a:lnTo>
                        <a:lnTo>
                          <a:pt x="0" y="244"/>
                        </a:lnTo>
                        <a:lnTo>
                          <a:pt x="0" y="237"/>
                        </a:lnTo>
                        <a:lnTo>
                          <a:pt x="3" y="233"/>
                        </a:lnTo>
                        <a:lnTo>
                          <a:pt x="13" y="230"/>
                        </a:lnTo>
                        <a:lnTo>
                          <a:pt x="14" y="217"/>
                        </a:lnTo>
                        <a:lnTo>
                          <a:pt x="33" y="208"/>
                        </a:lnTo>
                        <a:lnTo>
                          <a:pt x="36" y="201"/>
                        </a:lnTo>
                        <a:lnTo>
                          <a:pt x="35" y="191"/>
                        </a:lnTo>
                        <a:lnTo>
                          <a:pt x="44" y="188"/>
                        </a:lnTo>
                        <a:lnTo>
                          <a:pt x="45" y="181"/>
                        </a:lnTo>
                        <a:close/>
                      </a:path>
                    </a:pathLst>
                  </a:custGeom>
                  <a:solidFill>
                    <a:srgbClr val="5BABEC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283" name="Google Shape;283;p2" descr="{&quot;Key&quot;:&quot;marche&quot;,&quot;Name&quot;:&quot;Marche&quot;,&quot;Value&quot;:674.0,&quot;Formula&quot;:&quot;674&quot;,&quot;Text&quot;:&quot;674&quot;,&quot;OfficeApplication&quot;:2,&quot;HasValue&quot;:true}"/>
                  <p:cNvSpPr/>
                  <p:nvPr/>
                </p:nvSpPr>
                <p:spPr>
                  <a:xfrm>
                    <a:off x="2132924" y="1639128"/>
                    <a:ext cx="577850" cy="58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" h="370" extrusionOk="0">
                        <a:moveTo>
                          <a:pt x="304" y="122"/>
                        </a:moveTo>
                        <a:lnTo>
                          <a:pt x="292" y="115"/>
                        </a:lnTo>
                        <a:lnTo>
                          <a:pt x="287" y="106"/>
                        </a:lnTo>
                        <a:lnTo>
                          <a:pt x="279" y="98"/>
                        </a:lnTo>
                        <a:lnTo>
                          <a:pt x="275" y="105"/>
                        </a:lnTo>
                        <a:lnTo>
                          <a:pt x="267" y="104"/>
                        </a:lnTo>
                        <a:lnTo>
                          <a:pt x="236" y="86"/>
                        </a:lnTo>
                        <a:lnTo>
                          <a:pt x="152" y="12"/>
                        </a:lnTo>
                        <a:lnTo>
                          <a:pt x="129" y="1"/>
                        </a:lnTo>
                        <a:lnTo>
                          <a:pt x="119" y="0"/>
                        </a:lnTo>
                        <a:lnTo>
                          <a:pt x="119" y="0"/>
                        </a:lnTo>
                        <a:lnTo>
                          <a:pt x="114" y="12"/>
                        </a:lnTo>
                        <a:lnTo>
                          <a:pt x="115" y="30"/>
                        </a:lnTo>
                        <a:lnTo>
                          <a:pt x="105" y="34"/>
                        </a:lnTo>
                        <a:lnTo>
                          <a:pt x="103" y="42"/>
                        </a:lnTo>
                        <a:lnTo>
                          <a:pt x="90" y="40"/>
                        </a:lnTo>
                        <a:lnTo>
                          <a:pt x="91" y="36"/>
                        </a:lnTo>
                        <a:lnTo>
                          <a:pt x="88" y="35"/>
                        </a:lnTo>
                        <a:lnTo>
                          <a:pt x="85" y="24"/>
                        </a:lnTo>
                        <a:lnTo>
                          <a:pt x="74" y="30"/>
                        </a:lnTo>
                        <a:lnTo>
                          <a:pt x="74" y="20"/>
                        </a:lnTo>
                        <a:lnTo>
                          <a:pt x="65" y="15"/>
                        </a:lnTo>
                        <a:lnTo>
                          <a:pt x="65" y="15"/>
                        </a:lnTo>
                        <a:lnTo>
                          <a:pt x="64" y="20"/>
                        </a:lnTo>
                        <a:lnTo>
                          <a:pt x="47" y="18"/>
                        </a:lnTo>
                        <a:lnTo>
                          <a:pt x="47" y="18"/>
                        </a:lnTo>
                        <a:lnTo>
                          <a:pt x="47" y="18"/>
                        </a:lnTo>
                        <a:lnTo>
                          <a:pt x="47" y="18"/>
                        </a:lnTo>
                        <a:lnTo>
                          <a:pt x="52" y="28"/>
                        </a:lnTo>
                        <a:lnTo>
                          <a:pt x="46" y="28"/>
                        </a:lnTo>
                        <a:lnTo>
                          <a:pt x="44" y="24"/>
                        </a:lnTo>
                        <a:lnTo>
                          <a:pt x="36" y="28"/>
                        </a:lnTo>
                        <a:lnTo>
                          <a:pt x="32" y="42"/>
                        </a:lnTo>
                        <a:lnTo>
                          <a:pt x="21" y="50"/>
                        </a:lnTo>
                        <a:lnTo>
                          <a:pt x="20" y="59"/>
                        </a:lnTo>
                        <a:lnTo>
                          <a:pt x="20" y="59"/>
                        </a:lnTo>
                        <a:lnTo>
                          <a:pt x="20" y="59"/>
                        </a:lnTo>
                        <a:lnTo>
                          <a:pt x="20" y="59"/>
                        </a:lnTo>
                        <a:lnTo>
                          <a:pt x="30" y="62"/>
                        </a:lnTo>
                        <a:lnTo>
                          <a:pt x="39" y="76"/>
                        </a:lnTo>
                        <a:lnTo>
                          <a:pt x="31" y="76"/>
                        </a:lnTo>
                        <a:lnTo>
                          <a:pt x="32" y="85"/>
                        </a:lnTo>
                        <a:lnTo>
                          <a:pt x="28" y="84"/>
                        </a:lnTo>
                        <a:lnTo>
                          <a:pt x="26" y="69"/>
                        </a:lnTo>
                        <a:lnTo>
                          <a:pt x="24" y="82"/>
                        </a:lnTo>
                        <a:lnTo>
                          <a:pt x="18" y="85"/>
                        </a:lnTo>
                        <a:lnTo>
                          <a:pt x="12" y="83"/>
                        </a:lnTo>
                        <a:lnTo>
                          <a:pt x="13" y="87"/>
                        </a:lnTo>
                        <a:lnTo>
                          <a:pt x="9" y="91"/>
                        </a:lnTo>
                        <a:lnTo>
                          <a:pt x="0" y="94"/>
                        </a:lnTo>
                        <a:lnTo>
                          <a:pt x="6" y="104"/>
                        </a:lnTo>
                        <a:lnTo>
                          <a:pt x="6" y="104"/>
                        </a:lnTo>
                        <a:lnTo>
                          <a:pt x="9" y="109"/>
                        </a:lnTo>
                        <a:lnTo>
                          <a:pt x="21" y="109"/>
                        </a:lnTo>
                        <a:lnTo>
                          <a:pt x="24" y="111"/>
                        </a:lnTo>
                        <a:lnTo>
                          <a:pt x="32" y="104"/>
                        </a:lnTo>
                        <a:lnTo>
                          <a:pt x="39" y="104"/>
                        </a:lnTo>
                        <a:lnTo>
                          <a:pt x="37" y="107"/>
                        </a:lnTo>
                        <a:lnTo>
                          <a:pt x="39" y="113"/>
                        </a:lnTo>
                        <a:lnTo>
                          <a:pt x="28" y="123"/>
                        </a:lnTo>
                        <a:lnTo>
                          <a:pt x="33" y="129"/>
                        </a:lnTo>
                        <a:lnTo>
                          <a:pt x="39" y="126"/>
                        </a:lnTo>
                        <a:lnTo>
                          <a:pt x="44" y="133"/>
                        </a:lnTo>
                        <a:lnTo>
                          <a:pt x="50" y="125"/>
                        </a:lnTo>
                        <a:lnTo>
                          <a:pt x="54" y="125"/>
                        </a:lnTo>
                        <a:lnTo>
                          <a:pt x="57" y="131"/>
                        </a:lnTo>
                        <a:lnTo>
                          <a:pt x="62" y="131"/>
                        </a:lnTo>
                        <a:lnTo>
                          <a:pt x="63" y="128"/>
                        </a:lnTo>
                        <a:lnTo>
                          <a:pt x="66" y="129"/>
                        </a:lnTo>
                        <a:lnTo>
                          <a:pt x="92" y="160"/>
                        </a:lnTo>
                        <a:lnTo>
                          <a:pt x="100" y="154"/>
                        </a:lnTo>
                        <a:lnTo>
                          <a:pt x="110" y="158"/>
                        </a:lnTo>
                        <a:lnTo>
                          <a:pt x="115" y="147"/>
                        </a:lnTo>
                        <a:lnTo>
                          <a:pt x="124" y="149"/>
                        </a:lnTo>
                        <a:lnTo>
                          <a:pt x="122" y="157"/>
                        </a:lnTo>
                        <a:lnTo>
                          <a:pt x="126" y="161"/>
                        </a:lnTo>
                        <a:lnTo>
                          <a:pt x="119" y="167"/>
                        </a:lnTo>
                        <a:lnTo>
                          <a:pt x="119" y="171"/>
                        </a:lnTo>
                        <a:lnTo>
                          <a:pt x="128" y="183"/>
                        </a:lnTo>
                        <a:lnTo>
                          <a:pt x="130" y="195"/>
                        </a:lnTo>
                        <a:lnTo>
                          <a:pt x="127" y="198"/>
                        </a:lnTo>
                        <a:lnTo>
                          <a:pt x="135" y="203"/>
                        </a:lnTo>
                        <a:lnTo>
                          <a:pt x="137" y="218"/>
                        </a:lnTo>
                        <a:lnTo>
                          <a:pt x="144" y="221"/>
                        </a:lnTo>
                        <a:lnTo>
                          <a:pt x="143" y="232"/>
                        </a:lnTo>
                        <a:lnTo>
                          <a:pt x="136" y="239"/>
                        </a:lnTo>
                        <a:lnTo>
                          <a:pt x="138" y="245"/>
                        </a:lnTo>
                        <a:lnTo>
                          <a:pt x="148" y="246"/>
                        </a:lnTo>
                        <a:lnTo>
                          <a:pt x="150" y="254"/>
                        </a:lnTo>
                        <a:lnTo>
                          <a:pt x="149" y="265"/>
                        </a:lnTo>
                        <a:lnTo>
                          <a:pt x="152" y="274"/>
                        </a:lnTo>
                        <a:lnTo>
                          <a:pt x="149" y="276"/>
                        </a:lnTo>
                        <a:lnTo>
                          <a:pt x="152" y="284"/>
                        </a:lnTo>
                        <a:lnTo>
                          <a:pt x="150" y="291"/>
                        </a:lnTo>
                        <a:lnTo>
                          <a:pt x="161" y="298"/>
                        </a:lnTo>
                        <a:lnTo>
                          <a:pt x="162" y="301"/>
                        </a:lnTo>
                        <a:lnTo>
                          <a:pt x="166" y="302"/>
                        </a:lnTo>
                        <a:lnTo>
                          <a:pt x="167" y="318"/>
                        </a:lnTo>
                        <a:lnTo>
                          <a:pt x="171" y="312"/>
                        </a:lnTo>
                        <a:lnTo>
                          <a:pt x="171" y="305"/>
                        </a:lnTo>
                        <a:lnTo>
                          <a:pt x="177" y="309"/>
                        </a:lnTo>
                        <a:lnTo>
                          <a:pt x="183" y="303"/>
                        </a:lnTo>
                        <a:lnTo>
                          <a:pt x="195" y="312"/>
                        </a:lnTo>
                        <a:lnTo>
                          <a:pt x="205" y="329"/>
                        </a:lnTo>
                        <a:lnTo>
                          <a:pt x="216" y="325"/>
                        </a:lnTo>
                        <a:lnTo>
                          <a:pt x="222" y="318"/>
                        </a:lnTo>
                        <a:lnTo>
                          <a:pt x="228" y="334"/>
                        </a:lnTo>
                        <a:lnTo>
                          <a:pt x="227" y="341"/>
                        </a:lnTo>
                        <a:lnTo>
                          <a:pt x="223" y="349"/>
                        </a:lnTo>
                        <a:lnTo>
                          <a:pt x="221" y="345"/>
                        </a:lnTo>
                        <a:lnTo>
                          <a:pt x="213" y="349"/>
                        </a:lnTo>
                        <a:lnTo>
                          <a:pt x="212" y="357"/>
                        </a:lnTo>
                        <a:lnTo>
                          <a:pt x="212" y="357"/>
                        </a:lnTo>
                        <a:lnTo>
                          <a:pt x="226" y="360"/>
                        </a:lnTo>
                        <a:lnTo>
                          <a:pt x="228" y="355"/>
                        </a:lnTo>
                        <a:lnTo>
                          <a:pt x="232" y="355"/>
                        </a:lnTo>
                        <a:lnTo>
                          <a:pt x="247" y="368"/>
                        </a:lnTo>
                        <a:lnTo>
                          <a:pt x="247" y="368"/>
                        </a:lnTo>
                        <a:lnTo>
                          <a:pt x="254" y="370"/>
                        </a:lnTo>
                        <a:lnTo>
                          <a:pt x="262" y="364"/>
                        </a:lnTo>
                        <a:lnTo>
                          <a:pt x="265" y="367"/>
                        </a:lnTo>
                        <a:lnTo>
                          <a:pt x="267" y="356"/>
                        </a:lnTo>
                        <a:lnTo>
                          <a:pt x="276" y="355"/>
                        </a:lnTo>
                        <a:lnTo>
                          <a:pt x="278" y="345"/>
                        </a:lnTo>
                        <a:lnTo>
                          <a:pt x="283" y="339"/>
                        </a:lnTo>
                        <a:lnTo>
                          <a:pt x="284" y="333"/>
                        </a:lnTo>
                        <a:lnTo>
                          <a:pt x="292" y="338"/>
                        </a:lnTo>
                        <a:lnTo>
                          <a:pt x="303" y="333"/>
                        </a:lnTo>
                        <a:lnTo>
                          <a:pt x="305" y="337"/>
                        </a:lnTo>
                        <a:lnTo>
                          <a:pt x="311" y="336"/>
                        </a:lnTo>
                        <a:lnTo>
                          <a:pt x="319" y="333"/>
                        </a:lnTo>
                        <a:lnTo>
                          <a:pt x="321" y="323"/>
                        </a:lnTo>
                        <a:lnTo>
                          <a:pt x="323" y="321"/>
                        </a:lnTo>
                        <a:lnTo>
                          <a:pt x="336" y="320"/>
                        </a:lnTo>
                        <a:lnTo>
                          <a:pt x="344" y="315"/>
                        </a:lnTo>
                        <a:lnTo>
                          <a:pt x="364" y="310"/>
                        </a:lnTo>
                        <a:lnTo>
                          <a:pt x="364" y="310"/>
                        </a:lnTo>
                        <a:lnTo>
                          <a:pt x="355" y="283"/>
                        </a:lnTo>
                        <a:lnTo>
                          <a:pt x="349" y="249"/>
                        </a:lnTo>
                        <a:lnTo>
                          <a:pt x="303" y="135"/>
                        </a:lnTo>
                        <a:lnTo>
                          <a:pt x="304" y="122"/>
                        </a:lnTo>
                        <a:close/>
                        <a:moveTo>
                          <a:pt x="52" y="109"/>
                        </a:moveTo>
                        <a:lnTo>
                          <a:pt x="49" y="108"/>
                        </a:lnTo>
                        <a:lnTo>
                          <a:pt x="49" y="108"/>
                        </a:lnTo>
                        <a:lnTo>
                          <a:pt x="48" y="107"/>
                        </a:lnTo>
                        <a:lnTo>
                          <a:pt x="48" y="107"/>
                        </a:lnTo>
                        <a:lnTo>
                          <a:pt x="49" y="104"/>
                        </a:lnTo>
                        <a:lnTo>
                          <a:pt x="52" y="106"/>
                        </a:lnTo>
                        <a:lnTo>
                          <a:pt x="52" y="106"/>
                        </a:lnTo>
                        <a:lnTo>
                          <a:pt x="52" y="108"/>
                        </a:lnTo>
                        <a:lnTo>
                          <a:pt x="52" y="108"/>
                        </a:lnTo>
                        <a:lnTo>
                          <a:pt x="52" y="109"/>
                        </a:lnTo>
                        <a:close/>
                      </a:path>
                    </a:pathLst>
                  </a:custGeom>
                  <a:solidFill>
                    <a:srgbClr val="5BABEC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  <p:sp>
                <p:nvSpPr>
                  <p:cNvPr id="284" name="Google Shape;284;p2" descr="{&quot;Key&quot;:&quot;sardinia&quot;,&quot;Name&quot;:&quot;Sardinia&quot;,&quot;Value&quot;:806.0,&quot;Formula&quot;:&quot;806&quot;,&quot;Text&quot;:&quot;806&quot;,&quot;OfficeApplication&quot;:2,&quot;HasValue&quot;:true}"/>
                  <p:cNvSpPr/>
                  <p:nvPr/>
                </p:nvSpPr>
                <p:spPr>
                  <a:xfrm>
                    <a:off x="780374" y="2861503"/>
                    <a:ext cx="565150" cy="10461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659" extrusionOk="0">
                        <a:moveTo>
                          <a:pt x="49" y="592"/>
                        </a:moveTo>
                        <a:lnTo>
                          <a:pt x="51" y="596"/>
                        </a:lnTo>
                        <a:lnTo>
                          <a:pt x="61" y="593"/>
                        </a:lnTo>
                        <a:lnTo>
                          <a:pt x="70" y="607"/>
                        </a:lnTo>
                        <a:lnTo>
                          <a:pt x="65" y="631"/>
                        </a:lnTo>
                        <a:lnTo>
                          <a:pt x="59" y="634"/>
                        </a:lnTo>
                        <a:lnTo>
                          <a:pt x="47" y="612"/>
                        </a:lnTo>
                        <a:lnTo>
                          <a:pt x="44" y="601"/>
                        </a:lnTo>
                        <a:lnTo>
                          <a:pt x="49" y="592"/>
                        </a:lnTo>
                        <a:close/>
                        <a:moveTo>
                          <a:pt x="36" y="573"/>
                        </a:moveTo>
                        <a:lnTo>
                          <a:pt x="36" y="596"/>
                        </a:lnTo>
                        <a:lnTo>
                          <a:pt x="29" y="597"/>
                        </a:lnTo>
                        <a:lnTo>
                          <a:pt x="24" y="593"/>
                        </a:lnTo>
                        <a:lnTo>
                          <a:pt x="24" y="587"/>
                        </a:lnTo>
                        <a:lnTo>
                          <a:pt x="18" y="583"/>
                        </a:lnTo>
                        <a:lnTo>
                          <a:pt x="27" y="573"/>
                        </a:lnTo>
                        <a:lnTo>
                          <a:pt x="36" y="573"/>
                        </a:lnTo>
                        <a:close/>
                        <a:moveTo>
                          <a:pt x="336" y="97"/>
                        </a:moveTo>
                        <a:lnTo>
                          <a:pt x="338" y="99"/>
                        </a:lnTo>
                        <a:lnTo>
                          <a:pt x="328" y="106"/>
                        </a:lnTo>
                        <a:lnTo>
                          <a:pt x="325" y="104"/>
                        </a:lnTo>
                        <a:lnTo>
                          <a:pt x="337" y="95"/>
                        </a:lnTo>
                        <a:lnTo>
                          <a:pt x="336" y="97"/>
                        </a:lnTo>
                        <a:close/>
                        <a:moveTo>
                          <a:pt x="20" y="81"/>
                        </a:moveTo>
                        <a:lnTo>
                          <a:pt x="17" y="83"/>
                        </a:lnTo>
                        <a:lnTo>
                          <a:pt x="17" y="79"/>
                        </a:lnTo>
                        <a:lnTo>
                          <a:pt x="20" y="81"/>
                        </a:lnTo>
                        <a:close/>
                        <a:moveTo>
                          <a:pt x="39" y="41"/>
                        </a:moveTo>
                        <a:lnTo>
                          <a:pt x="40" y="46"/>
                        </a:lnTo>
                        <a:lnTo>
                          <a:pt x="45" y="49"/>
                        </a:lnTo>
                        <a:lnTo>
                          <a:pt x="42" y="53"/>
                        </a:lnTo>
                        <a:lnTo>
                          <a:pt x="41" y="61"/>
                        </a:lnTo>
                        <a:lnTo>
                          <a:pt x="30" y="56"/>
                        </a:lnTo>
                        <a:lnTo>
                          <a:pt x="22" y="68"/>
                        </a:lnTo>
                        <a:lnTo>
                          <a:pt x="24" y="67"/>
                        </a:lnTo>
                        <a:lnTo>
                          <a:pt x="28" y="74"/>
                        </a:lnTo>
                        <a:lnTo>
                          <a:pt x="26" y="79"/>
                        </a:lnTo>
                        <a:lnTo>
                          <a:pt x="16" y="78"/>
                        </a:lnTo>
                        <a:lnTo>
                          <a:pt x="20" y="68"/>
                        </a:lnTo>
                        <a:lnTo>
                          <a:pt x="18" y="68"/>
                        </a:lnTo>
                        <a:lnTo>
                          <a:pt x="19" y="63"/>
                        </a:lnTo>
                        <a:lnTo>
                          <a:pt x="24" y="61"/>
                        </a:lnTo>
                        <a:lnTo>
                          <a:pt x="28" y="54"/>
                        </a:lnTo>
                        <a:lnTo>
                          <a:pt x="32" y="54"/>
                        </a:lnTo>
                        <a:lnTo>
                          <a:pt x="30" y="45"/>
                        </a:lnTo>
                        <a:lnTo>
                          <a:pt x="39" y="41"/>
                        </a:lnTo>
                        <a:close/>
                        <a:moveTo>
                          <a:pt x="281" y="7"/>
                        </a:moveTo>
                        <a:lnTo>
                          <a:pt x="284" y="14"/>
                        </a:lnTo>
                        <a:lnTo>
                          <a:pt x="279" y="22"/>
                        </a:lnTo>
                        <a:lnTo>
                          <a:pt x="283" y="23"/>
                        </a:lnTo>
                        <a:lnTo>
                          <a:pt x="274" y="25"/>
                        </a:lnTo>
                        <a:lnTo>
                          <a:pt x="278" y="6"/>
                        </a:lnTo>
                        <a:lnTo>
                          <a:pt x="281" y="7"/>
                        </a:lnTo>
                        <a:close/>
                        <a:moveTo>
                          <a:pt x="254" y="4"/>
                        </a:moveTo>
                        <a:lnTo>
                          <a:pt x="258" y="7"/>
                        </a:lnTo>
                        <a:lnTo>
                          <a:pt x="254" y="11"/>
                        </a:lnTo>
                        <a:lnTo>
                          <a:pt x="254" y="4"/>
                        </a:lnTo>
                        <a:close/>
                        <a:moveTo>
                          <a:pt x="230" y="3"/>
                        </a:moveTo>
                        <a:lnTo>
                          <a:pt x="240" y="11"/>
                        </a:lnTo>
                        <a:lnTo>
                          <a:pt x="237" y="19"/>
                        </a:lnTo>
                        <a:lnTo>
                          <a:pt x="242" y="24"/>
                        </a:lnTo>
                        <a:lnTo>
                          <a:pt x="253" y="23"/>
                        </a:lnTo>
                        <a:lnTo>
                          <a:pt x="254" y="18"/>
                        </a:lnTo>
                        <a:lnTo>
                          <a:pt x="259" y="17"/>
                        </a:lnTo>
                        <a:lnTo>
                          <a:pt x="261" y="25"/>
                        </a:lnTo>
                        <a:lnTo>
                          <a:pt x="263" y="25"/>
                        </a:lnTo>
                        <a:lnTo>
                          <a:pt x="271" y="25"/>
                        </a:lnTo>
                        <a:lnTo>
                          <a:pt x="267" y="30"/>
                        </a:lnTo>
                        <a:lnTo>
                          <a:pt x="272" y="31"/>
                        </a:lnTo>
                        <a:lnTo>
                          <a:pt x="276" y="37"/>
                        </a:lnTo>
                        <a:lnTo>
                          <a:pt x="275" y="49"/>
                        </a:lnTo>
                        <a:lnTo>
                          <a:pt x="281" y="39"/>
                        </a:lnTo>
                        <a:lnTo>
                          <a:pt x="280" y="35"/>
                        </a:lnTo>
                        <a:lnTo>
                          <a:pt x="291" y="35"/>
                        </a:lnTo>
                        <a:lnTo>
                          <a:pt x="292" y="31"/>
                        </a:lnTo>
                        <a:lnTo>
                          <a:pt x="296" y="36"/>
                        </a:lnTo>
                        <a:lnTo>
                          <a:pt x="293" y="37"/>
                        </a:lnTo>
                        <a:lnTo>
                          <a:pt x="297" y="37"/>
                        </a:lnTo>
                        <a:lnTo>
                          <a:pt x="296" y="42"/>
                        </a:lnTo>
                        <a:lnTo>
                          <a:pt x="302" y="42"/>
                        </a:lnTo>
                        <a:lnTo>
                          <a:pt x="303" y="47"/>
                        </a:lnTo>
                        <a:lnTo>
                          <a:pt x="299" y="54"/>
                        </a:lnTo>
                        <a:lnTo>
                          <a:pt x="296" y="51"/>
                        </a:lnTo>
                        <a:lnTo>
                          <a:pt x="295" y="52"/>
                        </a:lnTo>
                        <a:lnTo>
                          <a:pt x="296" y="58"/>
                        </a:lnTo>
                        <a:lnTo>
                          <a:pt x="293" y="60"/>
                        </a:lnTo>
                        <a:lnTo>
                          <a:pt x="290" y="72"/>
                        </a:lnTo>
                        <a:lnTo>
                          <a:pt x="293" y="72"/>
                        </a:lnTo>
                        <a:lnTo>
                          <a:pt x="293" y="67"/>
                        </a:lnTo>
                        <a:lnTo>
                          <a:pt x="300" y="64"/>
                        </a:lnTo>
                        <a:lnTo>
                          <a:pt x="298" y="73"/>
                        </a:lnTo>
                        <a:lnTo>
                          <a:pt x="304" y="74"/>
                        </a:lnTo>
                        <a:lnTo>
                          <a:pt x="303" y="70"/>
                        </a:lnTo>
                        <a:lnTo>
                          <a:pt x="305" y="72"/>
                        </a:lnTo>
                        <a:lnTo>
                          <a:pt x="307" y="68"/>
                        </a:lnTo>
                        <a:lnTo>
                          <a:pt x="321" y="76"/>
                        </a:lnTo>
                        <a:lnTo>
                          <a:pt x="319" y="79"/>
                        </a:lnTo>
                        <a:lnTo>
                          <a:pt x="310" y="74"/>
                        </a:lnTo>
                        <a:lnTo>
                          <a:pt x="304" y="79"/>
                        </a:lnTo>
                        <a:lnTo>
                          <a:pt x="307" y="83"/>
                        </a:lnTo>
                        <a:lnTo>
                          <a:pt x="302" y="91"/>
                        </a:lnTo>
                        <a:lnTo>
                          <a:pt x="303" y="95"/>
                        </a:lnTo>
                        <a:lnTo>
                          <a:pt x="292" y="93"/>
                        </a:lnTo>
                        <a:lnTo>
                          <a:pt x="287" y="95"/>
                        </a:lnTo>
                        <a:lnTo>
                          <a:pt x="292" y="97"/>
                        </a:lnTo>
                        <a:lnTo>
                          <a:pt x="301" y="97"/>
                        </a:lnTo>
                        <a:lnTo>
                          <a:pt x="304" y="98"/>
                        </a:lnTo>
                        <a:lnTo>
                          <a:pt x="302" y="100"/>
                        </a:lnTo>
                        <a:lnTo>
                          <a:pt x="306" y="105"/>
                        </a:lnTo>
                        <a:lnTo>
                          <a:pt x="312" y="96"/>
                        </a:lnTo>
                        <a:lnTo>
                          <a:pt x="317" y="97"/>
                        </a:lnTo>
                        <a:lnTo>
                          <a:pt x="311" y="105"/>
                        </a:lnTo>
                        <a:lnTo>
                          <a:pt x="320" y="109"/>
                        </a:lnTo>
                        <a:lnTo>
                          <a:pt x="318" y="115"/>
                        </a:lnTo>
                        <a:lnTo>
                          <a:pt x="325" y="113"/>
                        </a:lnTo>
                        <a:lnTo>
                          <a:pt x="334" y="119"/>
                        </a:lnTo>
                        <a:lnTo>
                          <a:pt x="331" y="121"/>
                        </a:lnTo>
                        <a:lnTo>
                          <a:pt x="326" y="120"/>
                        </a:lnTo>
                        <a:lnTo>
                          <a:pt x="325" y="124"/>
                        </a:lnTo>
                        <a:lnTo>
                          <a:pt x="328" y="128"/>
                        </a:lnTo>
                        <a:lnTo>
                          <a:pt x="323" y="130"/>
                        </a:lnTo>
                        <a:lnTo>
                          <a:pt x="323" y="135"/>
                        </a:lnTo>
                        <a:lnTo>
                          <a:pt x="333" y="144"/>
                        </a:lnTo>
                        <a:lnTo>
                          <a:pt x="333" y="155"/>
                        </a:lnTo>
                        <a:lnTo>
                          <a:pt x="341" y="166"/>
                        </a:lnTo>
                        <a:lnTo>
                          <a:pt x="338" y="176"/>
                        </a:lnTo>
                        <a:lnTo>
                          <a:pt x="341" y="186"/>
                        </a:lnTo>
                        <a:lnTo>
                          <a:pt x="348" y="193"/>
                        </a:lnTo>
                        <a:lnTo>
                          <a:pt x="349" y="202"/>
                        </a:lnTo>
                        <a:lnTo>
                          <a:pt x="356" y="206"/>
                        </a:lnTo>
                        <a:lnTo>
                          <a:pt x="343" y="243"/>
                        </a:lnTo>
                        <a:lnTo>
                          <a:pt x="328" y="257"/>
                        </a:lnTo>
                        <a:lnTo>
                          <a:pt x="314" y="280"/>
                        </a:lnTo>
                        <a:lnTo>
                          <a:pt x="314" y="294"/>
                        </a:lnTo>
                        <a:lnTo>
                          <a:pt x="319" y="310"/>
                        </a:lnTo>
                        <a:lnTo>
                          <a:pt x="328" y="322"/>
                        </a:lnTo>
                        <a:lnTo>
                          <a:pt x="336" y="327"/>
                        </a:lnTo>
                        <a:lnTo>
                          <a:pt x="336" y="333"/>
                        </a:lnTo>
                        <a:lnTo>
                          <a:pt x="326" y="357"/>
                        </a:lnTo>
                        <a:lnTo>
                          <a:pt x="328" y="366"/>
                        </a:lnTo>
                        <a:lnTo>
                          <a:pt x="332" y="367"/>
                        </a:lnTo>
                        <a:lnTo>
                          <a:pt x="333" y="370"/>
                        </a:lnTo>
                        <a:lnTo>
                          <a:pt x="325" y="378"/>
                        </a:lnTo>
                        <a:lnTo>
                          <a:pt x="329" y="390"/>
                        </a:lnTo>
                        <a:lnTo>
                          <a:pt x="322" y="410"/>
                        </a:lnTo>
                        <a:lnTo>
                          <a:pt x="324" y="430"/>
                        </a:lnTo>
                        <a:lnTo>
                          <a:pt x="318" y="446"/>
                        </a:lnTo>
                        <a:lnTo>
                          <a:pt x="320" y="469"/>
                        </a:lnTo>
                        <a:lnTo>
                          <a:pt x="315" y="487"/>
                        </a:lnTo>
                        <a:lnTo>
                          <a:pt x="318" y="497"/>
                        </a:lnTo>
                        <a:lnTo>
                          <a:pt x="308" y="528"/>
                        </a:lnTo>
                        <a:lnTo>
                          <a:pt x="309" y="537"/>
                        </a:lnTo>
                        <a:lnTo>
                          <a:pt x="315" y="543"/>
                        </a:lnTo>
                        <a:lnTo>
                          <a:pt x="309" y="545"/>
                        </a:lnTo>
                        <a:lnTo>
                          <a:pt x="304" y="551"/>
                        </a:lnTo>
                        <a:lnTo>
                          <a:pt x="300" y="570"/>
                        </a:lnTo>
                        <a:lnTo>
                          <a:pt x="304" y="575"/>
                        </a:lnTo>
                        <a:lnTo>
                          <a:pt x="300" y="588"/>
                        </a:lnTo>
                        <a:lnTo>
                          <a:pt x="295" y="588"/>
                        </a:lnTo>
                        <a:lnTo>
                          <a:pt x="292" y="592"/>
                        </a:lnTo>
                        <a:lnTo>
                          <a:pt x="292" y="597"/>
                        </a:lnTo>
                        <a:lnTo>
                          <a:pt x="287" y="594"/>
                        </a:lnTo>
                        <a:lnTo>
                          <a:pt x="287" y="588"/>
                        </a:lnTo>
                        <a:lnTo>
                          <a:pt x="284" y="587"/>
                        </a:lnTo>
                        <a:lnTo>
                          <a:pt x="274" y="590"/>
                        </a:lnTo>
                        <a:lnTo>
                          <a:pt x="244" y="565"/>
                        </a:lnTo>
                        <a:lnTo>
                          <a:pt x="226" y="562"/>
                        </a:lnTo>
                        <a:lnTo>
                          <a:pt x="218" y="567"/>
                        </a:lnTo>
                        <a:lnTo>
                          <a:pt x="216" y="574"/>
                        </a:lnTo>
                        <a:lnTo>
                          <a:pt x="204" y="565"/>
                        </a:lnTo>
                        <a:lnTo>
                          <a:pt x="196" y="569"/>
                        </a:lnTo>
                        <a:lnTo>
                          <a:pt x="186" y="583"/>
                        </a:lnTo>
                        <a:lnTo>
                          <a:pt x="186" y="599"/>
                        </a:lnTo>
                        <a:lnTo>
                          <a:pt x="191" y="607"/>
                        </a:lnTo>
                        <a:lnTo>
                          <a:pt x="186" y="627"/>
                        </a:lnTo>
                        <a:lnTo>
                          <a:pt x="184" y="625"/>
                        </a:lnTo>
                        <a:lnTo>
                          <a:pt x="181" y="627"/>
                        </a:lnTo>
                        <a:lnTo>
                          <a:pt x="152" y="655"/>
                        </a:lnTo>
                        <a:lnTo>
                          <a:pt x="147" y="655"/>
                        </a:lnTo>
                        <a:lnTo>
                          <a:pt x="143" y="650"/>
                        </a:lnTo>
                        <a:lnTo>
                          <a:pt x="140" y="653"/>
                        </a:lnTo>
                        <a:lnTo>
                          <a:pt x="135" y="645"/>
                        </a:lnTo>
                        <a:lnTo>
                          <a:pt x="123" y="639"/>
                        </a:lnTo>
                        <a:lnTo>
                          <a:pt x="122" y="643"/>
                        </a:lnTo>
                        <a:lnTo>
                          <a:pt x="111" y="646"/>
                        </a:lnTo>
                        <a:lnTo>
                          <a:pt x="113" y="650"/>
                        </a:lnTo>
                        <a:lnTo>
                          <a:pt x="108" y="652"/>
                        </a:lnTo>
                        <a:lnTo>
                          <a:pt x="110" y="658"/>
                        </a:lnTo>
                        <a:lnTo>
                          <a:pt x="107" y="659"/>
                        </a:lnTo>
                        <a:lnTo>
                          <a:pt x="108" y="650"/>
                        </a:lnTo>
                        <a:lnTo>
                          <a:pt x="100" y="651"/>
                        </a:lnTo>
                        <a:lnTo>
                          <a:pt x="103" y="638"/>
                        </a:lnTo>
                        <a:lnTo>
                          <a:pt x="91" y="628"/>
                        </a:lnTo>
                        <a:lnTo>
                          <a:pt x="90" y="610"/>
                        </a:lnTo>
                        <a:lnTo>
                          <a:pt x="83" y="606"/>
                        </a:lnTo>
                        <a:lnTo>
                          <a:pt x="71" y="606"/>
                        </a:lnTo>
                        <a:lnTo>
                          <a:pt x="73" y="599"/>
                        </a:lnTo>
                        <a:lnTo>
                          <a:pt x="70" y="593"/>
                        </a:lnTo>
                        <a:lnTo>
                          <a:pt x="68" y="590"/>
                        </a:lnTo>
                        <a:lnTo>
                          <a:pt x="63" y="593"/>
                        </a:lnTo>
                        <a:lnTo>
                          <a:pt x="63" y="581"/>
                        </a:lnTo>
                        <a:lnTo>
                          <a:pt x="48" y="565"/>
                        </a:lnTo>
                        <a:lnTo>
                          <a:pt x="48" y="561"/>
                        </a:lnTo>
                        <a:lnTo>
                          <a:pt x="61" y="550"/>
                        </a:lnTo>
                        <a:lnTo>
                          <a:pt x="63" y="544"/>
                        </a:lnTo>
                        <a:lnTo>
                          <a:pt x="60" y="533"/>
                        </a:lnTo>
                        <a:lnTo>
                          <a:pt x="54" y="531"/>
                        </a:lnTo>
                        <a:lnTo>
                          <a:pt x="54" y="524"/>
                        </a:lnTo>
                        <a:lnTo>
                          <a:pt x="49" y="521"/>
                        </a:lnTo>
                        <a:lnTo>
                          <a:pt x="58" y="509"/>
                        </a:lnTo>
                        <a:lnTo>
                          <a:pt x="58" y="503"/>
                        </a:lnTo>
                        <a:lnTo>
                          <a:pt x="51" y="499"/>
                        </a:lnTo>
                        <a:lnTo>
                          <a:pt x="52" y="495"/>
                        </a:lnTo>
                        <a:lnTo>
                          <a:pt x="67" y="475"/>
                        </a:lnTo>
                        <a:lnTo>
                          <a:pt x="70" y="459"/>
                        </a:lnTo>
                        <a:lnTo>
                          <a:pt x="66" y="450"/>
                        </a:lnTo>
                        <a:lnTo>
                          <a:pt x="68" y="442"/>
                        </a:lnTo>
                        <a:lnTo>
                          <a:pt x="65" y="438"/>
                        </a:lnTo>
                        <a:lnTo>
                          <a:pt x="67" y="431"/>
                        </a:lnTo>
                        <a:lnTo>
                          <a:pt x="65" y="417"/>
                        </a:lnTo>
                        <a:lnTo>
                          <a:pt x="68" y="414"/>
                        </a:lnTo>
                        <a:lnTo>
                          <a:pt x="75" y="426"/>
                        </a:lnTo>
                        <a:lnTo>
                          <a:pt x="78" y="426"/>
                        </a:lnTo>
                        <a:lnTo>
                          <a:pt x="79" y="417"/>
                        </a:lnTo>
                        <a:lnTo>
                          <a:pt x="86" y="406"/>
                        </a:lnTo>
                        <a:lnTo>
                          <a:pt x="88" y="388"/>
                        </a:lnTo>
                        <a:lnTo>
                          <a:pt x="81" y="377"/>
                        </a:lnTo>
                        <a:lnTo>
                          <a:pt x="72" y="377"/>
                        </a:lnTo>
                        <a:lnTo>
                          <a:pt x="64" y="384"/>
                        </a:lnTo>
                        <a:lnTo>
                          <a:pt x="55" y="376"/>
                        </a:lnTo>
                        <a:lnTo>
                          <a:pt x="54" y="358"/>
                        </a:lnTo>
                        <a:lnTo>
                          <a:pt x="59" y="345"/>
                        </a:lnTo>
                        <a:lnTo>
                          <a:pt x="50" y="341"/>
                        </a:lnTo>
                        <a:lnTo>
                          <a:pt x="56" y="337"/>
                        </a:lnTo>
                        <a:lnTo>
                          <a:pt x="58" y="340"/>
                        </a:lnTo>
                        <a:lnTo>
                          <a:pt x="67" y="337"/>
                        </a:lnTo>
                        <a:lnTo>
                          <a:pt x="74" y="329"/>
                        </a:lnTo>
                        <a:lnTo>
                          <a:pt x="75" y="323"/>
                        </a:lnTo>
                        <a:lnTo>
                          <a:pt x="68" y="302"/>
                        </a:lnTo>
                        <a:lnTo>
                          <a:pt x="73" y="272"/>
                        </a:lnTo>
                        <a:lnTo>
                          <a:pt x="68" y="263"/>
                        </a:lnTo>
                        <a:lnTo>
                          <a:pt x="60" y="258"/>
                        </a:lnTo>
                        <a:lnTo>
                          <a:pt x="52" y="258"/>
                        </a:lnTo>
                        <a:lnTo>
                          <a:pt x="51" y="252"/>
                        </a:lnTo>
                        <a:lnTo>
                          <a:pt x="56" y="238"/>
                        </a:lnTo>
                        <a:lnTo>
                          <a:pt x="50" y="216"/>
                        </a:lnTo>
                        <a:lnTo>
                          <a:pt x="42" y="214"/>
                        </a:lnTo>
                        <a:lnTo>
                          <a:pt x="35" y="189"/>
                        </a:lnTo>
                        <a:lnTo>
                          <a:pt x="24" y="191"/>
                        </a:lnTo>
                        <a:lnTo>
                          <a:pt x="23" y="194"/>
                        </a:lnTo>
                        <a:lnTo>
                          <a:pt x="15" y="195"/>
                        </a:lnTo>
                        <a:lnTo>
                          <a:pt x="15" y="188"/>
                        </a:lnTo>
                        <a:lnTo>
                          <a:pt x="18" y="186"/>
                        </a:lnTo>
                        <a:lnTo>
                          <a:pt x="13" y="181"/>
                        </a:lnTo>
                        <a:lnTo>
                          <a:pt x="5" y="192"/>
                        </a:lnTo>
                        <a:lnTo>
                          <a:pt x="3" y="192"/>
                        </a:lnTo>
                        <a:lnTo>
                          <a:pt x="2" y="180"/>
                        </a:lnTo>
                        <a:lnTo>
                          <a:pt x="10" y="176"/>
                        </a:lnTo>
                        <a:lnTo>
                          <a:pt x="16" y="162"/>
                        </a:lnTo>
                        <a:lnTo>
                          <a:pt x="8" y="160"/>
                        </a:lnTo>
                        <a:lnTo>
                          <a:pt x="0" y="150"/>
                        </a:lnTo>
                        <a:lnTo>
                          <a:pt x="7" y="140"/>
                        </a:lnTo>
                        <a:lnTo>
                          <a:pt x="6" y="133"/>
                        </a:lnTo>
                        <a:lnTo>
                          <a:pt x="11" y="128"/>
                        </a:lnTo>
                        <a:lnTo>
                          <a:pt x="19" y="107"/>
                        </a:lnTo>
                        <a:lnTo>
                          <a:pt x="9" y="93"/>
                        </a:lnTo>
                        <a:lnTo>
                          <a:pt x="15" y="83"/>
                        </a:lnTo>
                        <a:lnTo>
                          <a:pt x="22" y="89"/>
                        </a:lnTo>
                        <a:lnTo>
                          <a:pt x="21" y="100"/>
                        </a:lnTo>
                        <a:lnTo>
                          <a:pt x="38" y="118"/>
                        </a:lnTo>
                        <a:lnTo>
                          <a:pt x="50" y="120"/>
                        </a:lnTo>
                        <a:lnTo>
                          <a:pt x="60" y="119"/>
                        </a:lnTo>
                        <a:lnTo>
                          <a:pt x="68" y="124"/>
                        </a:lnTo>
                        <a:lnTo>
                          <a:pt x="90" y="121"/>
                        </a:lnTo>
                        <a:lnTo>
                          <a:pt x="118" y="99"/>
                        </a:lnTo>
                        <a:lnTo>
                          <a:pt x="139" y="96"/>
                        </a:lnTo>
                        <a:lnTo>
                          <a:pt x="155" y="76"/>
                        </a:lnTo>
                        <a:lnTo>
                          <a:pt x="155" y="71"/>
                        </a:lnTo>
                        <a:lnTo>
                          <a:pt x="167" y="64"/>
                        </a:lnTo>
                        <a:lnTo>
                          <a:pt x="185" y="40"/>
                        </a:lnTo>
                        <a:lnTo>
                          <a:pt x="191" y="37"/>
                        </a:lnTo>
                        <a:lnTo>
                          <a:pt x="194" y="40"/>
                        </a:lnTo>
                        <a:lnTo>
                          <a:pt x="204" y="38"/>
                        </a:lnTo>
                        <a:lnTo>
                          <a:pt x="207" y="32"/>
                        </a:lnTo>
                        <a:lnTo>
                          <a:pt x="215" y="32"/>
                        </a:lnTo>
                        <a:lnTo>
                          <a:pt x="218" y="28"/>
                        </a:lnTo>
                        <a:lnTo>
                          <a:pt x="215" y="20"/>
                        </a:lnTo>
                        <a:lnTo>
                          <a:pt x="217" y="11"/>
                        </a:lnTo>
                        <a:lnTo>
                          <a:pt x="212" y="10"/>
                        </a:lnTo>
                        <a:lnTo>
                          <a:pt x="213" y="6"/>
                        </a:lnTo>
                        <a:lnTo>
                          <a:pt x="217" y="9"/>
                        </a:lnTo>
                        <a:lnTo>
                          <a:pt x="223" y="6"/>
                        </a:lnTo>
                        <a:lnTo>
                          <a:pt x="223" y="10"/>
                        </a:lnTo>
                        <a:lnTo>
                          <a:pt x="230" y="3"/>
                        </a:lnTo>
                        <a:close/>
                        <a:moveTo>
                          <a:pt x="270" y="0"/>
                        </a:moveTo>
                        <a:lnTo>
                          <a:pt x="276" y="9"/>
                        </a:lnTo>
                        <a:lnTo>
                          <a:pt x="274" y="15"/>
                        </a:lnTo>
                        <a:lnTo>
                          <a:pt x="262" y="17"/>
                        </a:lnTo>
                        <a:lnTo>
                          <a:pt x="261" y="11"/>
                        </a:lnTo>
                        <a:lnTo>
                          <a:pt x="267" y="6"/>
                        </a:lnTo>
                        <a:lnTo>
                          <a:pt x="266" y="2"/>
                        </a:lnTo>
                        <a:lnTo>
                          <a:pt x="269" y="5"/>
                        </a:lnTo>
                        <a:lnTo>
                          <a:pt x="270" y="0"/>
                        </a:lnTo>
                        <a:close/>
                      </a:path>
                    </a:pathLst>
                  </a:custGeom>
                  <a:solidFill>
                    <a:srgbClr val="5BABEC"/>
                  </a:solidFill>
                  <a:ln w="9525" cap="flat" cmpd="sng">
                    <a:solidFill>
                      <a:srgbClr val="FFFFF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1219140"/>
                    <a:endParaRPr sz="667">
                      <a:solidFill>
                        <a:srgbClr val="FF0000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sp>
              <p:nvSpPr>
                <p:cNvPr id="285" name="Google Shape;285;p2"/>
                <p:cNvSpPr/>
                <p:nvPr/>
              </p:nvSpPr>
              <p:spPr>
                <a:xfrm>
                  <a:off x="3110982" y="1025481"/>
                  <a:ext cx="154800" cy="153888"/>
                </a:xfrm>
                <a:prstGeom prst="rect">
                  <a:avLst/>
                </a:prstGeom>
                <a:solidFill>
                  <a:srgbClr val="5BABEC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ctr"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86" name="Google Shape;286;p2"/>
              <p:cNvGrpSpPr/>
              <p:nvPr/>
            </p:nvGrpSpPr>
            <p:grpSpPr>
              <a:xfrm>
                <a:off x="5955221" y="3840420"/>
                <a:ext cx="3111501" cy="5165726"/>
                <a:chOff x="1137560" y="151640"/>
                <a:chExt cx="3111501" cy="5165726"/>
              </a:xfrm>
            </p:grpSpPr>
            <p:sp>
              <p:nvSpPr>
                <p:cNvPr id="287" name="Google Shape;287;p2" descr="{&quot;Key&quot;:&quot;emilia romagna&quot;,&quot;Name&quot;:&quot;Emilia Romagna&quot;,&quot;Value&quot;:2392.0,&quot;Formula&quot;:&quot;2392&quot;,&quot;Text&quot;:&quot;2392&quot;,&quot;OfficeApplication&quot;:2,&quot;HasValue&quot;:true}"/>
                <p:cNvSpPr/>
                <p:nvPr/>
              </p:nvSpPr>
              <p:spPr>
                <a:xfrm>
                  <a:off x="1137560" y="1093922"/>
                  <a:ext cx="1185863" cy="655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413" extrusionOk="0">
                      <a:moveTo>
                        <a:pt x="747" y="344"/>
                      </a:moveTo>
                      <a:lnTo>
                        <a:pt x="742" y="356"/>
                      </a:lnTo>
                      <a:lnTo>
                        <a:pt x="743" y="374"/>
                      </a:lnTo>
                      <a:lnTo>
                        <a:pt x="733" y="377"/>
                      </a:lnTo>
                      <a:lnTo>
                        <a:pt x="731" y="386"/>
                      </a:lnTo>
                      <a:lnTo>
                        <a:pt x="718" y="384"/>
                      </a:lnTo>
                      <a:lnTo>
                        <a:pt x="719" y="380"/>
                      </a:lnTo>
                      <a:lnTo>
                        <a:pt x="716" y="379"/>
                      </a:lnTo>
                      <a:lnTo>
                        <a:pt x="713" y="368"/>
                      </a:lnTo>
                      <a:lnTo>
                        <a:pt x="702" y="374"/>
                      </a:lnTo>
                      <a:lnTo>
                        <a:pt x="702" y="364"/>
                      </a:lnTo>
                      <a:lnTo>
                        <a:pt x="693" y="359"/>
                      </a:lnTo>
                      <a:lnTo>
                        <a:pt x="693" y="359"/>
                      </a:lnTo>
                      <a:lnTo>
                        <a:pt x="698" y="352"/>
                      </a:lnTo>
                      <a:lnTo>
                        <a:pt x="696" y="337"/>
                      </a:lnTo>
                      <a:lnTo>
                        <a:pt x="681" y="347"/>
                      </a:lnTo>
                      <a:lnTo>
                        <a:pt x="674" y="348"/>
                      </a:lnTo>
                      <a:lnTo>
                        <a:pt x="675" y="362"/>
                      </a:lnTo>
                      <a:lnTo>
                        <a:pt x="675" y="362"/>
                      </a:lnTo>
                      <a:lnTo>
                        <a:pt x="675" y="362"/>
                      </a:lnTo>
                      <a:lnTo>
                        <a:pt x="675" y="362"/>
                      </a:lnTo>
                      <a:lnTo>
                        <a:pt x="680" y="372"/>
                      </a:lnTo>
                      <a:lnTo>
                        <a:pt x="673" y="372"/>
                      </a:lnTo>
                      <a:lnTo>
                        <a:pt x="672" y="367"/>
                      </a:lnTo>
                      <a:lnTo>
                        <a:pt x="664" y="372"/>
                      </a:lnTo>
                      <a:lnTo>
                        <a:pt x="660" y="386"/>
                      </a:lnTo>
                      <a:lnTo>
                        <a:pt x="649" y="394"/>
                      </a:lnTo>
                      <a:lnTo>
                        <a:pt x="648" y="403"/>
                      </a:lnTo>
                      <a:lnTo>
                        <a:pt x="648" y="403"/>
                      </a:lnTo>
                      <a:lnTo>
                        <a:pt x="648" y="402"/>
                      </a:lnTo>
                      <a:lnTo>
                        <a:pt x="648" y="402"/>
                      </a:lnTo>
                      <a:lnTo>
                        <a:pt x="641" y="406"/>
                      </a:lnTo>
                      <a:lnTo>
                        <a:pt x="633" y="405"/>
                      </a:lnTo>
                      <a:lnTo>
                        <a:pt x="630" y="413"/>
                      </a:lnTo>
                      <a:lnTo>
                        <a:pt x="624" y="403"/>
                      </a:lnTo>
                      <a:lnTo>
                        <a:pt x="618" y="406"/>
                      </a:lnTo>
                      <a:lnTo>
                        <a:pt x="612" y="406"/>
                      </a:lnTo>
                      <a:lnTo>
                        <a:pt x="612" y="406"/>
                      </a:lnTo>
                      <a:lnTo>
                        <a:pt x="604" y="410"/>
                      </a:lnTo>
                      <a:lnTo>
                        <a:pt x="600" y="404"/>
                      </a:lnTo>
                      <a:lnTo>
                        <a:pt x="600" y="404"/>
                      </a:lnTo>
                      <a:lnTo>
                        <a:pt x="596" y="405"/>
                      </a:lnTo>
                      <a:lnTo>
                        <a:pt x="590" y="402"/>
                      </a:lnTo>
                      <a:lnTo>
                        <a:pt x="586" y="403"/>
                      </a:lnTo>
                      <a:lnTo>
                        <a:pt x="586" y="403"/>
                      </a:lnTo>
                      <a:lnTo>
                        <a:pt x="580" y="399"/>
                      </a:lnTo>
                      <a:lnTo>
                        <a:pt x="579" y="395"/>
                      </a:lnTo>
                      <a:lnTo>
                        <a:pt x="579" y="395"/>
                      </a:lnTo>
                      <a:lnTo>
                        <a:pt x="573" y="395"/>
                      </a:lnTo>
                      <a:lnTo>
                        <a:pt x="570" y="389"/>
                      </a:lnTo>
                      <a:lnTo>
                        <a:pt x="552" y="389"/>
                      </a:lnTo>
                      <a:lnTo>
                        <a:pt x="544" y="379"/>
                      </a:lnTo>
                      <a:lnTo>
                        <a:pt x="528" y="371"/>
                      </a:lnTo>
                      <a:lnTo>
                        <a:pt x="529" y="358"/>
                      </a:lnTo>
                      <a:lnTo>
                        <a:pt x="522" y="353"/>
                      </a:lnTo>
                      <a:lnTo>
                        <a:pt x="523" y="346"/>
                      </a:lnTo>
                      <a:lnTo>
                        <a:pt x="515" y="338"/>
                      </a:lnTo>
                      <a:lnTo>
                        <a:pt x="516" y="333"/>
                      </a:lnTo>
                      <a:lnTo>
                        <a:pt x="518" y="334"/>
                      </a:lnTo>
                      <a:lnTo>
                        <a:pt x="518" y="328"/>
                      </a:lnTo>
                      <a:lnTo>
                        <a:pt x="524" y="326"/>
                      </a:lnTo>
                      <a:lnTo>
                        <a:pt x="526" y="318"/>
                      </a:lnTo>
                      <a:lnTo>
                        <a:pt x="535" y="309"/>
                      </a:lnTo>
                      <a:lnTo>
                        <a:pt x="536" y="298"/>
                      </a:lnTo>
                      <a:lnTo>
                        <a:pt x="514" y="303"/>
                      </a:lnTo>
                      <a:lnTo>
                        <a:pt x="503" y="301"/>
                      </a:lnTo>
                      <a:lnTo>
                        <a:pt x="509" y="292"/>
                      </a:lnTo>
                      <a:lnTo>
                        <a:pt x="508" y="288"/>
                      </a:lnTo>
                      <a:lnTo>
                        <a:pt x="498" y="286"/>
                      </a:lnTo>
                      <a:lnTo>
                        <a:pt x="493" y="290"/>
                      </a:lnTo>
                      <a:lnTo>
                        <a:pt x="488" y="289"/>
                      </a:lnTo>
                      <a:lnTo>
                        <a:pt x="481" y="281"/>
                      </a:lnTo>
                      <a:lnTo>
                        <a:pt x="475" y="279"/>
                      </a:lnTo>
                      <a:lnTo>
                        <a:pt x="474" y="271"/>
                      </a:lnTo>
                      <a:lnTo>
                        <a:pt x="469" y="266"/>
                      </a:lnTo>
                      <a:lnTo>
                        <a:pt x="459" y="275"/>
                      </a:lnTo>
                      <a:lnTo>
                        <a:pt x="448" y="276"/>
                      </a:lnTo>
                      <a:lnTo>
                        <a:pt x="447" y="281"/>
                      </a:lnTo>
                      <a:lnTo>
                        <a:pt x="438" y="289"/>
                      </a:lnTo>
                      <a:lnTo>
                        <a:pt x="422" y="289"/>
                      </a:lnTo>
                      <a:lnTo>
                        <a:pt x="421" y="293"/>
                      </a:lnTo>
                      <a:lnTo>
                        <a:pt x="433" y="301"/>
                      </a:lnTo>
                      <a:lnTo>
                        <a:pt x="434" y="305"/>
                      </a:lnTo>
                      <a:lnTo>
                        <a:pt x="424" y="306"/>
                      </a:lnTo>
                      <a:lnTo>
                        <a:pt x="411" y="302"/>
                      </a:lnTo>
                      <a:lnTo>
                        <a:pt x="397" y="308"/>
                      </a:lnTo>
                      <a:lnTo>
                        <a:pt x="386" y="307"/>
                      </a:lnTo>
                      <a:lnTo>
                        <a:pt x="380" y="302"/>
                      </a:lnTo>
                      <a:lnTo>
                        <a:pt x="383" y="298"/>
                      </a:lnTo>
                      <a:lnTo>
                        <a:pt x="381" y="295"/>
                      </a:lnTo>
                      <a:lnTo>
                        <a:pt x="360" y="316"/>
                      </a:lnTo>
                      <a:lnTo>
                        <a:pt x="358" y="315"/>
                      </a:lnTo>
                      <a:lnTo>
                        <a:pt x="359" y="311"/>
                      </a:lnTo>
                      <a:lnTo>
                        <a:pt x="356" y="308"/>
                      </a:lnTo>
                      <a:lnTo>
                        <a:pt x="347" y="306"/>
                      </a:lnTo>
                      <a:lnTo>
                        <a:pt x="326" y="289"/>
                      </a:lnTo>
                      <a:lnTo>
                        <a:pt x="304" y="288"/>
                      </a:lnTo>
                      <a:lnTo>
                        <a:pt x="300" y="293"/>
                      </a:lnTo>
                      <a:lnTo>
                        <a:pt x="300" y="299"/>
                      </a:lnTo>
                      <a:lnTo>
                        <a:pt x="293" y="301"/>
                      </a:lnTo>
                      <a:lnTo>
                        <a:pt x="279" y="288"/>
                      </a:lnTo>
                      <a:lnTo>
                        <a:pt x="278" y="282"/>
                      </a:lnTo>
                      <a:lnTo>
                        <a:pt x="271" y="275"/>
                      </a:lnTo>
                      <a:lnTo>
                        <a:pt x="271" y="270"/>
                      </a:lnTo>
                      <a:lnTo>
                        <a:pt x="266" y="267"/>
                      </a:lnTo>
                      <a:lnTo>
                        <a:pt x="260" y="268"/>
                      </a:lnTo>
                      <a:lnTo>
                        <a:pt x="247" y="255"/>
                      </a:lnTo>
                      <a:lnTo>
                        <a:pt x="241" y="255"/>
                      </a:lnTo>
                      <a:lnTo>
                        <a:pt x="232" y="250"/>
                      </a:lnTo>
                      <a:lnTo>
                        <a:pt x="222" y="255"/>
                      </a:lnTo>
                      <a:lnTo>
                        <a:pt x="199" y="231"/>
                      </a:lnTo>
                      <a:lnTo>
                        <a:pt x="189" y="233"/>
                      </a:lnTo>
                      <a:lnTo>
                        <a:pt x="171" y="221"/>
                      </a:lnTo>
                      <a:lnTo>
                        <a:pt x="166" y="215"/>
                      </a:lnTo>
                      <a:lnTo>
                        <a:pt x="169" y="205"/>
                      </a:lnTo>
                      <a:lnTo>
                        <a:pt x="164" y="204"/>
                      </a:lnTo>
                      <a:lnTo>
                        <a:pt x="162" y="199"/>
                      </a:lnTo>
                      <a:lnTo>
                        <a:pt x="153" y="196"/>
                      </a:lnTo>
                      <a:lnTo>
                        <a:pt x="130" y="198"/>
                      </a:lnTo>
                      <a:lnTo>
                        <a:pt x="117" y="220"/>
                      </a:lnTo>
                      <a:lnTo>
                        <a:pt x="101" y="229"/>
                      </a:lnTo>
                      <a:lnTo>
                        <a:pt x="101" y="229"/>
                      </a:lnTo>
                      <a:lnTo>
                        <a:pt x="95" y="214"/>
                      </a:lnTo>
                      <a:lnTo>
                        <a:pt x="85" y="206"/>
                      </a:lnTo>
                      <a:lnTo>
                        <a:pt x="80" y="209"/>
                      </a:lnTo>
                      <a:lnTo>
                        <a:pt x="75" y="206"/>
                      </a:lnTo>
                      <a:lnTo>
                        <a:pt x="73" y="209"/>
                      </a:lnTo>
                      <a:lnTo>
                        <a:pt x="61" y="211"/>
                      </a:lnTo>
                      <a:lnTo>
                        <a:pt x="58" y="215"/>
                      </a:lnTo>
                      <a:lnTo>
                        <a:pt x="57" y="210"/>
                      </a:lnTo>
                      <a:lnTo>
                        <a:pt x="50" y="212"/>
                      </a:lnTo>
                      <a:lnTo>
                        <a:pt x="56" y="194"/>
                      </a:lnTo>
                      <a:lnTo>
                        <a:pt x="61" y="193"/>
                      </a:lnTo>
                      <a:lnTo>
                        <a:pt x="63" y="178"/>
                      </a:lnTo>
                      <a:lnTo>
                        <a:pt x="60" y="170"/>
                      </a:lnTo>
                      <a:lnTo>
                        <a:pt x="47" y="166"/>
                      </a:lnTo>
                      <a:lnTo>
                        <a:pt x="44" y="159"/>
                      </a:lnTo>
                      <a:lnTo>
                        <a:pt x="34" y="166"/>
                      </a:lnTo>
                      <a:lnTo>
                        <a:pt x="20" y="156"/>
                      </a:lnTo>
                      <a:lnTo>
                        <a:pt x="19" y="160"/>
                      </a:lnTo>
                      <a:lnTo>
                        <a:pt x="10" y="158"/>
                      </a:lnTo>
                      <a:lnTo>
                        <a:pt x="12" y="155"/>
                      </a:lnTo>
                      <a:lnTo>
                        <a:pt x="9" y="153"/>
                      </a:lnTo>
                      <a:lnTo>
                        <a:pt x="0" y="154"/>
                      </a:lnTo>
                      <a:lnTo>
                        <a:pt x="0" y="154"/>
                      </a:lnTo>
                      <a:lnTo>
                        <a:pt x="0" y="133"/>
                      </a:lnTo>
                      <a:lnTo>
                        <a:pt x="2" y="134"/>
                      </a:lnTo>
                      <a:lnTo>
                        <a:pt x="2" y="134"/>
                      </a:lnTo>
                      <a:lnTo>
                        <a:pt x="9" y="133"/>
                      </a:lnTo>
                      <a:lnTo>
                        <a:pt x="8" y="125"/>
                      </a:lnTo>
                      <a:lnTo>
                        <a:pt x="13" y="135"/>
                      </a:lnTo>
                      <a:lnTo>
                        <a:pt x="27" y="132"/>
                      </a:lnTo>
                      <a:lnTo>
                        <a:pt x="23" y="126"/>
                      </a:lnTo>
                      <a:lnTo>
                        <a:pt x="28" y="122"/>
                      </a:lnTo>
                      <a:lnTo>
                        <a:pt x="27" y="117"/>
                      </a:lnTo>
                      <a:lnTo>
                        <a:pt x="19" y="114"/>
                      </a:lnTo>
                      <a:lnTo>
                        <a:pt x="18" y="109"/>
                      </a:lnTo>
                      <a:lnTo>
                        <a:pt x="34" y="93"/>
                      </a:lnTo>
                      <a:lnTo>
                        <a:pt x="30" y="80"/>
                      </a:lnTo>
                      <a:lnTo>
                        <a:pt x="26" y="76"/>
                      </a:lnTo>
                      <a:lnTo>
                        <a:pt x="22" y="78"/>
                      </a:lnTo>
                      <a:lnTo>
                        <a:pt x="15" y="71"/>
                      </a:lnTo>
                      <a:lnTo>
                        <a:pt x="20" y="64"/>
                      </a:lnTo>
                      <a:lnTo>
                        <a:pt x="18" y="60"/>
                      </a:lnTo>
                      <a:lnTo>
                        <a:pt x="24" y="58"/>
                      </a:lnTo>
                      <a:lnTo>
                        <a:pt x="31" y="42"/>
                      </a:lnTo>
                      <a:lnTo>
                        <a:pt x="37" y="35"/>
                      </a:lnTo>
                      <a:lnTo>
                        <a:pt x="37" y="25"/>
                      </a:lnTo>
                      <a:lnTo>
                        <a:pt x="45" y="18"/>
                      </a:lnTo>
                      <a:lnTo>
                        <a:pt x="45" y="15"/>
                      </a:lnTo>
                      <a:lnTo>
                        <a:pt x="50" y="16"/>
                      </a:lnTo>
                      <a:lnTo>
                        <a:pt x="51" y="13"/>
                      </a:lnTo>
                      <a:lnTo>
                        <a:pt x="62" y="10"/>
                      </a:lnTo>
                      <a:lnTo>
                        <a:pt x="70" y="17"/>
                      </a:lnTo>
                      <a:lnTo>
                        <a:pt x="74" y="13"/>
                      </a:lnTo>
                      <a:lnTo>
                        <a:pt x="72" y="2"/>
                      </a:lnTo>
                      <a:lnTo>
                        <a:pt x="75" y="2"/>
                      </a:lnTo>
                      <a:lnTo>
                        <a:pt x="81" y="10"/>
                      </a:lnTo>
                      <a:lnTo>
                        <a:pt x="86" y="8"/>
                      </a:lnTo>
                      <a:lnTo>
                        <a:pt x="89" y="0"/>
                      </a:lnTo>
                      <a:lnTo>
                        <a:pt x="92" y="5"/>
                      </a:lnTo>
                      <a:lnTo>
                        <a:pt x="92" y="15"/>
                      </a:lnTo>
                      <a:lnTo>
                        <a:pt x="109" y="23"/>
                      </a:lnTo>
                      <a:lnTo>
                        <a:pt x="116" y="17"/>
                      </a:lnTo>
                      <a:lnTo>
                        <a:pt x="118" y="13"/>
                      </a:lnTo>
                      <a:lnTo>
                        <a:pt x="115" y="9"/>
                      </a:lnTo>
                      <a:lnTo>
                        <a:pt x="118" y="7"/>
                      </a:lnTo>
                      <a:lnTo>
                        <a:pt x="122" y="14"/>
                      </a:lnTo>
                      <a:lnTo>
                        <a:pt x="129" y="17"/>
                      </a:lnTo>
                      <a:lnTo>
                        <a:pt x="131" y="25"/>
                      </a:lnTo>
                      <a:lnTo>
                        <a:pt x="134" y="12"/>
                      </a:lnTo>
                      <a:lnTo>
                        <a:pt x="138" y="12"/>
                      </a:lnTo>
                      <a:lnTo>
                        <a:pt x="143" y="18"/>
                      </a:lnTo>
                      <a:lnTo>
                        <a:pt x="147" y="17"/>
                      </a:lnTo>
                      <a:lnTo>
                        <a:pt x="148" y="12"/>
                      </a:lnTo>
                      <a:lnTo>
                        <a:pt x="143" y="6"/>
                      </a:lnTo>
                      <a:lnTo>
                        <a:pt x="150" y="0"/>
                      </a:lnTo>
                      <a:lnTo>
                        <a:pt x="153" y="2"/>
                      </a:lnTo>
                      <a:lnTo>
                        <a:pt x="152" y="11"/>
                      </a:lnTo>
                      <a:lnTo>
                        <a:pt x="163" y="2"/>
                      </a:lnTo>
                      <a:lnTo>
                        <a:pt x="167" y="2"/>
                      </a:lnTo>
                      <a:lnTo>
                        <a:pt x="174" y="12"/>
                      </a:lnTo>
                      <a:lnTo>
                        <a:pt x="173" y="18"/>
                      </a:lnTo>
                      <a:lnTo>
                        <a:pt x="179" y="23"/>
                      </a:lnTo>
                      <a:lnTo>
                        <a:pt x="179" y="28"/>
                      </a:lnTo>
                      <a:lnTo>
                        <a:pt x="186" y="27"/>
                      </a:lnTo>
                      <a:lnTo>
                        <a:pt x="189" y="35"/>
                      </a:lnTo>
                      <a:lnTo>
                        <a:pt x="202" y="27"/>
                      </a:lnTo>
                      <a:lnTo>
                        <a:pt x="205" y="32"/>
                      </a:lnTo>
                      <a:lnTo>
                        <a:pt x="213" y="32"/>
                      </a:lnTo>
                      <a:lnTo>
                        <a:pt x="226" y="41"/>
                      </a:lnTo>
                      <a:lnTo>
                        <a:pt x="233" y="41"/>
                      </a:lnTo>
                      <a:lnTo>
                        <a:pt x="244" y="50"/>
                      </a:lnTo>
                      <a:lnTo>
                        <a:pt x="254" y="45"/>
                      </a:lnTo>
                      <a:lnTo>
                        <a:pt x="261" y="57"/>
                      </a:lnTo>
                      <a:lnTo>
                        <a:pt x="279" y="66"/>
                      </a:lnTo>
                      <a:lnTo>
                        <a:pt x="295" y="65"/>
                      </a:lnTo>
                      <a:lnTo>
                        <a:pt x="302" y="62"/>
                      </a:lnTo>
                      <a:lnTo>
                        <a:pt x="313" y="45"/>
                      </a:lnTo>
                      <a:lnTo>
                        <a:pt x="315" y="52"/>
                      </a:lnTo>
                      <a:lnTo>
                        <a:pt x="322" y="43"/>
                      </a:lnTo>
                      <a:lnTo>
                        <a:pt x="326" y="56"/>
                      </a:lnTo>
                      <a:lnTo>
                        <a:pt x="345" y="59"/>
                      </a:lnTo>
                      <a:lnTo>
                        <a:pt x="348" y="62"/>
                      </a:lnTo>
                      <a:lnTo>
                        <a:pt x="351" y="61"/>
                      </a:lnTo>
                      <a:lnTo>
                        <a:pt x="351" y="64"/>
                      </a:lnTo>
                      <a:lnTo>
                        <a:pt x="357" y="64"/>
                      </a:lnTo>
                      <a:lnTo>
                        <a:pt x="356" y="66"/>
                      </a:lnTo>
                      <a:lnTo>
                        <a:pt x="362" y="62"/>
                      </a:lnTo>
                      <a:lnTo>
                        <a:pt x="367" y="63"/>
                      </a:lnTo>
                      <a:lnTo>
                        <a:pt x="368" y="59"/>
                      </a:lnTo>
                      <a:lnTo>
                        <a:pt x="378" y="54"/>
                      </a:lnTo>
                      <a:lnTo>
                        <a:pt x="391" y="55"/>
                      </a:lnTo>
                      <a:lnTo>
                        <a:pt x="395" y="52"/>
                      </a:lnTo>
                      <a:lnTo>
                        <a:pt x="405" y="54"/>
                      </a:lnTo>
                      <a:lnTo>
                        <a:pt x="410" y="60"/>
                      </a:lnTo>
                      <a:lnTo>
                        <a:pt x="412" y="58"/>
                      </a:lnTo>
                      <a:lnTo>
                        <a:pt x="429" y="57"/>
                      </a:lnTo>
                      <a:lnTo>
                        <a:pt x="430" y="54"/>
                      </a:lnTo>
                      <a:lnTo>
                        <a:pt x="436" y="58"/>
                      </a:lnTo>
                      <a:lnTo>
                        <a:pt x="443" y="52"/>
                      </a:lnTo>
                      <a:lnTo>
                        <a:pt x="469" y="56"/>
                      </a:lnTo>
                      <a:lnTo>
                        <a:pt x="469" y="56"/>
                      </a:lnTo>
                      <a:lnTo>
                        <a:pt x="470" y="61"/>
                      </a:lnTo>
                      <a:lnTo>
                        <a:pt x="492" y="60"/>
                      </a:lnTo>
                      <a:lnTo>
                        <a:pt x="502" y="66"/>
                      </a:lnTo>
                      <a:lnTo>
                        <a:pt x="503" y="73"/>
                      </a:lnTo>
                      <a:lnTo>
                        <a:pt x="506" y="74"/>
                      </a:lnTo>
                      <a:lnTo>
                        <a:pt x="511" y="74"/>
                      </a:lnTo>
                      <a:lnTo>
                        <a:pt x="519" y="65"/>
                      </a:lnTo>
                      <a:lnTo>
                        <a:pt x="532" y="61"/>
                      </a:lnTo>
                      <a:lnTo>
                        <a:pt x="536" y="53"/>
                      </a:lnTo>
                      <a:lnTo>
                        <a:pt x="548" y="47"/>
                      </a:lnTo>
                      <a:lnTo>
                        <a:pt x="574" y="47"/>
                      </a:lnTo>
                      <a:lnTo>
                        <a:pt x="583" y="44"/>
                      </a:lnTo>
                      <a:lnTo>
                        <a:pt x="609" y="49"/>
                      </a:lnTo>
                      <a:lnTo>
                        <a:pt x="620" y="61"/>
                      </a:lnTo>
                      <a:lnTo>
                        <a:pt x="626" y="57"/>
                      </a:lnTo>
                      <a:lnTo>
                        <a:pt x="629" y="61"/>
                      </a:lnTo>
                      <a:lnTo>
                        <a:pt x="637" y="62"/>
                      </a:lnTo>
                      <a:lnTo>
                        <a:pt x="643" y="57"/>
                      </a:lnTo>
                      <a:lnTo>
                        <a:pt x="648" y="57"/>
                      </a:lnTo>
                      <a:lnTo>
                        <a:pt x="652" y="61"/>
                      </a:lnTo>
                      <a:lnTo>
                        <a:pt x="648" y="66"/>
                      </a:lnTo>
                      <a:lnTo>
                        <a:pt x="651" y="79"/>
                      </a:lnTo>
                      <a:lnTo>
                        <a:pt x="653" y="82"/>
                      </a:lnTo>
                      <a:lnTo>
                        <a:pt x="661" y="84"/>
                      </a:lnTo>
                      <a:lnTo>
                        <a:pt x="664" y="93"/>
                      </a:lnTo>
                      <a:lnTo>
                        <a:pt x="664" y="93"/>
                      </a:lnTo>
                      <a:lnTo>
                        <a:pt x="661" y="94"/>
                      </a:lnTo>
                      <a:lnTo>
                        <a:pt x="656" y="86"/>
                      </a:lnTo>
                      <a:lnTo>
                        <a:pt x="651" y="85"/>
                      </a:lnTo>
                      <a:lnTo>
                        <a:pt x="644" y="94"/>
                      </a:lnTo>
                      <a:lnTo>
                        <a:pt x="649" y="92"/>
                      </a:lnTo>
                      <a:lnTo>
                        <a:pt x="642" y="111"/>
                      </a:lnTo>
                      <a:lnTo>
                        <a:pt x="640" y="131"/>
                      </a:lnTo>
                      <a:lnTo>
                        <a:pt x="641" y="145"/>
                      </a:lnTo>
                      <a:lnTo>
                        <a:pt x="649" y="160"/>
                      </a:lnTo>
                      <a:lnTo>
                        <a:pt x="649" y="196"/>
                      </a:lnTo>
                      <a:lnTo>
                        <a:pt x="657" y="216"/>
                      </a:lnTo>
                      <a:lnTo>
                        <a:pt x="658" y="230"/>
                      </a:lnTo>
                      <a:lnTo>
                        <a:pt x="666" y="260"/>
                      </a:lnTo>
                      <a:lnTo>
                        <a:pt x="673" y="274"/>
                      </a:lnTo>
                      <a:lnTo>
                        <a:pt x="701" y="306"/>
                      </a:lnTo>
                      <a:lnTo>
                        <a:pt x="711" y="313"/>
                      </a:lnTo>
                      <a:lnTo>
                        <a:pt x="736" y="340"/>
                      </a:lnTo>
                      <a:lnTo>
                        <a:pt x="747" y="344"/>
                      </a:lnTo>
                      <a:close/>
                      <a:moveTo>
                        <a:pt x="626" y="390"/>
                      </a:moveTo>
                      <a:lnTo>
                        <a:pt x="625" y="394"/>
                      </a:lnTo>
                      <a:lnTo>
                        <a:pt x="631" y="401"/>
                      </a:lnTo>
                      <a:lnTo>
                        <a:pt x="639" y="396"/>
                      </a:lnTo>
                      <a:lnTo>
                        <a:pt x="638" y="392"/>
                      </a:lnTo>
                      <a:lnTo>
                        <a:pt x="638" y="392"/>
                      </a:lnTo>
                      <a:lnTo>
                        <a:pt x="637" y="390"/>
                      </a:lnTo>
                      <a:lnTo>
                        <a:pt x="626" y="390"/>
                      </a:lnTo>
                      <a:close/>
                    </a:path>
                  </a:pathLst>
                </a:custGeom>
                <a:solidFill>
                  <a:srgbClr val="C1E1A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 dirty="0">
                    <a:solidFill>
                      <a:srgbClr val="FF0000"/>
                    </a:solidFill>
                    <a:latin typeface="Montserrat"/>
                    <a:sym typeface="Montserrat"/>
                  </a:endParaRPr>
                </a:p>
              </p:txBody>
            </p:sp>
            <p:sp>
              <p:nvSpPr>
                <p:cNvPr id="288" name="Google Shape;288;p2" descr="{&quot;Key&quot;:&quot;puglia&quot;,&quot;Name&quot;:&quot;Puglia&quot;,&quot;Value&quot;:966.0,&quot;Formula&quot;:&quot;966&quot;,&quot;Text&quot;:&quot;966&quot;,&quot;OfficeApplication&quot;:2,&quot;HasValue&quot;:true}"/>
                <p:cNvSpPr/>
                <p:nvPr/>
              </p:nvSpPr>
              <p:spPr>
                <a:xfrm>
                  <a:off x="3052086" y="2558290"/>
                  <a:ext cx="1196975" cy="95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600" extrusionOk="0">
                      <a:moveTo>
                        <a:pt x="228" y="0"/>
                      </a:moveTo>
                      <a:lnTo>
                        <a:pt x="243" y="3"/>
                      </a:lnTo>
                      <a:lnTo>
                        <a:pt x="263" y="19"/>
                      </a:lnTo>
                      <a:lnTo>
                        <a:pt x="260" y="25"/>
                      </a:lnTo>
                      <a:lnTo>
                        <a:pt x="266" y="34"/>
                      </a:lnTo>
                      <a:lnTo>
                        <a:pt x="266" y="41"/>
                      </a:lnTo>
                      <a:lnTo>
                        <a:pt x="263" y="49"/>
                      </a:lnTo>
                      <a:lnTo>
                        <a:pt x="258" y="55"/>
                      </a:lnTo>
                      <a:lnTo>
                        <a:pt x="239" y="68"/>
                      </a:lnTo>
                      <a:lnTo>
                        <a:pt x="238" y="72"/>
                      </a:lnTo>
                      <a:lnTo>
                        <a:pt x="203" y="94"/>
                      </a:lnTo>
                      <a:lnTo>
                        <a:pt x="204" y="117"/>
                      </a:lnTo>
                      <a:lnTo>
                        <a:pt x="214" y="137"/>
                      </a:lnTo>
                      <a:lnTo>
                        <a:pt x="229" y="147"/>
                      </a:lnTo>
                      <a:lnTo>
                        <a:pt x="267" y="164"/>
                      </a:lnTo>
                      <a:lnTo>
                        <a:pt x="279" y="174"/>
                      </a:lnTo>
                      <a:lnTo>
                        <a:pt x="312" y="187"/>
                      </a:lnTo>
                      <a:lnTo>
                        <a:pt x="347" y="208"/>
                      </a:lnTo>
                      <a:lnTo>
                        <a:pt x="388" y="221"/>
                      </a:lnTo>
                      <a:lnTo>
                        <a:pt x="394" y="226"/>
                      </a:lnTo>
                      <a:lnTo>
                        <a:pt x="402" y="227"/>
                      </a:lnTo>
                      <a:lnTo>
                        <a:pt x="403" y="230"/>
                      </a:lnTo>
                      <a:lnTo>
                        <a:pt x="407" y="228"/>
                      </a:lnTo>
                      <a:lnTo>
                        <a:pt x="408" y="231"/>
                      </a:lnTo>
                      <a:lnTo>
                        <a:pt x="426" y="238"/>
                      </a:lnTo>
                      <a:lnTo>
                        <a:pt x="453" y="248"/>
                      </a:lnTo>
                      <a:lnTo>
                        <a:pt x="493" y="273"/>
                      </a:lnTo>
                      <a:lnTo>
                        <a:pt x="508" y="292"/>
                      </a:lnTo>
                      <a:lnTo>
                        <a:pt x="516" y="296"/>
                      </a:lnTo>
                      <a:lnTo>
                        <a:pt x="535" y="313"/>
                      </a:lnTo>
                      <a:lnTo>
                        <a:pt x="584" y="333"/>
                      </a:lnTo>
                      <a:lnTo>
                        <a:pt x="609" y="350"/>
                      </a:lnTo>
                      <a:lnTo>
                        <a:pt x="632" y="353"/>
                      </a:lnTo>
                      <a:lnTo>
                        <a:pt x="637" y="361"/>
                      </a:lnTo>
                      <a:lnTo>
                        <a:pt x="635" y="364"/>
                      </a:lnTo>
                      <a:lnTo>
                        <a:pt x="649" y="365"/>
                      </a:lnTo>
                      <a:lnTo>
                        <a:pt x="648" y="369"/>
                      </a:lnTo>
                      <a:lnTo>
                        <a:pt x="654" y="377"/>
                      </a:lnTo>
                      <a:lnTo>
                        <a:pt x="652" y="385"/>
                      </a:lnTo>
                      <a:lnTo>
                        <a:pt x="662" y="397"/>
                      </a:lnTo>
                      <a:lnTo>
                        <a:pt x="671" y="406"/>
                      </a:lnTo>
                      <a:lnTo>
                        <a:pt x="696" y="419"/>
                      </a:lnTo>
                      <a:lnTo>
                        <a:pt x="733" y="460"/>
                      </a:lnTo>
                      <a:lnTo>
                        <a:pt x="742" y="479"/>
                      </a:lnTo>
                      <a:lnTo>
                        <a:pt x="741" y="486"/>
                      </a:lnTo>
                      <a:lnTo>
                        <a:pt x="748" y="501"/>
                      </a:lnTo>
                      <a:lnTo>
                        <a:pt x="753" y="504"/>
                      </a:lnTo>
                      <a:lnTo>
                        <a:pt x="751" y="507"/>
                      </a:lnTo>
                      <a:lnTo>
                        <a:pt x="754" y="514"/>
                      </a:lnTo>
                      <a:lnTo>
                        <a:pt x="747" y="520"/>
                      </a:lnTo>
                      <a:lnTo>
                        <a:pt x="745" y="530"/>
                      </a:lnTo>
                      <a:lnTo>
                        <a:pt x="737" y="535"/>
                      </a:lnTo>
                      <a:lnTo>
                        <a:pt x="730" y="549"/>
                      </a:lnTo>
                      <a:lnTo>
                        <a:pt x="727" y="567"/>
                      </a:lnTo>
                      <a:lnTo>
                        <a:pt x="727" y="592"/>
                      </a:lnTo>
                      <a:lnTo>
                        <a:pt x="722" y="598"/>
                      </a:lnTo>
                      <a:lnTo>
                        <a:pt x="717" y="600"/>
                      </a:lnTo>
                      <a:lnTo>
                        <a:pt x="702" y="588"/>
                      </a:lnTo>
                      <a:lnTo>
                        <a:pt x="681" y="583"/>
                      </a:lnTo>
                      <a:lnTo>
                        <a:pt x="654" y="561"/>
                      </a:lnTo>
                      <a:lnTo>
                        <a:pt x="643" y="542"/>
                      </a:lnTo>
                      <a:lnTo>
                        <a:pt x="648" y="540"/>
                      </a:lnTo>
                      <a:lnTo>
                        <a:pt x="647" y="532"/>
                      </a:lnTo>
                      <a:lnTo>
                        <a:pt x="639" y="527"/>
                      </a:lnTo>
                      <a:lnTo>
                        <a:pt x="645" y="523"/>
                      </a:lnTo>
                      <a:lnTo>
                        <a:pt x="647" y="513"/>
                      </a:lnTo>
                      <a:lnTo>
                        <a:pt x="628" y="489"/>
                      </a:lnTo>
                      <a:lnTo>
                        <a:pt x="629" y="481"/>
                      </a:lnTo>
                      <a:lnTo>
                        <a:pt x="625" y="472"/>
                      </a:lnTo>
                      <a:lnTo>
                        <a:pt x="614" y="463"/>
                      </a:lnTo>
                      <a:lnTo>
                        <a:pt x="578" y="458"/>
                      </a:lnTo>
                      <a:lnTo>
                        <a:pt x="542" y="461"/>
                      </a:lnTo>
                      <a:lnTo>
                        <a:pt x="528" y="451"/>
                      </a:lnTo>
                      <a:lnTo>
                        <a:pt x="518" y="450"/>
                      </a:lnTo>
                      <a:lnTo>
                        <a:pt x="482" y="429"/>
                      </a:lnTo>
                      <a:lnTo>
                        <a:pt x="477" y="429"/>
                      </a:lnTo>
                      <a:lnTo>
                        <a:pt x="479" y="426"/>
                      </a:lnTo>
                      <a:lnTo>
                        <a:pt x="486" y="422"/>
                      </a:lnTo>
                      <a:lnTo>
                        <a:pt x="487" y="416"/>
                      </a:lnTo>
                      <a:lnTo>
                        <a:pt x="482" y="410"/>
                      </a:lnTo>
                      <a:lnTo>
                        <a:pt x="473" y="410"/>
                      </a:lnTo>
                      <a:lnTo>
                        <a:pt x="470" y="404"/>
                      </a:lnTo>
                      <a:lnTo>
                        <a:pt x="458" y="399"/>
                      </a:lnTo>
                      <a:lnTo>
                        <a:pt x="443" y="402"/>
                      </a:lnTo>
                      <a:lnTo>
                        <a:pt x="429" y="409"/>
                      </a:lnTo>
                      <a:lnTo>
                        <a:pt x="413" y="422"/>
                      </a:lnTo>
                      <a:lnTo>
                        <a:pt x="405" y="437"/>
                      </a:lnTo>
                      <a:lnTo>
                        <a:pt x="405" y="437"/>
                      </a:lnTo>
                      <a:lnTo>
                        <a:pt x="402" y="429"/>
                      </a:lnTo>
                      <a:lnTo>
                        <a:pt x="395" y="423"/>
                      </a:lnTo>
                      <a:lnTo>
                        <a:pt x="393" y="416"/>
                      </a:lnTo>
                      <a:lnTo>
                        <a:pt x="386" y="412"/>
                      </a:lnTo>
                      <a:lnTo>
                        <a:pt x="378" y="414"/>
                      </a:lnTo>
                      <a:lnTo>
                        <a:pt x="375" y="410"/>
                      </a:lnTo>
                      <a:lnTo>
                        <a:pt x="379" y="402"/>
                      </a:lnTo>
                      <a:lnTo>
                        <a:pt x="374" y="398"/>
                      </a:lnTo>
                      <a:lnTo>
                        <a:pt x="376" y="395"/>
                      </a:lnTo>
                      <a:lnTo>
                        <a:pt x="372" y="390"/>
                      </a:lnTo>
                      <a:lnTo>
                        <a:pt x="374" y="378"/>
                      </a:lnTo>
                      <a:lnTo>
                        <a:pt x="376" y="376"/>
                      </a:lnTo>
                      <a:lnTo>
                        <a:pt x="373" y="368"/>
                      </a:lnTo>
                      <a:lnTo>
                        <a:pt x="376" y="353"/>
                      </a:lnTo>
                      <a:lnTo>
                        <a:pt x="371" y="347"/>
                      </a:lnTo>
                      <a:lnTo>
                        <a:pt x="375" y="345"/>
                      </a:lnTo>
                      <a:lnTo>
                        <a:pt x="364" y="336"/>
                      </a:lnTo>
                      <a:lnTo>
                        <a:pt x="362" y="339"/>
                      </a:lnTo>
                      <a:lnTo>
                        <a:pt x="357" y="336"/>
                      </a:lnTo>
                      <a:lnTo>
                        <a:pt x="356" y="332"/>
                      </a:lnTo>
                      <a:lnTo>
                        <a:pt x="352" y="335"/>
                      </a:lnTo>
                      <a:lnTo>
                        <a:pt x="345" y="332"/>
                      </a:lnTo>
                      <a:lnTo>
                        <a:pt x="345" y="339"/>
                      </a:lnTo>
                      <a:lnTo>
                        <a:pt x="341" y="334"/>
                      </a:lnTo>
                      <a:lnTo>
                        <a:pt x="337" y="335"/>
                      </a:lnTo>
                      <a:lnTo>
                        <a:pt x="337" y="342"/>
                      </a:lnTo>
                      <a:lnTo>
                        <a:pt x="329" y="332"/>
                      </a:lnTo>
                      <a:lnTo>
                        <a:pt x="315" y="349"/>
                      </a:lnTo>
                      <a:lnTo>
                        <a:pt x="309" y="347"/>
                      </a:lnTo>
                      <a:lnTo>
                        <a:pt x="306" y="340"/>
                      </a:lnTo>
                      <a:lnTo>
                        <a:pt x="278" y="315"/>
                      </a:lnTo>
                      <a:lnTo>
                        <a:pt x="267" y="289"/>
                      </a:lnTo>
                      <a:lnTo>
                        <a:pt x="258" y="286"/>
                      </a:lnTo>
                      <a:lnTo>
                        <a:pt x="249" y="294"/>
                      </a:lnTo>
                      <a:lnTo>
                        <a:pt x="243" y="288"/>
                      </a:lnTo>
                      <a:lnTo>
                        <a:pt x="219" y="278"/>
                      </a:lnTo>
                      <a:lnTo>
                        <a:pt x="217" y="273"/>
                      </a:lnTo>
                      <a:lnTo>
                        <a:pt x="223" y="274"/>
                      </a:lnTo>
                      <a:lnTo>
                        <a:pt x="231" y="266"/>
                      </a:lnTo>
                      <a:lnTo>
                        <a:pt x="230" y="260"/>
                      </a:lnTo>
                      <a:lnTo>
                        <a:pt x="233" y="256"/>
                      </a:lnTo>
                      <a:lnTo>
                        <a:pt x="224" y="250"/>
                      </a:lnTo>
                      <a:lnTo>
                        <a:pt x="222" y="251"/>
                      </a:lnTo>
                      <a:lnTo>
                        <a:pt x="219" y="242"/>
                      </a:lnTo>
                      <a:lnTo>
                        <a:pt x="214" y="240"/>
                      </a:lnTo>
                      <a:lnTo>
                        <a:pt x="213" y="236"/>
                      </a:lnTo>
                      <a:lnTo>
                        <a:pt x="206" y="234"/>
                      </a:lnTo>
                      <a:lnTo>
                        <a:pt x="197" y="228"/>
                      </a:lnTo>
                      <a:lnTo>
                        <a:pt x="191" y="231"/>
                      </a:lnTo>
                      <a:lnTo>
                        <a:pt x="188" y="230"/>
                      </a:lnTo>
                      <a:lnTo>
                        <a:pt x="189" y="233"/>
                      </a:lnTo>
                      <a:lnTo>
                        <a:pt x="181" y="235"/>
                      </a:lnTo>
                      <a:lnTo>
                        <a:pt x="182" y="239"/>
                      </a:lnTo>
                      <a:lnTo>
                        <a:pt x="175" y="243"/>
                      </a:lnTo>
                      <a:lnTo>
                        <a:pt x="169" y="238"/>
                      </a:lnTo>
                      <a:lnTo>
                        <a:pt x="159" y="243"/>
                      </a:lnTo>
                      <a:lnTo>
                        <a:pt x="140" y="239"/>
                      </a:lnTo>
                      <a:lnTo>
                        <a:pt x="132" y="240"/>
                      </a:lnTo>
                      <a:lnTo>
                        <a:pt x="126" y="246"/>
                      </a:lnTo>
                      <a:lnTo>
                        <a:pt x="128" y="251"/>
                      </a:lnTo>
                      <a:lnTo>
                        <a:pt x="128" y="251"/>
                      </a:lnTo>
                      <a:lnTo>
                        <a:pt x="113" y="244"/>
                      </a:lnTo>
                      <a:lnTo>
                        <a:pt x="106" y="244"/>
                      </a:lnTo>
                      <a:lnTo>
                        <a:pt x="98" y="236"/>
                      </a:lnTo>
                      <a:lnTo>
                        <a:pt x="91" y="242"/>
                      </a:lnTo>
                      <a:lnTo>
                        <a:pt x="80" y="236"/>
                      </a:lnTo>
                      <a:lnTo>
                        <a:pt x="75" y="240"/>
                      </a:lnTo>
                      <a:lnTo>
                        <a:pt x="66" y="234"/>
                      </a:lnTo>
                      <a:lnTo>
                        <a:pt x="63" y="227"/>
                      </a:lnTo>
                      <a:lnTo>
                        <a:pt x="57" y="224"/>
                      </a:lnTo>
                      <a:lnTo>
                        <a:pt x="60" y="216"/>
                      </a:lnTo>
                      <a:lnTo>
                        <a:pt x="68" y="211"/>
                      </a:lnTo>
                      <a:lnTo>
                        <a:pt x="65" y="200"/>
                      </a:lnTo>
                      <a:lnTo>
                        <a:pt x="72" y="196"/>
                      </a:lnTo>
                      <a:lnTo>
                        <a:pt x="66" y="191"/>
                      </a:lnTo>
                      <a:lnTo>
                        <a:pt x="60" y="192"/>
                      </a:lnTo>
                      <a:lnTo>
                        <a:pt x="56" y="186"/>
                      </a:lnTo>
                      <a:lnTo>
                        <a:pt x="42" y="186"/>
                      </a:lnTo>
                      <a:lnTo>
                        <a:pt x="41" y="178"/>
                      </a:lnTo>
                      <a:lnTo>
                        <a:pt x="28" y="174"/>
                      </a:lnTo>
                      <a:lnTo>
                        <a:pt x="26" y="162"/>
                      </a:lnTo>
                      <a:lnTo>
                        <a:pt x="29" y="157"/>
                      </a:lnTo>
                      <a:lnTo>
                        <a:pt x="34" y="157"/>
                      </a:lnTo>
                      <a:lnTo>
                        <a:pt x="32" y="152"/>
                      </a:lnTo>
                      <a:lnTo>
                        <a:pt x="36" y="149"/>
                      </a:lnTo>
                      <a:lnTo>
                        <a:pt x="35" y="146"/>
                      </a:lnTo>
                      <a:lnTo>
                        <a:pt x="22" y="142"/>
                      </a:lnTo>
                      <a:lnTo>
                        <a:pt x="15" y="131"/>
                      </a:lnTo>
                      <a:lnTo>
                        <a:pt x="15" y="131"/>
                      </a:lnTo>
                      <a:lnTo>
                        <a:pt x="7" y="121"/>
                      </a:lnTo>
                      <a:lnTo>
                        <a:pt x="1" y="118"/>
                      </a:lnTo>
                      <a:lnTo>
                        <a:pt x="4" y="96"/>
                      </a:lnTo>
                      <a:lnTo>
                        <a:pt x="0" y="93"/>
                      </a:lnTo>
                      <a:lnTo>
                        <a:pt x="5" y="85"/>
                      </a:lnTo>
                      <a:lnTo>
                        <a:pt x="18" y="92"/>
                      </a:lnTo>
                      <a:lnTo>
                        <a:pt x="23" y="82"/>
                      </a:lnTo>
                      <a:lnTo>
                        <a:pt x="33" y="78"/>
                      </a:lnTo>
                      <a:lnTo>
                        <a:pt x="33" y="75"/>
                      </a:lnTo>
                      <a:lnTo>
                        <a:pt x="36" y="78"/>
                      </a:lnTo>
                      <a:lnTo>
                        <a:pt x="39" y="72"/>
                      </a:lnTo>
                      <a:lnTo>
                        <a:pt x="47" y="68"/>
                      </a:lnTo>
                      <a:lnTo>
                        <a:pt x="39" y="65"/>
                      </a:lnTo>
                      <a:lnTo>
                        <a:pt x="35" y="59"/>
                      </a:lnTo>
                      <a:lnTo>
                        <a:pt x="38" y="56"/>
                      </a:lnTo>
                      <a:lnTo>
                        <a:pt x="34" y="51"/>
                      </a:lnTo>
                      <a:lnTo>
                        <a:pt x="38" y="44"/>
                      </a:lnTo>
                      <a:lnTo>
                        <a:pt x="35" y="32"/>
                      </a:lnTo>
                      <a:lnTo>
                        <a:pt x="44" y="20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85" y="9"/>
                      </a:lnTo>
                      <a:lnTo>
                        <a:pt x="90" y="13"/>
                      </a:lnTo>
                      <a:lnTo>
                        <a:pt x="103" y="13"/>
                      </a:lnTo>
                      <a:lnTo>
                        <a:pt x="144" y="6"/>
                      </a:lnTo>
                      <a:lnTo>
                        <a:pt x="158" y="10"/>
                      </a:lnTo>
                      <a:lnTo>
                        <a:pt x="175" y="9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rgbClr val="5BABEC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 dirty="0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89" name="Google Shape;289;p2" descr="{&quot;Key&quot;:&quot;sicily&quot;,&quot;Name&quot;:&quot;Sicily&quot;,&quot;Value&quot;:1089.0,&quot;Formula&quot;:&quot;1089&quot;,&quot;Text&quot;:&quot;1089&quot;,&quot;OfficeApplication&quot;:2,&quot;HasValue&quot;:true}"/>
                <p:cNvSpPr/>
                <p:nvPr/>
              </p:nvSpPr>
              <p:spPr>
                <a:xfrm>
                  <a:off x="2047199" y="3931478"/>
                  <a:ext cx="1246187" cy="138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873" extrusionOk="0">
                      <a:moveTo>
                        <a:pt x="127" y="864"/>
                      </a:moveTo>
                      <a:lnTo>
                        <a:pt x="146" y="866"/>
                      </a:lnTo>
                      <a:lnTo>
                        <a:pt x="148" y="873"/>
                      </a:lnTo>
                      <a:lnTo>
                        <a:pt x="124" y="866"/>
                      </a:lnTo>
                      <a:lnTo>
                        <a:pt x="127" y="864"/>
                      </a:lnTo>
                      <a:close/>
                      <a:moveTo>
                        <a:pt x="6" y="523"/>
                      </a:moveTo>
                      <a:lnTo>
                        <a:pt x="15" y="528"/>
                      </a:lnTo>
                      <a:lnTo>
                        <a:pt x="18" y="527"/>
                      </a:lnTo>
                      <a:lnTo>
                        <a:pt x="26" y="533"/>
                      </a:lnTo>
                      <a:lnTo>
                        <a:pt x="26" y="543"/>
                      </a:lnTo>
                      <a:lnTo>
                        <a:pt x="21" y="550"/>
                      </a:lnTo>
                      <a:lnTo>
                        <a:pt x="13" y="550"/>
                      </a:lnTo>
                      <a:lnTo>
                        <a:pt x="0" y="533"/>
                      </a:lnTo>
                      <a:lnTo>
                        <a:pt x="0" y="526"/>
                      </a:lnTo>
                      <a:lnTo>
                        <a:pt x="6" y="523"/>
                      </a:lnTo>
                      <a:close/>
                      <a:moveTo>
                        <a:pt x="109" y="258"/>
                      </a:moveTo>
                      <a:lnTo>
                        <a:pt x="105" y="244"/>
                      </a:lnTo>
                      <a:lnTo>
                        <a:pt x="110" y="241"/>
                      </a:lnTo>
                      <a:lnTo>
                        <a:pt x="109" y="258"/>
                      </a:lnTo>
                      <a:close/>
                      <a:moveTo>
                        <a:pt x="80" y="229"/>
                      </a:moveTo>
                      <a:lnTo>
                        <a:pt x="84" y="235"/>
                      </a:lnTo>
                      <a:lnTo>
                        <a:pt x="88" y="233"/>
                      </a:lnTo>
                      <a:lnTo>
                        <a:pt x="92" y="236"/>
                      </a:lnTo>
                      <a:lnTo>
                        <a:pt x="92" y="241"/>
                      </a:lnTo>
                      <a:lnTo>
                        <a:pt x="90" y="241"/>
                      </a:lnTo>
                      <a:lnTo>
                        <a:pt x="86" y="237"/>
                      </a:lnTo>
                      <a:lnTo>
                        <a:pt x="75" y="238"/>
                      </a:lnTo>
                      <a:lnTo>
                        <a:pt x="72" y="233"/>
                      </a:lnTo>
                      <a:lnTo>
                        <a:pt x="80" y="229"/>
                      </a:lnTo>
                      <a:close/>
                      <a:moveTo>
                        <a:pt x="28" y="219"/>
                      </a:moveTo>
                      <a:lnTo>
                        <a:pt x="34" y="230"/>
                      </a:lnTo>
                      <a:lnTo>
                        <a:pt x="24" y="227"/>
                      </a:lnTo>
                      <a:lnTo>
                        <a:pt x="21" y="219"/>
                      </a:lnTo>
                      <a:lnTo>
                        <a:pt x="28" y="219"/>
                      </a:lnTo>
                      <a:close/>
                      <a:moveTo>
                        <a:pt x="764" y="137"/>
                      </a:moveTo>
                      <a:lnTo>
                        <a:pt x="773" y="143"/>
                      </a:lnTo>
                      <a:lnTo>
                        <a:pt x="785" y="146"/>
                      </a:lnTo>
                      <a:lnTo>
                        <a:pt x="773" y="149"/>
                      </a:lnTo>
                      <a:lnTo>
                        <a:pt x="767" y="154"/>
                      </a:lnTo>
                      <a:lnTo>
                        <a:pt x="764" y="166"/>
                      </a:lnTo>
                      <a:lnTo>
                        <a:pt x="768" y="165"/>
                      </a:lnTo>
                      <a:lnTo>
                        <a:pt x="751" y="196"/>
                      </a:lnTo>
                      <a:lnTo>
                        <a:pt x="711" y="249"/>
                      </a:lnTo>
                      <a:lnTo>
                        <a:pt x="711" y="256"/>
                      </a:lnTo>
                      <a:lnTo>
                        <a:pt x="704" y="260"/>
                      </a:lnTo>
                      <a:lnTo>
                        <a:pt x="705" y="264"/>
                      </a:lnTo>
                      <a:lnTo>
                        <a:pt x="691" y="281"/>
                      </a:lnTo>
                      <a:lnTo>
                        <a:pt x="689" y="287"/>
                      </a:lnTo>
                      <a:lnTo>
                        <a:pt x="692" y="293"/>
                      </a:lnTo>
                      <a:lnTo>
                        <a:pt x="688" y="308"/>
                      </a:lnTo>
                      <a:lnTo>
                        <a:pt x="683" y="314"/>
                      </a:lnTo>
                      <a:lnTo>
                        <a:pt x="684" y="329"/>
                      </a:lnTo>
                      <a:lnTo>
                        <a:pt x="671" y="341"/>
                      </a:lnTo>
                      <a:lnTo>
                        <a:pt x="665" y="352"/>
                      </a:lnTo>
                      <a:lnTo>
                        <a:pt x="667" y="396"/>
                      </a:lnTo>
                      <a:lnTo>
                        <a:pt x="681" y="405"/>
                      </a:lnTo>
                      <a:lnTo>
                        <a:pt x="687" y="407"/>
                      </a:lnTo>
                      <a:lnTo>
                        <a:pt x="690" y="404"/>
                      </a:lnTo>
                      <a:lnTo>
                        <a:pt x="700" y="417"/>
                      </a:lnTo>
                      <a:lnTo>
                        <a:pt x="698" y="420"/>
                      </a:lnTo>
                      <a:lnTo>
                        <a:pt x="694" y="417"/>
                      </a:lnTo>
                      <a:lnTo>
                        <a:pt x="693" y="424"/>
                      </a:lnTo>
                      <a:lnTo>
                        <a:pt x="691" y="416"/>
                      </a:lnTo>
                      <a:lnTo>
                        <a:pt x="687" y="418"/>
                      </a:lnTo>
                      <a:lnTo>
                        <a:pt x="686" y="431"/>
                      </a:lnTo>
                      <a:lnTo>
                        <a:pt x="690" y="441"/>
                      </a:lnTo>
                      <a:lnTo>
                        <a:pt x="695" y="439"/>
                      </a:lnTo>
                      <a:lnTo>
                        <a:pt x="697" y="443"/>
                      </a:lnTo>
                      <a:lnTo>
                        <a:pt x="694" y="441"/>
                      </a:lnTo>
                      <a:lnTo>
                        <a:pt x="693" y="444"/>
                      </a:lnTo>
                      <a:lnTo>
                        <a:pt x="695" y="450"/>
                      </a:lnTo>
                      <a:lnTo>
                        <a:pt x="701" y="453"/>
                      </a:lnTo>
                      <a:lnTo>
                        <a:pt x="709" y="453"/>
                      </a:lnTo>
                      <a:lnTo>
                        <a:pt x="709" y="465"/>
                      </a:lnTo>
                      <a:lnTo>
                        <a:pt x="705" y="464"/>
                      </a:lnTo>
                      <a:lnTo>
                        <a:pt x="705" y="470"/>
                      </a:lnTo>
                      <a:lnTo>
                        <a:pt x="708" y="472"/>
                      </a:lnTo>
                      <a:lnTo>
                        <a:pt x="711" y="470"/>
                      </a:lnTo>
                      <a:lnTo>
                        <a:pt x="717" y="480"/>
                      </a:lnTo>
                      <a:lnTo>
                        <a:pt x="710" y="477"/>
                      </a:lnTo>
                      <a:lnTo>
                        <a:pt x="705" y="479"/>
                      </a:lnTo>
                      <a:lnTo>
                        <a:pt x="701" y="488"/>
                      </a:lnTo>
                      <a:lnTo>
                        <a:pt x="690" y="491"/>
                      </a:lnTo>
                      <a:lnTo>
                        <a:pt x="679" y="503"/>
                      </a:lnTo>
                      <a:lnTo>
                        <a:pt x="667" y="534"/>
                      </a:lnTo>
                      <a:lnTo>
                        <a:pt x="676" y="564"/>
                      </a:lnTo>
                      <a:lnTo>
                        <a:pt x="674" y="568"/>
                      </a:lnTo>
                      <a:lnTo>
                        <a:pt x="671" y="566"/>
                      </a:lnTo>
                      <a:lnTo>
                        <a:pt x="664" y="573"/>
                      </a:lnTo>
                      <a:lnTo>
                        <a:pt x="650" y="559"/>
                      </a:lnTo>
                      <a:lnTo>
                        <a:pt x="638" y="562"/>
                      </a:lnTo>
                      <a:lnTo>
                        <a:pt x="629" y="554"/>
                      </a:lnTo>
                      <a:lnTo>
                        <a:pt x="620" y="552"/>
                      </a:lnTo>
                      <a:lnTo>
                        <a:pt x="600" y="559"/>
                      </a:lnTo>
                      <a:lnTo>
                        <a:pt x="593" y="555"/>
                      </a:lnTo>
                      <a:lnTo>
                        <a:pt x="581" y="555"/>
                      </a:lnTo>
                      <a:lnTo>
                        <a:pt x="570" y="543"/>
                      </a:lnTo>
                      <a:lnTo>
                        <a:pt x="560" y="539"/>
                      </a:lnTo>
                      <a:lnTo>
                        <a:pt x="539" y="537"/>
                      </a:lnTo>
                      <a:lnTo>
                        <a:pt x="532" y="529"/>
                      </a:lnTo>
                      <a:lnTo>
                        <a:pt x="529" y="515"/>
                      </a:lnTo>
                      <a:lnTo>
                        <a:pt x="516" y="491"/>
                      </a:lnTo>
                      <a:lnTo>
                        <a:pt x="491" y="466"/>
                      </a:lnTo>
                      <a:lnTo>
                        <a:pt x="471" y="457"/>
                      </a:lnTo>
                      <a:lnTo>
                        <a:pt x="451" y="452"/>
                      </a:lnTo>
                      <a:lnTo>
                        <a:pt x="430" y="453"/>
                      </a:lnTo>
                      <a:lnTo>
                        <a:pt x="416" y="456"/>
                      </a:lnTo>
                      <a:lnTo>
                        <a:pt x="410" y="454"/>
                      </a:lnTo>
                      <a:lnTo>
                        <a:pt x="399" y="443"/>
                      </a:lnTo>
                      <a:lnTo>
                        <a:pt x="383" y="442"/>
                      </a:lnTo>
                      <a:lnTo>
                        <a:pt x="365" y="430"/>
                      </a:lnTo>
                      <a:lnTo>
                        <a:pt x="361" y="421"/>
                      </a:lnTo>
                      <a:lnTo>
                        <a:pt x="342" y="406"/>
                      </a:lnTo>
                      <a:lnTo>
                        <a:pt x="336" y="408"/>
                      </a:lnTo>
                      <a:lnTo>
                        <a:pt x="333" y="405"/>
                      </a:lnTo>
                      <a:lnTo>
                        <a:pt x="320" y="404"/>
                      </a:lnTo>
                      <a:lnTo>
                        <a:pt x="310" y="393"/>
                      </a:lnTo>
                      <a:lnTo>
                        <a:pt x="294" y="385"/>
                      </a:lnTo>
                      <a:lnTo>
                        <a:pt x="288" y="379"/>
                      </a:lnTo>
                      <a:lnTo>
                        <a:pt x="283" y="378"/>
                      </a:lnTo>
                      <a:lnTo>
                        <a:pt x="279" y="369"/>
                      </a:lnTo>
                      <a:lnTo>
                        <a:pt x="260" y="351"/>
                      </a:lnTo>
                      <a:lnTo>
                        <a:pt x="242" y="348"/>
                      </a:lnTo>
                      <a:lnTo>
                        <a:pt x="229" y="350"/>
                      </a:lnTo>
                      <a:lnTo>
                        <a:pt x="217" y="333"/>
                      </a:lnTo>
                      <a:lnTo>
                        <a:pt x="208" y="329"/>
                      </a:lnTo>
                      <a:lnTo>
                        <a:pt x="179" y="328"/>
                      </a:lnTo>
                      <a:lnTo>
                        <a:pt x="158" y="334"/>
                      </a:lnTo>
                      <a:lnTo>
                        <a:pt x="143" y="312"/>
                      </a:lnTo>
                      <a:lnTo>
                        <a:pt x="134" y="306"/>
                      </a:lnTo>
                      <a:lnTo>
                        <a:pt x="125" y="307"/>
                      </a:lnTo>
                      <a:lnTo>
                        <a:pt x="116" y="297"/>
                      </a:lnTo>
                      <a:lnTo>
                        <a:pt x="114" y="285"/>
                      </a:lnTo>
                      <a:lnTo>
                        <a:pt x="104" y="270"/>
                      </a:lnTo>
                      <a:lnTo>
                        <a:pt x="112" y="265"/>
                      </a:lnTo>
                      <a:lnTo>
                        <a:pt x="118" y="251"/>
                      </a:lnTo>
                      <a:lnTo>
                        <a:pt x="111" y="241"/>
                      </a:lnTo>
                      <a:lnTo>
                        <a:pt x="120" y="229"/>
                      </a:lnTo>
                      <a:lnTo>
                        <a:pt x="120" y="221"/>
                      </a:lnTo>
                      <a:lnTo>
                        <a:pt x="125" y="219"/>
                      </a:lnTo>
                      <a:lnTo>
                        <a:pt x="119" y="213"/>
                      </a:lnTo>
                      <a:lnTo>
                        <a:pt x="125" y="211"/>
                      </a:lnTo>
                      <a:lnTo>
                        <a:pt x="135" y="198"/>
                      </a:lnTo>
                      <a:lnTo>
                        <a:pt x="142" y="199"/>
                      </a:lnTo>
                      <a:lnTo>
                        <a:pt x="149" y="197"/>
                      </a:lnTo>
                      <a:lnTo>
                        <a:pt x="154" y="192"/>
                      </a:lnTo>
                      <a:lnTo>
                        <a:pt x="154" y="187"/>
                      </a:lnTo>
                      <a:lnTo>
                        <a:pt x="165" y="188"/>
                      </a:lnTo>
                      <a:lnTo>
                        <a:pt x="170" y="180"/>
                      </a:lnTo>
                      <a:lnTo>
                        <a:pt x="166" y="170"/>
                      </a:lnTo>
                      <a:lnTo>
                        <a:pt x="169" y="166"/>
                      </a:lnTo>
                      <a:lnTo>
                        <a:pt x="171" y="169"/>
                      </a:lnTo>
                      <a:lnTo>
                        <a:pt x="177" y="169"/>
                      </a:lnTo>
                      <a:lnTo>
                        <a:pt x="177" y="177"/>
                      </a:lnTo>
                      <a:lnTo>
                        <a:pt x="181" y="181"/>
                      </a:lnTo>
                      <a:lnTo>
                        <a:pt x="181" y="187"/>
                      </a:lnTo>
                      <a:lnTo>
                        <a:pt x="186" y="195"/>
                      </a:lnTo>
                      <a:lnTo>
                        <a:pt x="205" y="211"/>
                      </a:lnTo>
                      <a:lnTo>
                        <a:pt x="223" y="205"/>
                      </a:lnTo>
                      <a:lnTo>
                        <a:pt x="242" y="193"/>
                      </a:lnTo>
                      <a:lnTo>
                        <a:pt x="237" y="180"/>
                      </a:lnTo>
                      <a:lnTo>
                        <a:pt x="241" y="179"/>
                      </a:lnTo>
                      <a:lnTo>
                        <a:pt x="244" y="174"/>
                      </a:lnTo>
                      <a:lnTo>
                        <a:pt x="242" y="170"/>
                      </a:lnTo>
                      <a:lnTo>
                        <a:pt x="249" y="165"/>
                      </a:lnTo>
                      <a:lnTo>
                        <a:pt x="266" y="172"/>
                      </a:lnTo>
                      <a:lnTo>
                        <a:pt x="275" y="167"/>
                      </a:lnTo>
                      <a:lnTo>
                        <a:pt x="277" y="162"/>
                      </a:lnTo>
                      <a:lnTo>
                        <a:pt x="284" y="163"/>
                      </a:lnTo>
                      <a:lnTo>
                        <a:pt x="293" y="157"/>
                      </a:lnTo>
                      <a:lnTo>
                        <a:pt x="295" y="163"/>
                      </a:lnTo>
                      <a:lnTo>
                        <a:pt x="303" y="168"/>
                      </a:lnTo>
                      <a:lnTo>
                        <a:pt x="305" y="177"/>
                      </a:lnTo>
                      <a:lnTo>
                        <a:pt x="302" y="182"/>
                      </a:lnTo>
                      <a:lnTo>
                        <a:pt x="306" y="188"/>
                      </a:lnTo>
                      <a:lnTo>
                        <a:pt x="320" y="192"/>
                      </a:lnTo>
                      <a:lnTo>
                        <a:pt x="329" y="189"/>
                      </a:lnTo>
                      <a:lnTo>
                        <a:pt x="333" y="185"/>
                      </a:lnTo>
                      <a:lnTo>
                        <a:pt x="339" y="187"/>
                      </a:lnTo>
                      <a:lnTo>
                        <a:pt x="339" y="199"/>
                      </a:lnTo>
                      <a:lnTo>
                        <a:pt x="345" y="206"/>
                      </a:lnTo>
                      <a:lnTo>
                        <a:pt x="376" y="223"/>
                      </a:lnTo>
                      <a:lnTo>
                        <a:pt x="387" y="225"/>
                      </a:lnTo>
                      <a:lnTo>
                        <a:pt x="408" y="219"/>
                      </a:lnTo>
                      <a:lnTo>
                        <a:pt x="425" y="208"/>
                      </a:lnTo>
                      <a:lnTo>
                        <a:pt x="441" y="205"/>
                      </a:lnTo>
                      <a:lnTo>
                        <a:pt x="450" y="212"/>
                      </a:lnTo>
                      <a:lnTo>
                        <a:pt x="459" y="213"/>
                      </a:lnTo>
                      <a:lnTo>
                        <a:pt x="466" y="208"/>
                      </a:lnTo>
                      <a:lnTo>
                        <a:pt x="496" y="215"/>
                      </a:lnTo>
                      <a:lnTo>
                        <a:pt x="515" y="212"/>
                      </a:lnTo>
                      <a:lnTo>
                        <a:pt x="526" y="205"/>
                      </a:lnTo>
                      <a:lnTo>
                        <a:pt x="537" y="207"/>
                      </a:lnTo>
                      <a:lnTo>
                        <a:pt x="571" y="196"/>
                      </a:lnTo>
                      <a:lnTo>
                        <a:pt x="594" y="172"/>
                      </a:lnTo>
                      <a:lnTo>
                        <a:pt x="603" y="176"/>
                      </a:lnTo>
                      <a:lnTo>
                        <a:pt x="623" y="170"/>
                      </a:lnTo>
                      <a:lnTo>
                        <a:pt x="629" y="165"/>
                      </a:lnTo>
                      <a:lnTo>
                        <a:pt x="641" y="176"/>
                      </a:lnTo>
                      <a:lnTo>
                        <a:pt x="656" y="176"/>
                      </a:lnTo>
                      <a:lnTo>
                        <a:pt x="659" y="182"/>
                      </a:lnTo>
                      <a:lnTo>
                        <a:pt x="668" y="184"/>
                      </a:lnTo>
                      <a:lnTo>
                        <a:pt x="684" y="175"/>
                      </a:lnTo>
                      <a:lnTo>
                        <a:pt x="693" y="164"/>
                      </a:lnTo>
                      <a:lnTo>
                        <a:pt x="697" y="151"/>
                      </a:lnTo>
                      <a:lnTo>
                        <a:pt x="694" y="144"/>
                      </a:lnTo>
                      <a:lnTo>
                        <a:pt x="697" y="144"/>
                      </a:lnTo>
                      <a:lnTo>
                        <a:pt x="700" y="150"/>
                      </a:lnTo>
                      <a:lnTo>
                        <a:pt x="698" y="158"/>
                      </a:lnTo>
                      <a:lnTo>
                        <a:pt x="708" y="161"/>
                      </a:lnTo>
                      <a:lnTo>
                        <a:pt x="731" y="154"/>
                      </a:lnTo>
                      <a:lnTo>
                        <a:pt x="757" y="137"/>
                      </a:lnTo>
                      <a:lnTo>
                        <a:pt x="764" y="137"/>
                      </a:lnTo>
                      <a:close/>
                      <a:moveTo>
                        <a:pt x="638" y="105"/>
                      </a:moveTo>
                      <a:lnTo>
                        <a:pt x="646" y="111"/>
                      </a:lnTo>
                      <a:lnTo>
                        <a:pt x="647" y="118"/>
                      </a:lnTo>
                      <a:lnTo>
                        <a:pt x="643" y="118"/>
                      </a:lnTo>
                      <a:lnTo>
                        <a:pt x="636" y="114"/>
                      </a:lnTo>
                      <a:lnTo>
                        <a:pt x="634" y="107"/>
                      </a:lnTo>
                      <a:lnTo>
                        <a:pt x="638" y="101"/>
                      </a:lnTo>
                      <a:lnTo>
                        <a:pt x="640" y="103"/>
                      </a:lnTo>
                      <a:lnTo>
                        <a:pt x="638" y="105"/>
                      </a:lnTo>
                      <a:close/>
                      <a:moveTo>
                        <a:pt x="639" y="77"/>
                      </a:moveTo>
                      <a:lnTo>
                        <a:pt x="639" y="85"/>
                      </a:lnTo>
                      <a:lnTo>
                        <a:pt x="642" y="87"/>
                      </a:lnTo>
                      <a:lnTo>
                        <a:pt x="637" y="89"/>
                      </a:lnTo>
                      <a:lnTo>
                        <a:pt x="637" y="99"/>
                      </a:lnTo>
                      <a:lnTo>
                        <a:pt x="625" y="86"/>
                      </a:lnTo>
                      <a:lnTo>
                        <a:pt x="628" y="78"/>
                      </a:lnTo>
                      <a:lnTo>
                        <a:pt x="639" y="77"/>
                      </a:lnTo>
                      <a:close/>
                      <a:moveTo>
                        <a:pt x="512" y="68"/>
                      </a:moveTo>
                      <a:lnTo>
                        <a:pt x="512" y="74"/>
                      </a:lnTo>
                      <a:lnTo>
                        <a:pt x="509" y="74"/>
                      </a:lnTo>
                      <a:lnTo>
                        <a:pt x="508" y="70"/>
                      </a:lnTo>
                      <a:lnTo>
                        <a:pt x="512" y="68"/>
                      </a:lnTo>
                      <a:close/>
                      <a:moveTo>
                        <a:pt x="609" y="61"/>
                      </a:moveTo>
                      <a:lnTo>
                        <a:pt x="619" y="61"/>
                      </a:lnTo>
                      <a:lnTo>
                        <a:pt x="619" y="73"/>
                      </a:lnTo>
                      <a:lnTo>
                        <a:pt x="616" y="74"/>
                      </a:lnTo>
                      <a:lnTo>
                        <a:pt x="603" y="67"/>
                      </a:lnTo>
                      <a:lnTo>
                        <a:pt x="606" y="61"/>
                      </a:lnTo>
                      <a:lnTo>
                        <a:pt x="609" y="61"/>
                      </a:lnTo>
                      <a:close/>
                      <a:moveTo>
                        <a:pt x="552" y="60"/>
                      </a:moveTo>
                      <a:lnTo>
                        <a:pt x="557" y="62"/>
                      </a:lnTo>
                      <a:lnTo>
                        <a:pt x="561" y="68"/>
                      </a:lnTo>
                      <a:lnTo>
                        <a:pt x="553" y="67"/>
                      </a:lnTo>
                      <a:lnTo>
                        <a:pt x="550" y="63"/>
                      </a:lnTo>
                      <a:lnTo>
                        <a:pt x="552" y="60"/>
                      </a:lnTo>
                      <a:close/>
                      <a:moveTo>
                        <a:pt x="662" y="44"/>
                      </a:moveTo>
                      <a:lnTo>
                        <a:pt x="662" y="48"/>
                      </a:lnTo>
                      <a:lnTo>
                        <a:pt x="658" y="49"/>
                      </a:lnTo>
                      <a:lnTo>
                        <a:pt x="658" y="44"/>
                      </a:lnTo>
                      <a:lnTo>
                        <a:pt x="662" y="44"/>
                      </a:lnTo>
                      <a:close/>
                      <a:moveTo>
                        <a:pt x="266" y="26"/>
                      </a:moveTo>
                      <a:lnTo>
                        <a:pt x="268" y="27"/>
                      </a:lnTo>
                      <a:lnTo>
                        <a:pt x="265" y="31"/>
                      </a:lnTo>
                      <a:lnTo>
                        <a:pt x="258" y="31"/>
                      </a:lnTo>
                      <a:lnTo>
                        <a:pt x="259" y="26"/>
                      </a:lnTo>
                      <a:lnTo>
                        <a:pt x="263" y="24"/>
                      </a:lnTo>
                      <a:lnTo>
                        <a:pt x="266" y="26"/>
                      </a:lnTo>
                      <a:close/>
                      <a:moveTo>
                        <a:pt x="694" y="0"/>
                      </a:moveTo>
                      <a:lnTo>
                        <a:pt x="697" y="2"/>
                      </a:lnTo>
                      <a:lnTo>
                        <a:pt x="691" y="10"/>
                      </a:lnTo>
                      <a:lnTo>
                        <a:pt x="686" y="5"/>
                      </a:lnTo>
                      <a:lnTo>
                        <a:pt x="694" y="0"/>
                      </a:lnTo>
                      <a:close/>
                    </a:path>
                  </a:pathLst>
                </a:custGeom>
                <a:solidFill>
                  <a:srgbClr val="C1E1A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0" name="Google Shape;290;p2" descr="{&quot;Key&quot;:&quot;tuscany&quot;,&quot;Name&quot;:&quot;Tuscany&quot;,&quot;Value&quot;:2147.0,&quot;Formula&quot;:&quot;2147&quot;,&quot;Text&quot;:&quot;2147&quot;,&quot;OfficeApplication&quot;:2,&quot;HasValue&quot;:true}"/>
                <p:cNvSpPr/>
                <p:nvPr/>
              </p:nvSpPr>
              <p:spPr>
                <a:xfrm>
                  <a:off x="1296311" y="1402590"/>
                  <a:ext cx="898525" cy="99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" h="624" extrusionOk="0">
                      <a:moveTo>
                        <a:pt x="134" y="614"/>
                      </a:moveTo>
                      <a:lnTo>
                        <a:pt x="137" y="621"/>
                      </a:lnTo>
                      <a:lnTo>
                        <a:pt x="134" y="624"/>
                      </a:lnTo>
                      <a:lnTo>
                        <a:pt x="130" y="623"/>
                      </a:lnTo>
                      <a:lnTo>
                        <a:pt x="129" y="615"/>
                      </a:lnTo>
                      <a:lnTo>
                        <a:pt x="134" y="614"/>
                      </a:lnTo>
                      <a:close/>
                      <a:moveTo>
                        <a:pt x="254" y="603"/>
                      </a:moveTo>
                      <a:lnTo>
                        <a:pt x="262" y="611"/>
                      </a:lnTo>
                      <a:lnTo>
                        <a:pt x="261" y="623"/>
                      </a:lnTo>
                      <a:lnTo>
                        <a:pt x="253" y="613"/>
                      </a:lnTo>
                      <a:lnTo>
                        <a:pt x="250" y="613"/>
                      </a:lnTo>
                      <a:lnTo>
                        <a:pt x="254" y="603"/>
                      </a:lnTo>
                      <a:close/>
                      <a:moveTo>
                        <a:pt x="85" y="537"/>
                      </a:moveTo>
                      <a:lnTo>
                        <a:pt x="89" y="546"/>
                      </a:lnTo>
                      <a:lnTo>
                        <a:pt x="86" y="552"/>
                      </a:lnTo>
                      <a:lnTo>
                        <a:pt x="76" y="548"/>
                      </a:lnTo>
                      <a:lnTo>
                        <a:pt x="83" y="545"/>
                      </a:lnTo>
                      <a:lnTo>
                        <a:pt x="85" y="537"/>
                      </a:lnTo>
                      <a:close/>
                      <a:moveTo>
                        <a:pt x="155" y="466"/>
                      </a:moveTo>
                      <a:lnTo>
                        <a:pt x="161" y="472"/>
                      </a:lnTo>
                      <a:lnTo>
                        <a:pt x="157" y="481"/>
                      </a:lnTo>
                      <a:lnTo>
                        <a:pt x="159" y="492"/>
                      </a:lnTo>
                      <a:lnTo>
                        <a:pt x="148" y="498"/>
                      </a:lnTo>
                      <a:lnTo>
                        <a:pt x="159" y="504"/>
                      </a:lnTo>
                      <a:lnTo>
                        <a:pt x="156" y="512"/>
                      </a:lnTo>
                      <a:lnTo>
                        <a:pt x="146" y="509"/>
                      </a:lnTo>
                      <a:lnTo>
                        <a:pt x="142" y="498"/>
                      </a:lnTo>
                      <a:lnTo>
                        <a:pt x="139" y="496"/>
                      </a:lnTo>
                      <a:lnTo>
                        <a:pt x="134" y="497"/>
                      </a:lnTo>
                      <a:lnTo>
                        <a:pt x="135" y="504"/>
                      </a:lnTo>
                      <a:lnTo>
                        <a:pt x="131" y="498"/>
                      </a:lnTo>
                      <a:lnTo>
                        <a:pt x="128" y="504"/>
                      </a:lnTo>
                      <a:lnTo>
                        <a:pt x="118" y="500"/>
                      </a:lnTo>
                      <a:lnTo>
                        <a:pt x="117" y="507"/>
                      </a:lnTo>
                      <a:lnTo>
                        <a:pt x="106" y="504"/>
                      </a:lnTo>
                      <a:lnTo>
                        <a:pt x="100" y="505"/>
                      </a:lnTo>
                      <a:lnTo>
                        <a:pt x="100" y="507"/>
                      </a:lnTo>
                      <a:lnTo>
                        <a:pt x="93" y="503"/>
                      </a:lnTo>
                      <a:lnTo>
                        <a:pt x="89" y="496"/>
                      </a:lnTo>
                      <a:lnTo>
                        <a:pt x="89" y="489"/>
                      </a:lnTo>
                      <a:lnTo>
                        <a:pt x="97" y="484"/>
                      </a:lnTo>
                      <a:lnTo>
                        <a:pt x="108" y="483"/>
                      </a:lnTo>
                      <a:lnTo>
                        <a:pt x="118" y="490"/>
                      </a:lnTo>
                      <a:lnTo>
                        <a:pt x="120" y="486"/>
                      </a:lnTo>
                      <a:lnTo>
                        <a:pt x="124" y="485"/>
                      </a:lnTo>
                      <a:lnTo>
                        <a:pt x="123" y="483"/>
                      </a:lnTo>
                      <a:lnTo>
                        <a:pt x="125" y="481"/>
                      </a:lnTo>
                      <a:lnTo>
                        <a:pt x="123" y="478"/>
                      </a:lnTo>
                      <a:lnTo>
                        <a:pt x="137" y="481"/>
                      </a:lnTo>
                      <a:lnTo>
                        <a:pt x="134" y="485"/>
                      </a:lnTo>
                      <a:lnTo>
                        <a:pt x="142" y="486"/>
                      </a:lnTo>
                      <a:lnTo>
                        <a:pt x="153" y="465"/>
                      </a:lnTo>
                      <a:lnTo>
                        <a:pt x="155" y="466"/>
                      </a:lnTo>
                      <a:close/>
                      <a:moveTo>
                        <a:pt x="32" y="410"/>
                      </a:moveTo>
                      <a:lnTo>
                        <a:pt x="34" y="418"/>
                      </a:lnTo>
                      <a:lnTo>
                        <a:pt x="27" y="428"/>
                      </a:lnTo>
                      <a:lnTo>
                        <a:pt x="23" y="423"/>
                      </a:lnTo>
                      <a:lnTo>
                        <a:pt x="25" y="413"/>
                      </a:lnTo>
                      <a:lnTo>
                        <a:pt x="30" y="408"/>
                      </a:lnTo>
                      <a:lnTo>
                        <a:pt x="32" y="410"/>
                      </a:lnTo>
                      <a:close/>
                      <a:moveTo>
                        <a:pt x="537" y="196"/>
                      </a:moveTo>
                      <a:lnTo>
                        <a:pt x="537" y="197"/>
                      </a:lnTo>
                      <a:lnTo>
                        <a:pt x="537" y="197"/>
                      </a:lnTo>
                      <a:lnTo>
                        <a:pt x="538" y="201"/>
                      </a:lnTo>
                      <a:lnTo>
                        <a:pt x="530" y="206"/>
                      </a:lnTo>
                      <a:lnTo>
                        <a:pt x="524" y="199"/>
                      </a:lnTo>
                      <a:lnTo>
                        <a:pt x="525" y="195"/>
                      </a:lnTo>
                      <a:lnTo>
                        <a:pt x="536" y="195"/>
                      </a:lnTo>
                      <a:lnTo>
                        <a:pt x="536" y="195"/>
                      </a:lnTo>
                      <a:lnTo>
                        <a:pt x="537" y="196"/>
                      </a:lnTo>
                      <a:close/>
                      <a:moveTo>
                        <a:pt x="0" y="34"/>
                      </a:moveTo>
                      <a:lnTo>
                        <a:pt x="15" y="25"/>
                      </a:lnTo>
                      <a:lnTo>
                        <a:pt x="29" y="3"/>
                      </a:lnTo>
                      <a:lnTo>
                        <a:pt x="51" y="0"/>
                      </a:lnTo>
                      <a:lnTo>
                        <a:pt x="61" y="4"/>
                      </a:lnTo>
                      <a:lnTo>
                        <a:pt x="63" y="9"/>
                      </a:lnTo>
                      <a:lnTo>
                        <a:pt x="67" y="10"/>
                      </a:lnTo>
                      <a:lnTo>
                        <a:pt x="65" y="20"/>
                      </a:lnTo>
                      <a:lnTo>
                        <a:pt x="70" y="26"/>
                      </a:lnTo>
                      <a:lnTo>
                        <a:pt x="88" y="38"/>
                      </a:lnTo>
                      <a:lnTo>
                        <a:pt x="98" y="36"/>
                      </a:lnTo>
                      <a:lnTo>
                        <a:pt x="121" y="60"/>
                      </a:lnTo>
                      <a:lnTo>
                        <a:pt x="131" y="55"/>
                      </a:lnTo>
                      <a:lnTo>
                        <a:pt x="139" y="60"/>
                      </a:lnTo>
                      <a:lnTo>
                        <a:pt x="146" y="60"/>
                      </a:lnTo>
                      <a:lnTo>
                        <a:pt x="159" y="73"/>
                      </a:lnTo>
                      <a:lnTo>
                        <a:pt x="165" y="72"/>
                      </a:lnTo>
                      <a:lnTo>
                        <a:pt x="170" y="75"/>
                      </a:lnTo>
                      <a:lnTo>
                        <a:pt x="170" y="80"/>
                      </a:lnTo>
                      <a:lnTo>
                        <a:pt x="177" y="87"/>
                      </a:lnTo>
                      <a:lnTo>
                        <a:pt x="178" y="93"/>
                      </a:lnTo>
                      <a:lnTo>
                        <a:pt x="192" y="106"/>
                      </a:lnTo>
                      <a:lnTo>
                        <a:pt x="199" y="104"/>
                      </a:lnTo>
                      <a:lnTo>
                        <a:pt x="199" y="98"/>
                      </a:lnTo>
                      <a:lnTo>
                        <a:pt x="203" y="93"/>
                      </a:lnTo>
                      <a:lnTo>
                        <a:pt x="225" y="94"/>
                      </a:lnTo>
                      <a:lnTo>
                        <a:pt x="246" y="111"/>
                      </a:lnTo>
                      <a:lnTo>
                        <a:pt x="255" y="113"/>
                      </a:lnTo>
                      <a:lnTo>
                        <a:pt x="258" y="117"/>
                      </a:lnTo>
                      <a:lnTo>
                        <a:pt x="257" y="120"/>
                      </a:lnTo>
                      <a:lnTo>
                        <a:pt x="259" y="122"/>
                      </a:lnTo>
                      <a:lnTo>
                        <a:pt x="280" y="100"/>
                      </a:lnTo>
                      <a:lnTo>
                        <a:pt x="281" y="103"/>
                      </a:lnTo>
                      <a:lnTo>
                        <a:pt x="279" y="107"/>
                      </a:lnTo>
                      <a:lnTo>
                        <a:pt x="285" y="112"/>
                      </a:lnTo>
                      <a:lnTo>
                        <a:pt x="296" y="113"/>
                      </a:lnTo>
                      <a:lnTo>
                        <a:pt x="310" y="108"/>
                      </a:lnTo>
                      <a:lnTo>
                        <a:pt x="323" y="111"/>
                      </a:lnTo>
                      <a:lnTo>
                        <a:pt x="333" y="110"/>
                      </a:lnTo>
                      <a:lnTo>
                        <a:pt x="332" y="106"/>
                      </a:lnTo>
                      <a:lnTo>
                        <a:pt x="320" y="98"/>
                      </a:lnTo>
                      <a:lnTo>
                        <a:pt x="321" y="95"/>
                      </a:lnTo>
                      <a:lnTo>
                        <a:pt x="337" y="94"/>
                      </a:lnTo>
                      <a:lnTo>
                        <a:pt x="346" y="86"/>
                      </a:lnTo>
                      <a:lnTo>
                        <a:pt x="347" y="81"/>
                      </a:lnTo>
                      <a:lnTo>
                        <a:pt x="358" y="80"/>
                      </a:lnTo>
                      <a:lnTo>
                        <a:pt x="367" y="71"/>
                      </a:lnTo>
                      <a:lnTo>
                        <a:pt x="373" y="76"/>
                      </a:lnTo>
                      <a:lnTo>
                        <a:pt x="374" y="84"/>
                      </a:lnTo>
                      <a:lnTo>
                        <a:pt x="380" y="86"/>
                      </a:lnTo>
                      <a:lnTo>
                        <a:pt x="387" y="94"/>
                      </a:lnTo>
                      <a:lnTo>
                        <a:pt x="391" y="95"/>
                      </a:lnTo>
                      <a:lnTo>
                        <a:pt x="397" y="91"/>
                      </a:lnTo>
                      <a:lnTo>
                        <a:pt x="407" y="93"/>
                      </a:lnTo>
                      <a:lnTo>
                        <a:pt x="408" y="97"/>
                      </a:lnTo>
                      <a:lnTo>
                        <a:pt x="402" y="106"/>
                      </a:lnTo>
                      <a:lnTo>
                        <a:pt x="413" y="108"/>
                      </a:lnTo>
                      <a:lnTo>
                        <a:pt x="436" y="103"/>
                      </a:lnTo>
                      <a:lnTo>
                        <a:pt x="434" y="114"/>
                      </a:lnTo>
                      <a:lnTo>
                        <a:pt x="425" y="123"/>
                      </a:lnTo>
                      <a:lnTo>
                        <a:pt x="423" y="131"/>
                      </a:lnTo>
                      <a:lnTo>
                        <a:pt x="417" y="134"/>
                      </a:lnTo>
                      <a:lnTo>
                        <a:pt x="417" y="139"/>
                      </a:lnTo>
                      <a:lnTo>
                        <a:pt x="415" y="139"/>
                      </a:lnTo>
                      <a:lnTo>
                        <a:pt x="414" y="143"/>
                      </a:lnTo>
                      <a:lnTo>
                        <a:pt x="422" y="151"/>
                      </a:lnTo>
                      <a:lnTo>
                        <a:pt x="421" y="158"/>
                      </a:lnTo>
                      <a:lnTo>
                        <a:pt x="428" y="163"/>
                      </a:lnTo>
                      <a:lnTo>
                        <a:pt x="427" y="176"/>
                      </a:lnTo>
                      <a:lnTo>
                        <a:pt x="443" y="184"/>
                      </a:lnTo>
                      <a:lnTo>
                        <a:pt x="451" y="194"/>
                      </a:lnTo>
                      <a:lnTo>
                        <a:pt x="469" y="195"/>
                      </a:lnTo>
                      <a:lnTo>
                        <a:pt x="472" y="200"/>
                      </a:lnTo>
                      <a:lnTo>
                        <a:pt x="478" y="200"/>
                      </a:lnTo>
                      <a:lnTo>
                        <a:pt x="478" y="200"/>
                      </a:lnTo>
                      <a:lnTo>
                        <a:pt x="479" y="204"/>
                      </a:lnTo>
                      <a:lnTo>
                        <a:pt x="485" y="209"/>
                      </a:lnTo>
                      <a:lnTo>
                        <a:pt x="485" y="209"/>
                      </a:lnTo>
                      <a:lnTo>
                        <a:pt x="489" y="207"/>
                      </a:lnTo>
                      <a:lnTo>
                        <a:pt x="495" y="210"/>
                      </a:lnTo>
                      <a:lnTo>
                        <a:pt x="499" y="209"/>
                      </a:lnTo>
                      <a:lnTo>
                        <a:pt x="499" y="209"/>
                      </a:lnTo>
                      <a:lnTo>
                        <a:pt x="503" y="216"/>
                      </a:lnTo>
                      <a:lnTo>
                        <a:pt x="511" y="211"/>
                      </a:lnTo>
                      <a:lnTo>
                        <a:pt x="511" y="211"/>
                      </a:lnTo>
                      <a:lnTo>
                        <a:pt x="517" y="213"/>
                      </a:lnTo>
                      <a:lnTo>
                        <a:pt x="523" y="208"/>
                      </a:lnTo>
                      <a:lnTo>
                        <a:pt x="529" y="219"/>
                      </a:lnTo>
                      <a:lnTo>
                        <a:pt x="532" y="210"/>
                      </a:lnTo>
                      <a:lnTo>
                        <a:pt x="540" y="211"/>
                      </a:lnTo>
                      <a:lnTo>
                        <a:pt x="547" y="208"/>
                      </a:lnTo>
                      <a:lnTo>
                        <a:pt x="547" y="208"/>
                      </a:lnTo>
                      <a:lnTo>
                        <a:pt x="548" y="208"/>
                      </a:lnTo>
                      <a:lnTo>
                        <a:pt x="548" y="208"/>
                      </a:lnTo>
                      <a:lnTo>
                        <a:pt x="557" y="213"/>
                      </a:lnTo>
                      <a:lnTo>
                        <a:pt x="566" y="225"/>
                      </a:lnTo>
                      <a:lnTo>
                        <a:pt x="558" y="225"/>
                      </a:lnTo>
                      <a:lnTo>
                        <a:pt x="559" y="234"/>
                      </a:lnTo>
                      <a:lnTo>
                        <a:pt x="555" y="234"/>
                      </a:lnTo>
                      <a:lnTo>
                        <a:pt x="553" y="219"/>
                      </a:lnTo>
                      <a:lnTo>
                        <a:pt x="551" y="231"/>
                      </a:lnTo>
                      <a:lnTo>
                        <a:pt x="545" y="234"/>
                      </a:lnTo>
                      <a:lnTo>
                        <a:pt x="540" y="233"/>
                      </a:lnTo>
                      <a:lnTo>
                        <a:pt x="540" y="236"/>
                      </a:lnTo>
                      <a:lnTo>
                        <a:pt x="537" y="240"/>
                      </a:lnTo>
                      <a:lnTo>
                        <a:pt x="527" y="243"/>
                      </a:lnTo>
                      <a:lnTo>
                        <a:pt x="533" y="253"/>
                      </a:lnTo>
                      <a:lnTo>
                        <a:pt x="533" y="253"/>
                      </a:lnTo>
                      <a:lnTo>
                        <a:pt x="523" y="266"/>
                      </a:lnTo>
                      <a:lnTo>
                        <a:pt x="520" y="276"/>
                      </a:lnTo>
                      <a:lnTo>
                        <a:pt x="511" y="276"/>
                      </a:lnTo>
                      <a:lnTo>
                        <a:pt x="508" y="278"/>
                      </a:lnTo>
                      <a:lnTo>
                        <a:pt x="507" y="285"/>
                      </a:lnTo>
                      <a:lnTo>
                        <a:pt x="519" y="292"/>
                      </a:lnTo>
                      <a:lnTo>
                        <a:pt x="519" y="294"/>
                      </a:lnTo>
                      <a:lnTo>
                        <a:pt x="509" y="298"/>
                      </a:lnTo>
                      <a:lnTo>
                        <a:pt x="505" y="304"/>
                      </a:lnTo>
                      <a:lnTo>
                        <a:pt x="501" y="303"/>
                      </a:lnTo>
                      <a:lnTo>
                        <a:pt x="494" y="310"/>
                      </a:lnTo>
                      <a:lnTo>
                        <a:pt x="495" y="314"/>
                      </a:lnTo>
                      <a:lnTo>
                        <a:pt x="504" y="313"/>
                      </a:lnTo>
                      <a:lnTo>
                        <a:pt x="504" y="324"/>
                      </a:lnTo>
                      <a:lnTo>
                        <a:pt x="511" y="322"/>
                      </a:lnTo>
                      <a:lnTo>
                        <a:pt x="513" y="324"/>
                      </a:lnTo>
                      <a:lnTo>
                        <a:pt x="517" y="334"/>
                      </a:lnTo>
                      <a:lnTo>
                        <a:pt x="515" y="341"/>
                      </a:lnTo>
                      <a:lnTo>
                        <a:pt x="517" y="345"/>
                      </a:lnTo>
                      <a:lnTo>
                        <a:pt x="526" y="348"/>
                      </a:lnTo>
                      <a:lnTo>
                        <a:pt x="529" y="339"/>
                      </a:lnTo>
                      <a:lnTo>
                        <a:pt x="535" y="344"/>
                      </a:lnTo>
                      <a:lnTo>
                        <a:pt x="508" y="361"/>
                      </a:lnTo>
                      <a:lnTo>
                        <a:pt x="499" y="356"/>
                      </a:lnTo>
                      <a:lnTo>
                        <a:pt x="496" y="357"/>
                      </a:lnTo>
                      <a:lnTo>
                        <a:pt x="498" y="363"/>
                      </a:lnTo>
                      <a:lnTo>
                        <a:pt x="494" y="375"/>
                      </a:lnTo>
                      <a:lnTo>
                        <a:pt x="473" y="387"/>
                      </a:lnTo>
                      <a:lnTo>
                        <a:pt x="470" y="392"/>
                      </a:lnTo>
                      <a:lnTo>
                        <a:pt x="474" y="403"/>
                      </a:lnTo>
                      <a:lnTo>
                        <a:pt x="473" y="408"/>
                      </a:lnTo>
                      <a:lnTo>
                        <a:pt x="476" y="414"/>
                      </a:lnTo>
                      <a:lnTo>
                        <a:pt x="480" y="410"/>
                      </a:lnTo>
                      <a:lnTo>
                        <a:pt x="485" y="415"/>
                      </a:lnTo>
                      <a:lnTo>
                        <a:pt x="475" y="456"/>
                      </a:lnTo>
                      <a:lnTo>
                        <a:pt x="479" y="459"/>
                      </a:lnTo>
                      <a:lnTo>
                        <a:pt x="480" y="466"/>
                      </a:lnTo>
                      <a:lnTo>
                        <a:pt x="475" y="466"/>
                      </a:lnTo>
                      <a:lnTo>
                        <a:pt x="466" y="476"/>
                      </a:lnTo>
                      <a:lnTo>
                        <a:pt x="466" y="476"/>
                      </a:lnTo>
                      <a:lnTo>
                        <a:pt x="456" y="475"/>
                      </a:lnTo>
                      <a:lnTo>
                        <a:pt x="450" y="480"/>
                      </a:lnTo>
                      <a:lnTo>
                        <a:pt x="448" y="488"/>
                      </a:lnTo>
                      <a:lnTo>
                        <a:pt x="445" y="483"/>
                      </a:lnTo>
                      <a:lnTo>
                        <a:pt x="440" y="481"/>
                      </a:lnTo>
                      <a:lnTo>
                        <a:pt x="435" y="491"/>
                      </a:lnTo>
                      <a:lnTo>
                        <a:pt x="451" y="503"/>
                      </a:lnTo>
                      <a:lnTo>
                        <a:pt x="446" y="512"/>
                      </a:lnTo>
                      <a:lnTo>
                        <a:pt x="441" y="512"/>
                      </a:lnTo>
                      <a:lnTo>
                        <a:pt x="443" y="524"/>
                      </a:lnTo>
                      <a:lnTo>
                        <a:pt x="447" y="526"/>
                      </a:lnTo>
                      <a:lnTo>
                        <a:pt x="448" y="530"/>
                      </a:lnTo>
                      <a:lnTo>
                        <a:pt x="442" y="534"/>
                      </a:lnTo>
                      <a:lnTo>
                        <a:pt x="437" y="533"/>
                      </a:lnTo>
                      <a:lnTo>
                        <a:pt x="433" y="541"/>
                      </a:lnTo>
                      <a:lnTo>
                        <a:pt x="427" y="540"/>
                      </a:lnTo>
                      <a:lnTo>
                        <a:pt x="421" y="545"/>
                      </a:lnTo>
                      <a:lnTo>
                        <a:pt x="420" y="549"/>
                      </a:lnTo>
                      <a:lnTo>
                        <a:pt x="413" y="554"/>
                      </a:lnTo>
                      <a:lnTo>
                        <a:pt x="410" y="552"/>
                      </a:lnTo>
                      <a:lnTo>
                        <a:pt x="407" y="556"/>
                      </a:lnTo>
                      <a:lnTo>
                        <a:pt x="403" y="551"/>
                      </a:lnTo>
                      <a:lnTo>
                        <a:pt x="400" y="552"/>
                      </a:lnTo>
                      <a:lnTo>
                        <a:pt x="402" y="560"/>
                      </a:lnTo>
                      <a:lnTo>
                        <a:pt x="396" y="568"/>
                      </a:lnTo>
                      <a:lnTo>
                        <a:pt x="408" y="576"/>
                      </a:lnTo>
                      <a:lnTo>
                        <a:pt x="408" y="590"/>
                      </a:lnTo>
                      <a:lnTo>
                        <a:pt x="380" y="590"/>
                      </a:lnTo>
                      <a:lnTo>
                        <a:pt x="372" y="607"/>
                      </a:lnTo>
                      <a:lnTo>
                        <a:pt x="372" y="607"/>
                      </a:lnTo>
                      <a:lnTo>
                        <a:pt x="338" y="600"/>
                      </a:lnTo>
                      <a:lnTo>
                        <a:pt x="333" y="596"/>
                      </a:lnTo>
                      <a:lnTo>
                        <a:pt x="322" y="599"/>
                      </a:lnTo>
                      <a:lnTo>
                        <a:pt x="323" y="605"/>
                      </a:lnTo>
                      <a:lnTo>
                        <a:pt x="319" y="607"/>
                      </a:lnTo>
                      <a:lnTo>
                        <a:pt x="318" y="611"/>
                      </a:lnTo>
                      <a:lnTo>
                        <a:pt x="310" y="612"/>
                      </a:lnTo>
                      <a:lnTo>
                        <a:pt x="304" y="605"/>
                      </a:lnTo>
                      <a:lnTo>
                        <a:pt x="298" y="603"/>
                      </a:lnTo>
                      <a:lnTo>
                        <a:pt x="296" y="593"/>
                      </a:lnTo>
                      <a:lnTo>
                        <a:pt x="300" y="587"/>
                      </a:lnTo>
                      <a:lnTo>
                        <a:pt x="303" y="590"/>
                      </a:lnTo>
                      <a:lnTo>
                        <a:pt x="312" y="590"/>
                      </a:lnTo>
                      <a:lnTo>
                        <a:pt x="317" y="581"/>
                      </a:lnTo>
                      <a:lnTo>
                        <a:pt x="318" y="569"/>
                      </a:lnTo>
                      <a:lnTo>
                        <a:pt x="311" y="555"/>
                      </a:lnTo>
                      <a:lnTo>
                        <a:pt x="303" y="556"/>
                      </a:lnTo>
                      <a:lnTo>
                        <a:pt x="300" y="544"/>
                      </a:lnTo>
                      <a:lnTo>
                        <a:pt x="295" y="539"/>
                      </a:lnTo>
                      <a:lnTo>
                        <a:pt x="296" y="535"/>
                      </a:lnTo>
                      <a:lnTo>
                        <a:pt x="279" y="528"/>
                      </a:lnTo>
                      <a:lnTo>
                        <a:pt x="275" y="512"/>
                      </a:lnTo>
                      <a:lnTo>
                        <a:pt x="266" y="503"/>
                      </a:lnTo>
                      <a:lnTo>
                        <a:pt x="248" y="496"/>
                      </a:lnTo>
                      <a:lnTo>
                        <a:pt x="234" y="495"/>
                      </a:lnTo>
                      <a:lnTo>
                        <a:pt x="221" y="486"/>
                      </a:lnTo>
                      <a:lnTo>
                        <a:pt x="229" y="482"/>
                      </a:lnTo>
                      <a:lnTo>
                        <a:pt x="229" y="466"/>
                      </a:lnTo>
                      <a:lnTo>
                        <a:pt x="233" y="461"/>
                      </a:lnTo>
                      <a:lnTo>
                        <a:pt x="230" y="455"/>
                      </a:lnTo>
                      <a:lnTo>
                        <a:pt x="223" y="450"/>
                      </a:lnTo>
                      <a:lnTo>
                        <a:pt x="210" y="444"/>
                      </a:lnTo>
                      <a:lnTo>
                        <a:pt x="199" y="443"/>
                      </a:lnTo>
                      <a:lnTo>
                        <a:pt x="183" y="445"/>
                      </a:lnTo>
                      <a:lnTo>
                        <a:pt x="181" y="452"/>
                      </a:lnTo>
                      <a:lnTo>
                        <a:pt x="172" y="449"/>
                      </a:lnTo>
                      <a:lnTo>
                        <a:pt x="170" y="432"/>
                      </a:lnTo>
                      <a:lnTo>
                        <a:pt x="176" y="429"/>
                      </a:lnTo>
                      <a:lnTo>
                        <a:pt x="181" y="404"/>
                      </a:lnTo>
                      <a:lnTo>
                        <a:pt x="178" y="358"/>
                      </a:lnTo>
                      <a:lnTo>
                        <a:pt x="174" y="346"/>
                      </a:lnTo>
                      <a:lnTo>
                        <a:pt x="165" y="337"/>
                      </a:lnTo>
                      <a:lnTo>
                        <a:pt x="157" y="314"/>
                      </a:lnTo>
                      <a:lnTo>
                        <a:pt x="152" y="314"/>
                      </a:lnTo>
                      <a:lnTo>
                        <a:pt x="148" y="301"/>
                      </a:lnTo>
                      <a:lnTo>
                        <a:pt x="137" y="293"/>
                      </a:lnTo>
                      <a:lnTo>
                        <a:pt x="131" y="275"/>
                      </a:lnTo>
                      <a:lnTo>
                        <a:pt x="132" y="266"/>
                      </a:lnTo>
                      <a:lnTo>
                        <a:pt x="125" y="234"/>
                      </a:lnTo>
                      <a:lnTo>
                        <a:pt x="127" y="230"/>
                      </a:lnTo>
                      <a:lnTo>
                        <a:pt x="126" y="214"/>
                      </a:lnTo>
                      <a:lnTo>
                        <a:pt x="118" y="178"/>
                      </a:lnTo>
                      <a:lnTo>
                        <a:pt x="97" y="146"/>
                      </a:lnTo>
                      <a:lnTo>
                        <a:pt x="81" y="131"/>
                      </a:lnTo>
                      <a:lnTo>
                        <a:pt x="71" y="127"/>
                      </a:lnTo>
                      <a:lnTo>
                        <a:pt x="71" y="127"/>
                      </a:lnTo>
                      <a:lnTo>
                        <a:pt x="81" y="117"/>
                      </a:lnTo>
                      <a:lnTo>
                        <a:pt x="82" y="111"/>
                      </a:lnTo>
                      <a:lnTo>
                        <a:pt x="72" y="105"/>
                      </a:lnTo>
                      <a:lnTo>
                        <a:pt x="65" y="111"/>
                      </a:lnTo>
                      <a:lnTo>
                        <a:pt x="67" y="106"/>
                      </a:lnTo>
                      <a:lnTo>
                        <a:pt x="63" y="101"/>
                      </a:lnTo>
                      <a:lnTo>
                        <a:pt x="62" y="90"/>
                      </a:lnTo>
                      <a:lnTo>
                        <a:pt x="46" y="91"/>
                      </a:lnTo>
                      <a:lnTo>
                        <a:pt x="51" y="83"/>
                      </a:lnTo>
                      <a:lnTo>
                        <a:pt x="54" y="83"/>
                      </a:lnTo>
                      <a:lnTo>
                        <a:pt x="49" y="79"/>
                      </a:lnTo>
                      <a:lnTo>
                        <a:pt x="39" y="86"/>
                      </a:lnTo>
                      <a:lnTo>
                        <a:pt x="42" y="75"/>
                      </a:lnTo>
                      <a:lnTo>
                        <a:pt x="38" y="72"/>
                      </a:lnTo>
                      <a:lnTo>
                        <a:pt x="37" y="62"/>
                      </a:lnTo>
                      <a:lnTo>
                        <a:pt x="27" y="56"/>
                      </a:lnTo>
                      <a:lnTo>
                        <a:pt x="11" y="44"/>
                      </a:lnTo>
                      <a:lnTo>
                        <a:pt x="7" y="33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C1E1A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 dirty="0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1" name="Google Shape;291;p2" descr="{&quot;Key&quot;:&quot;trentino alto adige&quot;,&quot;Name&quot;:&quot;Trentino Alto Adige&quot;,&quot;Value&quot;:1101.0,&quot;Formula&quot;:&quot;1101&quot;,&quot;Text&quot;:&quot;1101&quot;,&quot;OfficeApplication&quot;:2,&quot;HasValue&quot;:true}"/>
                <p:cNvSpPr/>
                <p:nvPr/>
              </p:nvSpPr>
              <p:spPr>
                <a:xfrm>
                  <a:off x="1531261" y="151640"/>
                  <a:ext cx="700087" cy="684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431" extrusionOk="0">
                      <a:moveTo>
                        <a:pt x="383" y="2"/>
                      </a:moveTo>
                      <a:lnTo>
                        <a:pt x="390" y="7"/>
                      </a:lnTo>
                      <a:lnTo>
                        <a:pt x="385" y="10"/>
                      </a:lnTo>
                      <a:lnTo>
                        <a:pt x="383" y="20"/>
                      </a:lnTo>
                      <a:lnTo>
                        <a:pt x="371" y="21"/>
                      </a:lnTo>
                      <a:lnTo>
                        <a:pt x="366" y="26"/>
                      </a:lnTo>
                      <a:lnTo>
                        <a:pt x="369" y="42"/>
                      </a:lnTo>
                      <a:lnTo>
                        <a:pt x="375" y="48"/>
                      </a:lnTo>
                      <a:lnTo>
                        <a:pt x="370" y="56"/>
                      </a:lnTo>
                      <a:lnTo>
                        <a:pt x="379" y="58"/>
                      </a:lnTo>
                      <a:lnTo>
                        <a:pt x="385" y="67"/>
                      </a:lnTo>
                      <a:lnTo>
                        <a:pt x="391" y="63"/>
                      </a:lnTo>
                      <a:lnTo>
                        <a:pt x="398" y="65"/>
                      </a:lnTo>
                      <a:lnTo>
                        <a:pt x="405" y="78"/>
                      </a:lnTo>
                      <a:lnTo>
                        <a:pt x="399" y="85"/>
                      </a:lnTo>
                      <a:lnTo>
                        <a:pt x="399" y="95"/>
                      </a:lnTo>
                      <a:lnTo>
                        <a:pt x="415" y="98"/>
                      </a:lnTo>
                      <a:lnTo>
                        <a:pt x="420" y="115"/>
                      </a:lnTo>
                      <a:lnTo>
                        <a:pt x="441" y="127"/>
                      </a:lnTo>
                      <a:lnTo>
                        <a:pt x="441" y="127"/>
                      </a:lnTo>
                      <a:lnTo>
                        <a:pt x="430" y="131"/>
                      </a:lnTo>
                      <a:lnTo>
                        <a:pt x="424" y="139"/>
                      </a:lnTo>
                      <a:lnTo>
                        <a:pt x="420" y="138"/>
                      </a:lnTo>
                      <a:lnTo>
                        <a:pt x="422" y="143"/>
                      </a:lnTo>
                      <a:lnTo>
                        <a:pt x="420" y="145"/>
                      </a:lnTo>
                      <a:lnTo>
                        <a:pt x="415" y="145"/>
                      </a:lnTo>
                      <a:lnTo>
                        <a:pt x="412" y="142"/>
                      </a:lnTo>
                      <a:lnTo>
                        <a:pt x="399" y="146"/>
                      </a:lnTo>
                      <a:lnTo>
                        <a:pt x="394" y="143"/>
                      </a:lnTo>
                      <a:lnTo>
                        <a:pt x="381" y="153"/>
                      </a:lnTo>
                      <a:lnTo>
                        <a:pt x="380" y="144"/>
                      </a:lnTo>
                      <a:lnTo>
                        <a:pt x="374" y="140"/>
                      </a:lnTo>
                      <a:lnTo>
                        <a:pt x="371" y="141"/>
                      </a:lnTo>
                      <a:lnTo>
                        <a:pt x="354" y="128"/>
                      </a:lnTo>
                      <a:lnTo>
                        <a:pt x="355" y="138"/>
                      </a:lnTo>
                      <a:lnTo>
                        <a:pt x="349" y="149"/>
                      </a:lnTo>
                      <a:lnTo>
                        <a:pt x="350" y="155"/>
                      </a:lnTo>
                      <a:lnTo>
                        <a:pt x="340" y="172"/>
                      </a:lnTo>
                      <a:lnTo>
                        <a:pt x="338" y="169"/>
                      </a:lnTo>
                      <a:lnTo>
                        <a:pt x="333" y="169"/>
                      </a:lnTo>
                      <a:lnTo>
                        <a:pt x="328" y="174"/>
                      </a:lnTo>
                      <a:lnTo>
                        <a:pt x="321" y="172"/>
                      </a:lnTo>
                      <a:lnTo>
                        <a:pt x="301" y="182"/>
                      </a:lnTo>
                      <a:lnTo>
                        <a:pt x="301" y="189"/>
                      </a:lnTo>
                      <a:lnTo>
                        <a:pt x="313" y="190"/>
                      </a:lnTo>
                      <a:lnTo>
                        <a:pt x="316" y="196"/>
                      </a:lnTo>
                      <a:lnTo>
                        <a:pt x="306" y="208"/>
                      </a:lnTo>
                      <a:lnTo>
                        <a:pt x="305" y="223"/>
                      </a:lnTo>
                      <a:lnTo>
                        <a:pt x="302" y="220"/>
                      </a:lnTo>
                      <a:lnTo>
                        <a:pt x="293" y="225"/>
                      </a:lnTo>
                      <a:lnTo>
                        <a:pt x="304" y="235"/>
                      </a:lnTo>
                      <a:lnTo>
                        <a:pt x="307" y="241"/>
                      </a:lnTo>
                      <a:lnTo>
                        <a:pt x="304" y="249"/>
                      </a:lnTo>
                      <a:lnTo>
                        <a:pt x="307" y="252"/>
                      </a:lnTo>
                      <a:lnTo>
                        <a:pt x="316" y="250"/>
                      </a:lnTo>
                      <a:lnTo>
                        <a:pt x="318" y="258"/>
                      </a:lnTo>
                      <a:lnTo>
                        <a:pt x="320" y="256"/>
                      </a:lnTo>
                      <a:lnTo>
                        <a:pt x="326" y="259"/>
                      </a:lnTo>
                      <a:lnTo>
                        <a:pt x="322" y="266"/>
                      </a:lnTo>
                      <a:lnTo>
                        <a:pt x="332" y="275"/>
                      </a:lnTo>
                      <a:lnTo>
                        <a:pt x="330" y="283"/>
                      </a:lnTo>
                      <a:lnTo>
                        <a:pt x="326" y="280"/>
                      </a:lnTo>
                      <a:lnTo>
                        <a:pt x="318" y="297"/>
                      </a:lnTo>
                      <a:lnTo>
                        <a:pt x="301" y="303"/>
                      </a:lnTo>
                      <a:lnTo>
                        <a:pt x="292" y="302"/>
                      </a:lnTo>
                      <a:lnTo>
                        <a:pt x="289" y="305"/>
                      </a:lnTo>
                      <a:lnTo>
                        <a:pt x="286" y="302"/>
                      </a:lnTo>
                      <a:lnTo>
                        <a:pt x="275" y="305"/>
                      </a:lnTo>
                      <a:lnTo>
                        <a:pt x="274" y="313"/>
                      </a:lnTo>
                      <a:lnTo>
                        <a:pt x="278" y="320"/>
                      </a:lnTo>
                      <a:lnTo>
                        <a:pt x="270" y="323"/>
                      </a:lnTo>
                      <a:lnTo>
                        <a:pt x="273" y="325"/>
                      </a:lnTo>
                      <a:lnTo>
                        <a:pt x="270" y="329"/>
                      </a:lnTo>
                      <a:lnTo>
                        <a:pt x="275" y="337"/>
                      </a:lnTo>
                      <a:lnTo>
                        <a:pt x="271" y="344"/>
                      </a:lnTo>
                      <a:lnTo>
                        <a:pt x="254" y="343"/>
                      </a:lnTo>
                      <a:lnTo>
                        <a:pt x="252" y="332"/>
                      </a:lnTo>
                      <a:lnTo>
                        <a:pt x="243" y="329"/>
                      </a:lnTo>
                      <a:lnTo>
                        <a:pt x="235" y="331"/>
                      </a:lnTo>
                      <a:lnTo>
                        <a:pt x="224" y="340"/>
                      </a:lnTo>
                      <a:lnTo>
                        <a:pt x="209" y="339"/>
                      </a:lnTo>
                      <a:lnTo>
                        <a:pt x="211" y="350"/>
                      </a:lnTo>
                      <a:lnTo>
                        <a:pt x="205" y="351"/>
                      </a:lnTo>
                      <a:lnTo>
                        <a:pt x="202" y="358"/>
                      </a:lnTo>
                      <a:lnTo>
                        <a:pt x="203" y="362"/>
                      </a:lnTo>
                      <a:lnTo>
                        <a:pt x="193" y="356"/>
                      </a:lnTo>
                      <a:lnTo>
                        <a:pt x="193" y="352"/>
                      </a:lnTo>
                      <a:lnTo>
                        <a:pt x="193" y="359"/>
                      </a:lnTo>
                      <a:lnTo>
                        <a:pt x="184" y="358"/>
                      </a:lnTo>
                      <a:lnTo>
                        <a:pt x="180" y="378"/>
                      </a:lnTo>
                      <a:lnTo>
                        <a:pt x="171" y="389"/>
                      </a:lnTo>
                      <a:lnTo>
                        <a:pt x="173" y="400"/>
                      </a:lnTo>
                      <a:lnTo>
                        <a:pt x="166" y="399"/>
                      </a:lnTo>
                      <a:lnTo>
                        <a:pt x="166" y="413"/>
                      </a:lnTo>
                      <a:lnTo>
                        <a:pt x="156" y="427"/>
                      </a:lnTo>
                      <a:lnTo>
                        <a:pt x="150" y="426"/>
                      </a:lnTo>
                      <a:lnTo>
                        <a:pt x="142" y="419"/>
                      </a:lnTo>
                      <a:lnTo>
                        <a:pt x="136" y="422"/>
                      </a:lnTo>
                      <a:lnTo>
                        <a:pt x="134" y="417"/>
                      </a:lnTo>
                      <a:lnTo>
                        <a:pt x="126" y="428"/>
                      </a:lnTo>
                      <a:lnTo>
                        <a:pt x="124" y="424"/>
                      </a:lnTo>
                      <a:lnTo>
                        <a:pt x="118" y="431"/>
                      </a:lnTo>
                      <a:lnTo>
                        <a:pt x="112" y="427"/>
                      </a:lnTo>
                      <a:lnTo>
                        <a:pt x="114" y="422"/>
                      </a:lnTo>
                      <a:lnTo>
                        <a:pt x="106" y="418"/>
                      </a:lnTo>
                      <a:lnTo>
                        <a:pt x="97" y="418"/>
                      </a:lnTo>
                      <a:lnTo>
                        <a:pt x="106" y="402"/>
                      </a:lnTo>
                      <a:lnTo>
                        <a:pt x="103" y="396"/>
                      </a:lnTo>
                      <a:lnTo>
                        <a:pt x="108" y="391"/>
                      </a:lnTo>
                      <a:lnTo>
                        <a:pt x="97" y="384"/>
                      </a:lnTo>
                      <a:lnTo>
                        <a:pt x="97" y="384"/>
                      </a:lnTo>
                      <a:lnTo>
                        <a:pt x="81" y="381"/>
                      </a:lnTo>
                      <a:lnTo>
                        <a:pt x="79" y="385"/>
                      </a:lnTo>
                      <a:lnTo>
                        <a:pt x="74" y="381"/>
                      </a:lnTo>
                      <a:lnTo>
                        <a:pt x="58" y="384"/>
                      </a:lnTo>
                      <a:lnTo>
                        <a:pt x="56" y="392"/>
                      </a:lnTo>
                      <a:lnTo>
                        <a:pt x="47" y="393"/>
                      </a:lnTo>
                      <a:lnTo>
                        <a:pt x="38" y="399"/>
                      </a:lnTo>
                      <a:lnTo>
                        <a:pt x="33" y="398"/>
                      </a:lnTo>
                      <a:lnTo>
                        <a:pt x="32" y="394"/>
                      </a:lnTo>
                      <a:lnTo>
                        <a:pt x="34" y="388"/>
                      </a:lnTo>
                      <a:lnTo>
                        <a:pt x="25" y="385"/>
                      </a:lnTo>
                      <a:lnTo>
                        <a:pt x="23" y="367"/>
                      </a:lnTo>
                      <a:lnTo>
                        <a:pt x="27" y="359"/>
                      </a:lnTo>
                      <a:lnTo>
                        <a:pt x="22" y="350"/>
                      </a:lnTo>
                      <a:lnTo>
                        <a:pt x="22" y="342"/>
                      </a:lnTo>
                      <a:lnTo>
                        <a:pt x="15" y="341"/>
                      </a:lnTo>
                      <a:lnTo>
                        <a:pt x="15" y="337"/>
                      </a:lnTo>
                      <a:lnTo>
                        <a:pt x="17" y="329"/>
                      </a:lnTo>
                      <a:lnTo>
                        <a:pt x="22" y="325"/>
                      </a:lnTo>
                      <a:lnTo>
                        <a:pt x="21" y="317"/>
                      </a:lnTo>
                      <a:lnTo>
                        <a:pt x="34" y="301"/>
                      </a:lnTo>
                      <a:lnTo>
                        <a:pt x="38" y="283"/>
                      </a:lnTo>
                      <a:lnTo>
                        <a:pt x="34" y="276"/>
                      </a:lnTo>
                      <a:lnTo>
                        <a:pt x="43" y="259"/>
                      </a:lnTo>
                      <a:lnTo>
                        <a:pt x="41" y="250"/>
                      </a:lnTo>
                      <a:lnTo>
                        <a:pt x="37" y="249"/>
                      </a:lnTo>
                      <a:lnTo>
                        <a:pt x="41" y="242"/>
                      </a:lnTo>
                      <a:lnTo>
                        <a:pt x="39" y="234"/>
                      </a:lnTo>
                      <a:lnTo>
                        <a:pt x="28" y="229"/>
                      </a:lnTo>
                      <a:lnTo>
                        <a:pt x="38" y="219"/>
                      </a:lnTo>
                      <a:lnTo>
                        <a:pt x="46" y="219"/>
                      </a:lnTo>
                      <a:lnTo>
                        <a:pt x="53" y="212"/>
                      </a:lnTo>
                      <a:lnTo>
                        <a:pt x="49" y="207"/>
                      </a:lnTo>
                      <a:lnTo>
                        <a:pt x="51" y="197"/>
                      </a:lnTo>
                      <a:lnTo>
                        <a:pt x="46" y="192"/>
                      </a:lnTo>
                      <a:lnTo>
                        <a:pt x="35" y="185"/>
                      </a:lnTo>
                      <a:lnTo>
                        <a:pt x="20" y="183"/>
                      </a:lnTo>
                      <a:lnTo>
                        <a:pt x="15" y="173"/>
                      </a:lnTo>
                      <a:lnTo>
                        <a:pt x="15" y="173"/>
                      </a:lnTo>
                      <a:lnTo>
                        <a:pt x="19" y="169"/>
                      </a:lnTo>
                      <a:lnTo>
                        <a:pt x="23" y="148"/>
                      </a:lnTo>
                      <a:lnTo>
                        <a:pt x="14" y="139"/>
                      </a:lnTo>
                      <a:lnTo>
                        <a:pt x="4" y="141"/>
                      </a:lnTo>
                      <a:lnTo>
                        <a:pt x="0" y="125"/>
                      </a:lnTo>
                      <a:lnTo>
                        <a:pt x="6" y="117"/>
                      </a:lnTo>
                      <a:lnTo>
                        <a:pt x="3" y="110"/>
                      </a:lnTo>
                      <a:lnTo>
                        <a:pt x="13" y="103"/>
                      </a:lnTo>
                      <a:lnTo>
                        <a:pt x="7" y="93"/>
                      </a:lnTo>
                      <a:lnTo>
                        <a:pt x="14" y="89"/>
                      </a:lnTo>
                      <a:lnTo>
                        <a:pt x="20" y="72"/>
                      </a:lnTo>
                      <a:lnTo>
                        <a:pt x="24" y="76"/>
                      </a:lnTo>
                      <a:lnTo>
                        <a:pt x="36" y="75"/>
                      </a:lnTo>
                      <a:lnTo>
                        <a:pt x="34" y="79"/>
                      </a:lnTo>
                      <a:lnTo>
                        <a:pt x="60" y="67"/>
                      </a:lnTo>
                      <a:lnTo>
                        <a:pt x="65" y="70"/>
                      </a:lnTo>
                      <a:lnTo>
                        <a:pt x="65" y="75"/>
                      </a:lnTo>
                      <a:lnTo>
                        <a:pt x="78" y="80"/>
                      </a:lnTo>
                      <a:lnTo>
                        <a:pt x="79" y="83"/>
                      </a:lnTo>
                      <a:lnTo>
                        <a:pt x="72" y="94"/>
                      </a:lnTo>
                      <a:lnTo>
                        <a:pt x="78" y="95"/>
                      </a:lnTo>
                      <a:lnTo>
                        <a:pt x="84" y="91"/>
                      </a:lnTo>
                      <a:lnTo>
                        <a:pt x="91" y="98"/>
                      </a:lnTo>
                      <a:lnTo>
                        <a:pt x="96" y="96"/>
                      </a:lnTo>
                      <a:lnTo>
                        <a:pt x="106" y="102"/>
                      </a:lnTo>
                      <a:lnTo>
                        <a:pt x="112" y="99"/>
                      </a:lnTo>
                      <a:lnTo>
                        <a:pt x="134" y="101"/>
                      </a:lnTo>
                      <a:lnTo>
                        <a:pt x="138" y="88"/>
                      </a:lnTo>
                      <a:lnTo>
                        <a:pt x="147" y="84"/>
                      </a:lnTo>
                      <a:lnTo>
                        <a:pt x="145" y="74"/>
                      </a:lnTo>
                      <a:lnTo>
                        <a:pt x="150" y="63"/>
                      </a:lnTo>
                      <a:lnTo>
                        <a:pt x="150" y="56"/>
                      </a:lnTo>
                      <a:lnTo>
                        <a:pt x="153" y="50"/>
                      </a:lnTo>
                      <a:lnTo>
                        <a:pt x="159" y="51"/>
                      </a:lnTo>
                      <a:lnTo>
                        <a:pt x="163" y="47"/>
                      </a:lnTo>
                      <a:lnTo>
                        <a:pt x="164" y="39"/>
                      </a:lnTo>
                      <a:lnTo>
                        <a:pt x="170" y="38"/>
                      </a:lnTo>
                      <a:lnTo>
                        <a:pt x="174" y="40"/>
                      </a:lnTo>
                      <a:lnTo>
                        <a:pt x="197" y="31"/>
                      </a:lnTo>
                      <a:lnTo>
                        <a:pt x="200" y="34"/>
                      </a:lnTo>
                      <a:lnTo>
                        <a:pt x="204" y="32"/>
                      </a:lnTo>
                      <a:lnTo>
                        <a:pt x="215" y="40"/>
                      </a:lnTo>
                      <a:lnTo>
                        <a:pt x="222" y="36"/>
                      </a:lnTo>
                      <a:lnTo>
                        <a:pt x="230" y="26"/>
                      </a:lnTo>
                      <a:lnTo>
                        <a:pt x="242" y="34"/>
                      </a:lnTo>
                      <a:lnTo>
                        <a:pt x="260" y="25"/>
                      </a:lnTo>
                      <a:lnTo>
                        <a:pt x="269" y="31"/>
                      </a:lnTo>
                      <a:lnTo>
                        <a:pt x="279" y="31"/>
                      </a:lnTo>
                      <a:lnTo>
                        <a:pt x="282" y="37"/>
                      </a:lnTo>
                      <a:lnTo>
                        <a:pt x="287" y="38"/>
                      </a:lnTo>
                      <a:lnTo>
                        <a:pt x="294" y="32"/>
                      </a:lnTo>
                      <a:lnTo>
                        <a:pt x="305" y="31"/>
                      </a:lnTo>
                      <a:lnTo>
                        <a:pt x="322" y="19"/>
                      </a:lnTo>
                      <a:lnTo>
                        <a:pt x="329" y="18"/>
                      </a:lnTo>
                      <a:lnTo>
                        <a:pt x="335" y="13"/>
                      </a:lnTo>
                      <a:lnTo>
                        <a:pt x="344" y="14"/>
                      </a:lnTo>
                      <a:lnTo>
                        <a:pt x="348" y="9"/>
                      </a:lnTo>
                      <a:lnTo>
                        <a:pt x="355" y="10"/>
                      </a:lnTo>
                      <a:lnTo>
                        <a:pt x="360" y="4"/>
                      </a:lnTo>
                      <a:lnTo>
                        <a:pt x="365" y="6"/>
                      </a:lnTo>
                      <a:lnTo>
                        <a:pt x="378" y="0"/>
                      </a:lnTo>
                      <a:lnTo>
                        <a:pt x="383" y="2"/>
                      </a:lnTo>
                      <a:close/>
                    </a:path>
                  </a:pathLst>
                </a:custGeom>
                <a:solidFill>
                  <a:srgbClr val="5BABEC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2" name="Google Shape;292;p2" descr="{&quot;Key&quot;:&quot;veneto&quot;,&quot;Name&quot;:&quot;Veneto&quot;,&quot;Value&quot;:2422.0,&quot;Formula&quot;:&quot;2422&quot;,&quot;Text&quot;:&quot;2422&quot;,&quot;OfficeApplication&quot;:2,&quot;HasValue&quot;:true}"/>
                <p:cNvSpPr/>
                <p:nvPr/>
              </p:nvSpPr>
              <p:spPr>
                <a:xfrm>
                  <a:off x="1613811" y="353253"/>
                  <a:ext cx="825500" cy="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" h="567" extrusionOk="0">
                      <a:moveTo>
                        <a:pt x="403" y="519"/>
                      </a:moveTo>
                      <a:lnTo>
                        <a:pt x="398" y="522"/>
                      </a:lnTo>
                      <a:lnTo>
                        <a:pt x="402" y="518"/>
                      </a:lnTo>
                      <a:lnTo>
                        <a:pt x="398" y="516"/>
                      </a:lnTo>
                      <a:lnTo>
                        <a:pt x="405" y="515"/>
                      </a:lnTo>
                      <a:lnTo>
                        <a:pt x="403" y="519"/>
                      </a:lnTo>
                      <a:close/>
                      <a:moveTo>
                        <a:pt x="397" y="510"/>
                      </a:moveTo>
                      <a:lnTo>
                        <a:pt x="402" y="514"/>
                      </a:lnTo>
                      <a:lnTo>
                        <a:pt x="392" y="516"/>
                      </a:lnTo>
                      <a:lnTo>
                        <a:pt x="395" y="509"/>
                      </a:lnTo>
                      <a:lnTo>
                        <a:pt x="397" y="510"/>
                      </a:lnTo>
                      <a:close/>
                      <a:moveTo>
                        <a:pt x="395" y="0"/>
                      </a:moveTo>
                      <a:lnTo>
                        <a:pt x="407" y="9"/>
                      </a:lnTo>
                      <a:lnTo>
                        <a:pt x="430" y="7"/>
                      </a:lnTo>
                      <a:lnTo>
                        <a:pt x="438" y="10"/>
                      </a:lnTo>
                      <a:lnTo>
                        <a:pt x="442" y="14"/>
                      </a:lnTo>
                      <a:lnTo>
                        <a:pt x="442" y="14"/>
                      </a:lnTo>
                      <a:lnTo>
                        <a:pt x="441" y="21"/>
                      </a:lnTo>
                      <a:lnTo>
                        <a:pt x="445" y="28"/>
                      </a:lnTo>
                      <a:lnTo>
                        <a:pt x="442" y="37"/>
                      </a:lnTo>
                      <a:lnTo>
                        <a:pt x="446" y="42"/>
                      </a:lnTo>
                      <a:lnTo>
                        <a:pt x="435" y="43"/>
                      </a:lnTo>
                      <a:lnTo>
                        <a:pt x="420" y="51"/>
                      </a:lnTo>
                      <a:lnTo>
                        <a:pt x="420" y="55"/>
                      </a:lnTo>
                      <a:lnTo>
                        <a:pt x="425" y="58"/>
                      </a:lnTo>
                      <a:lnTo>
                        <a:pt x="427" y="65"/>
                      </a:lnTo>
                      <a:lnTo>
                        <a:pt x="419" y="62"/>
                      </a:lnTo>
                      <a:lnTo>
                        <a:pt x="415" y="65"/>
                      </a:lnTo>
                      <a:lnTo>
                        <a:pt x="408" y="62"/>
                      </a:lnTo>
                      <a:lnTo>
                        <a:pt x="401" y="67"/>
                      </a:lnTo>
                      <a:lnTo>
                        <a:pt x="400" y="65"/>
                      </a:lnTo>
                      <a:lnTo>
                        <a:pt x="394" y="74"/>
                      </a:lnTo>
                      <a:lnTo>
                        <a:pt x="393" y="82"/>
                      </a:lnTo>
                      <a:lnTo>
                        <a:pt x="384" y="89"/>
                      </a:lnTo>
                      <a:lnTo>
                        <a:pt x="385" y="94"/>
                      </a:lnTo>
                      <a:lnTo>
                        <a:pt x="383" y="93"/>
                      </a:lnTo>
                      <a:lnTo>
                        <a:pt x="383" y="96"/>
                      </a:lnTo>
                      <a:lnTo>
                        <a:pt x="376" y="99"/>
                      </a:lnTo>
                      <a:lnTo>
                        <a:pt x="375" y="107"/>
                      </a:lnTo>
                      <a:lnTo>
                        <a:pt x="367" y="106"/>
                      </a:lnTo>
                      <a:lnTo>
                        <a:pt x="363" y="110"/>
                      </a:lnTo>
                      <a:lnTo>
                        <a:pt x="363" y="119"/>
                      </a:lnTo>
                      <a:lnTo>
                        <a:pt x="356" y="126"/>
                      </a:lnTo>
                      <a:lnTo>
                        <a:pt x="364" y="138"/>
                      </a:lnTo>
                      <a:lnTo>
                        <a:pt x="373" y="138"/>
                      </a:lnTo>
                      <a:lnTo>
                        <a:pt x="374" y="144"/>
                      </a:lnTo>
                      <a:lnTo>
                        <a:pt x="381" y="143"/>
                      </a:lnTo>
                      <a:lnTo>
                        <a:pt x="382" y="152"/>
                      </a:lnTo>
                      <a:lnTo>
                        <a:pt x="393" y="161"/>
                      </a:lnTo>
                      <a:lnTo>
                        <a:pt x="391" y="175"/>
                      </a:lnTo>
                      <a:lnTo>
                        <a:pt x="379" y="183"/>
                      </a:lnTo>
                      <a:lnTo>
                        <a:pt x="371" y="195"/>
                      </a:lnTo>
                      <a:lnTo>
                        <a:pt x="375" y="198"/>
                      </a:lnTo>
                      <a:lnTo>
                        <a:pt x="378" y="209"/>
                      </a:lnTo>
                      <a:lnTo>
                        <a:pt x="378" y="223"/>
                      </a:lnTo>
                      <a:lnTo>
                        <a:pt x="384" y="223"/>
                      </a:lnTo>
                      <a:lnTo>
                        <a:pt x="389" y="229"/>
                      </a:lnTo>
                      <a:lnTo>
                        <a:pt x="395" y="229"/>
                      </a:lnTo>
                      <a:lnTo>
                        <a:pt x="400" y="248"/>
                      </a:lnTo>
                      <a:lnTo>
                        <a:pt x="405" y="253"/>
                      </a:lnTo>
                      <a:lnTo>
                        <a:pt x="405" y="258"/>
                      </a:lnTo>
                      <a:lnTo>
                        <a:pt x="413" y="262"/>
                      </a:lnTo>
                      <a:lnTo>
                        <a:pt x="415" y="256"/>
                      </a:lnTo>
                      <a:lnTo>
                        <a:pt x="420" y="258"/>
                      </a:lnTo>
                      <a:lnTo>
                        <a:pt x="421" y="262"/>
                      </a:lnTo>
                      <a:lnTo>
                        <a:pt x="425" y="264"/>
                      </a:lnTo>
                      <a:lnTo>
                        <a:pt x="425" y="271"/>
                      </a:lnTo>
                      <a:lnTo>
                        <a:pt x="442" y="256"/>
                      </a:lnTo>
                      <a:lnTo>
                        <a:pt x="445" y="259"/>
                      </a:lnTo>
                      <a:lnTo>
                        <a:pt x="453" y="250"/>
                      </a:lnTo>
                      <a:lnTo>
                        <a:pt x="457" y="254"/>
                      </a:lnTo>
                      <a:lnTo>
                        <a:pt x="455" y="258"/>
                      </a:lnTo>
                      <a:lnTo>
                        <a:pt x="458" y="261"/>
                      </a:lnTo>
                      <a:lnTo>
                        <a:pt x="460" y="257"/>
                      </a:lnTo>
                      <a:lnTo>
                        <a:pt x="470" y="252"/>
                      </a:lnTo>
                      <a:lnTo>
                        <a:pt x="472" y="252"/>
                      </a:lnTo>
                      <a:lnTo>
                        <a:pt x="471" y="257"/>
                      </a:lnTo>
                      <a:lnTo>
                        <a:pt x="476" y="261"/>
                      </a:lnTo>
                      <a:lnTo>
                        <a:pt x="482" y="258"/>
                      </a:lnTo>
                      <a:lnTo>
                        <a:pt x="484" y="262"/>
                      </a:lnTo>
                      <a:lnTo>
                        <a:pt x="490" y="260"/>
                      </a:lnTo>
                      <a:lnTo>
                        <a:pt x="488" y="254"/>
                      </a:lnTo>
                      <a:lnTo>
                        <a:pt x="491" y="253"/>
                      </a:lnTo>
                      <a:lnTo>
                        <a:pt x="493" y="260"/>
                      </a:lnTo>
                      <a:lnTo>
                        <a:pt x="493" y="261"/>
                      </a:lnTo>
                      <a:lnTo>
                        <a:pt x="494" y="262"/>
                      </a:lnTo>
                      <a:lnTo>
                        <a:pt x="494" y="266"/>
                      </a:lnTo>
                      <a:lnTo>
                        <a:pt x="497" y="267"/>
                      </a:lnTo>
                      <a:lnTo>
                        <a:pt x="493" y="271"/>
                      </a:lnTo>
                      <a:lnTo>
                        <a:pt x="501" y="278"/>
                      </a:lnTo>
                      <a:lnTo>
                        <a:pt x="499" y="279"/>
                      </a:lnTo>
                      <a:lnTo>
                        <a:pt x="501" y="285"/>
                      </a:lnTo>
                      <a:lnTo>
                        <a:pt x="500" y="289"/>
                      </a:lnTo>
                      <a:lnTo>
                        <a:pt x="504" y="287"/>
                      </a:lnTo>
                      <a:lnTo>
                        <a:pt x="507" y="297"/>
                      </a:lnTo>
                      <a:lnTo>
                        <a:pt x="510" y="298"/>
                      </a:lnTo>
                      <a:lnTo>
                        <a:pt x="509" y="301"/>
                      </a:lnTo>
                      <a:lnTo>
                        <a:pt x="513" y="304"/>
                      </a:lnTo>
                      <a:lnTo>
                        <a:pt x="512" y="311"/>
                      </a:lnTo>
                      <a:lnTo>
                        <a:pt x="516" y="310"/>
                      </a:lnTo>
                      <a:lnTo>
                        <a:pt x="516" y="313"/>
                      </a:lnTo>
                      <a:lnTo>
                        <a:pt x="520" y="315"/>
                      </a:lnTo>
                      <a:lnTo>
                        <a:pt x="520" y="315"/>
                      </a:lnTo>
                      <a:lnTo>
                        <a:pt x="518" y="318"/>
                      </a:lnTo>
                      <a:lnTo>
                        <a:pt x="497" y="320"/>
                      </a:lnTo>
                      <a:lnTo>
                        <a:pt x="497" y="317"/>
                      </a:lnTo>
                      <a:lnTo>
                        <a:pt x="494" y="315"/>
                      </a:lnTo>
                      <a:lnTo>
                        <a:pt x="492" y="321"/>
                      </a:lnTo>
                      <a:lnTo>
                        <a:pt x="480" y="322"/>
                      </a:lnTo>
                      <a:lnTo>
                        <a:pt x="476" y="327"/>
                      </a:lnTo>
                      <a:lnTo>
                        <a:pt x="450" y="343"/>
                      </a:lnTo>
                      <a:lnTo>
                        <a:pt x="384" y="374"/>
                      </a:lnTo>
                      <a:lnTo>
                        <a:pt x="378" y="381"/>
                      </a:lnTo>
                      <a:lnTo>
                        <a:pt x="371" y="378"/>
                      </a:lnTo>
                      <a:lnTo>
                        <a:pt x="364" y="389"/>
                      </a:lnTo>
                      <a:lnTo>
                        <a:pt x="358" y="401"/>
                      </a:lnTo>
                      <a:lnTo>
                        <a:pt x="358" y="405"/>
                      </a:lnTo>
                      <a:lnTo>
                        <a:pt x="361" y="407"/>
                      </a:lnTo>
                      <a:lnTo>
                        <a:pt x="357" y="408"/>
                      </a:lnTo>
                      <a:lnTo>
                        <a:pt x="350" y="435"/>
                      </a:lnTo>
                      <a:lnTo>
                        <a:pt x="356" y="437"/>
                      </a:lnTo>
                      <a:lnTo>
                        <a:pt x="351" y="441"/>
                      </a:lnTo>
                      <a:lnTo>
                        <a:pt x="354" y="451"/>
                      </a:lnTo>
                      <a:lnTo>
                        <a:pt x="359" y="458"/>
                      </a:lnTo>
                      <a:lnTo>
                        <a:pt x="358" y="479"/>
                      </a:lnTo>
                      <a:lnTo>
                        <a:pt x="363" y="484"/>
                      </a:lnTo>
                      <a:lnTo>
                        <a:pt x="370" y="497"/>
                      </a:lnTo>
                      <a:lnTo>
                        <a:pt x="368" y="496"/>
                      </a:lnTo>
                      <a:lnTo>
                        <a:pt x="365" y="500"/>
                      </a:lnTo>
                      <a:lnTo>
                        <a:pt x="368" y="502"/>
                      </a:lnTo>
                      <a:lnTo>
                        <a:pt x="372" y="500"/>
                      </a:lnTo>
                      <a:lnTo>
                        <a:pt x="371" y="504"/>
                      </a:lnTo>
                      <a:lnTo>
                        <a:pt x="373" y="505"/>
                      </a:lnTo>
                      <a:lnTo>
                        <a:pt x="375" y="503"/>
                      </a:lnTo>
                      <a:lnTo>
                        <a:pt x="373" y="496"/>
                      </a:lnTo>
                      <a:lnTo>
                        <a:pt x="375" y="496"/>
                      </a:lnTo>
                      <a:lnTo>
                        <a:pt x="393" y="518"/>
                      </a:lnTo>
                      <a:lnTo>
                        <a:pt x="391" y="537"/>
                      </a:lnTo>
                      <a:lnTo>
                        <a:pt x="385" y="541"/>
                      </a:lnTo>
                      <a:lnTo>
                        <a:pt x="386" y="552"/>
                      </a:lnTo>
                      <a:lnTo>
                        <a:pt x="379" y="550"/>
                      </a:lnTo>
                      <a:lnTo>
                        <a:pt x="380" y="538"/>
                      </a:lnTo>
                      <a:lnTo>
                        <a:pt x="376" y="537"/>
                      </a:lnTo>
                      <a:lnTo>
                        <a:pt x="373" y="538"/>
                      </a:lnTo>
                      <a:lnTo>
                        <a:pt x="370" y="545"/>
                      </a:lnTo>
                      <a:lnTo>
                        <a:pt x="373" y="549"/>
                      </a:lnTo>
                      <a:lnTo>
                        <a:pt x="372" y="558"/>
                      </a:lnTo>
                      <a:lnTo>
                        <a:pt x="375" y="560"/>
                      </a:lnTo>
                      <a:lnTo>
                        <a:pt x="377" y="559"/>
                      </a:lnTo>
                      <a:lnTo>
                        <a:pt x="378" y="561"/>
                      </a:lnTo>
                      <a:lnTo>
                        <a:pt x="372" y="561"/>
                      </a:lnTo>
                      <a:lnTo>
                        <a:pt x="372" y="567"/>
                      </a:lnTo>
                      <a:lnTo>
                        <a:pt x="362" y="559"/>
                      </a:lnTo>
                      <a:lnTo>
                        <a:pt x="362" y="559"/>
                      </a:lnTo>
                      <a:lnTo>
                        <a:pt x="360" y="550"/>
                      </a:lnTo>
                      <a:lnTo>
                        <a:pt x="352" y="548"/>
                      </a:lnTo>
                      <a:lnTo>
                        <a:pt x="348" y="544"/>
                      </a:lnTo>
                      <a:lnTo>
                        <a:pt x="347" y="532"/>
                      </a:lnTo>
                      <a:lnTo>
                        <a:pt x="351" y="527"/>
                      </a:lnTo>
                      <a:lnTo>
                        <a:pt x="346" y="523"/>
                      </a:lnTo>
                      <a:lnTo>
                        <a:pt x="342" y="523"/>
                      </a:lnTo>
                      <a:lnTo>
                        <a:pt x="336" y="528"/>
                      </a:lnTo>
                      <a:lnTo>
                        <a:pt x="327" y="527"/>
                      </a:lnTo>
                      <a:lnTo>
                        <a:pt x="324" y="523"/>
                      </a:lnTo>
                      <a:lnTo>
                        <a:pt x="318" y="527"/>
                      </a:lnTo>
                      <a:lnTo>
                        <a:pt x="308" y="514"/>
                      </a:lnTo>
                      <a:lnTo>
                        <a:pt x="281" y="510"/>
                      </a:lnTo>
                      <a:lnTo>
                        <a:pt x="273" y="513"/>
                      </a:lnTo>
                      <a:lnTo>
                        <a:pt x="246" y="513"/>
                      </a:lnTo>
                      <a:lnTo>
                        <a:pt x="235" y="518"/>
                      </a:lnTo>
                      <a:lnTo>
                        <a:pt x="231" y="527"/>
                      </a:lnTo>
                      <a:lnTo>
                        <a:pt x="218" y="531"/>
                      </a:lnTo>
                      <a:lnTo>
                        <a:pt x="210" y="540"/>
                      </a:lnTo>
                      <a:lnTo>
                        <a:pt x="205" y="540"/>
                      </a:lnTo>
                      <a:lnTo>
                        <a:pt x="202" y="539"/>
                      </a:lnTo>
                      <a:lnTo>
                        <a:pt x="201" y="532"/>
                      </a:lnTo>
                      <a:lnTo>
                        <a:pt x="191" y="526"/>
                      </a:lnTo>
                      <a:lnTo>
                        <a:pt x="168" y="527"/>
                      </a:lnTo>
                      <a:lnTo>
                        <a:pt x="168" y="521"/>
                      </a:lnTo>
                      <a:lnTo>
                        <a:pt x="168" y="521"/>
                      </a:lnTo>
                      <a:lnTo>
                        <a:pt x="167" y="517"/>
                      </a:lnTo>
                      <a:lnTo>
                        <a:pt x="134" y="500"/>
                      </a:lnTo>
                      <a:lnTo>
                        <a:pt x="134" y="489"/>
                      </a:lnTo>
                      <a:lnTo>
                        <a:pt x="128" y="493"/>
                      </a:lnTo>
                      <a:lnTo>
                        <a:pt x="116" y="488"/>
                      </a:lnTo>
                      <a:lnTo>
                        <a:pt x="118" y="482"/>
                      </a:lnTo>
                      <a:lnTo>
                        <a:pt x="116" y="478"/>
                      </a:lnTo>
                      <a:lnTo>
                        <a:pt x="121" y="474"/>
                      </a:lnTo>
                      <a:lnTo>
                        <a:pt x="108" y="469"/>
                      </a:lnTo>
                      <a:lnTo>
                        <a:pt x="105" y="476"/>
                      </a:lnTo>
                      <a:lnTo>
                        <a:pt x="99" y="473"/>
                      </a:lnTo>
                      <a:lnTo>
                        <a:pt x="98" y="478"/>
                      </a:lnTo>
                      <a:lnTo>
                        <a:pt x="94" y="477"/>
                      </a:lnTo>
                      <a:lnTo>
                        <a:pt x="84" y="469"/>
                      </a:lnTo>
                      <a:lnTo>
                        <a:pt x="88" y="462"/>
                      </a:lnTo>
                      <a:lnTo>
                        <a:pt x="85" y="460"/>
                      </a:lnTo>
                      <a:lnTo>
                        <a:pt x="78" y="461"/>
                      </a:lnTo>
                      <a:lnTo>
                        <a:pt x="80" y="453"/>
                      </a:lnTo>
                      <a:lnTo>
                        <a:pt x="77" y="448"/>
                      </a:lnTo>
                      <a:lnTo>
                        <a:pt x="64" y="443"/>
                      </a:lnTo>
                      <a:lnTo>
                        <a:pt x="64" y="438"/>
                      </a:lnTo>
                      <a:lnTo>
                        <a:pt x="57" y="436"/>
                      </a:lnTo>
                      <a:lnTo>
                        <a:pt x="57" y="433"/>
                      </a:lnTo>
                      <a:lnTo>
                        <a:pt x="46" y="431"/>
                      </a:lnTo>
                      <a:lnTo>
                        <a:pt x="42" y="421"/>
                      </a:lnTo>
                      <a:lnTo>
                        <a:pt x="33" y="413"/>
                      </a:lnTo>
                      <a:lnTo>
                        <a:pt x="23" y="422"/>
                      </a:lnTo>
                      <a:lnTo>
                        <a:pt x="21" y="417"/>
                      </a:lnTo>
                      <a:lnTo>
                        <a:pt x="15" y="415"/>
                      </a:lnTo>
                      <a:lnTo>
                        <a:pt x="18" y="408"/>
                      </a:lnTo>
                      <a:lnTo>
                        <a:pt x="14" y="402"/>
                      </a:lnTo>
                      <a:lnTo>
                        <a:pt x="19" y="398"/>
                      </a:lnTo>
                      <a:lnTo>
                        <a:pt x="15" y="395"/>
                      </a:lnTo>
                      <a:lnTo>
                        <a:pt x="19" y="384"/>
                      </a:lnTo>
                      <a:lnTo>
                        <a:pt x="9" y="379"/>
                      </a:lnTo>
                      <a:lnTo>
                        <a:pt x="7" y="383"/>
                      </a:lnTo>
                      <a:lnTo>
                        <a:pt x="3" y="381"/>
                      </a:lnTo>
                      <a:lnTo>
                        <a:pt x="5" y="374"/>
                      </a:lnTo>
                      <a:lnTo>
                        <a:pt x="0" y="326"/>
                      </a:lnTo>
                      <a:lnTo>
                        <a:pt x="46" y="258"/>
                      </a:lnTo>
                      <a:lnTo>
                        <a:pt x="46" y="258"/>
                      </a:lnTo>
                      <a:lnTo>
                        <a:pt x="56" y="264"/>
                      </a:lnTo>
                      <a:lnTo>
                        <a:pt x="51" y="270"/>
                      </a:lnTo>
                      <a:lnTo>
                        <a:pt x="54" y="276"/>
                      </a:lnTo>
                      <a:lnTo>
                        <a:pt x="46" y="292"/>
                      </a:lnTo>
                      <a:lnTo>
                        <a:pt x="54" y="292"/>
                      </a:lnTo>
                      <a:lnTo>
                        <a:pt x="63" y="296"/>
                      </a:lnTo>
                      <a:lnTo>
                        <a:pt x="60" y="300"/>
                      </a:lnTo>
                      <a:lnTo>
                        <a:pt x="66" y="304"/>
                      </a:lnTo>
                      <a:lnTo>
                        <a:pt x="72" y="297"/>
                      </a:lnTo>
                      <a:lnTo>
                        <a:pt x="74" y="302"/>
                      </a:lnTo>
                      <a:lnTo>
                        <a:pt x="82" y="291"/>
                      </a:lnTo>
                      <a:lnTo>
                        <a:pt x="84" y="296"/>
                      </a:lnTo>
                      <a:lnTo>
                        <a:pt x="91" y="292"/>
                      </a:lnTo>
                      <a:lnTo>
                        <a:pt x="98" y="299"/>
                      </a:lnTo>
                      <a:lnTo>
                        <a:pt x="105" y="300"/>
                      </a:lnTo>
                      <a:lnTo>
                        <a:pt x="116" y="287"/>
                      </a:lnTo>
                      <a:lnTo>
                        <a:pt x="114" y="272"/>
                      </a:lnTo>
                      <a:lnTo>
                        <a:pt x="121" y="273"/>
                      </a:lnTo>
                      <a:lnTo>
                        <a:pt x="119" y="263"/>
                      </a:lnTo>
                      <a:lnTo>
                        <a:pt x="128" y="251"/>
                      </a:lnTo>
                      <a:lnTo>
                        <a:pt x="132" y="232"/>
                      </a:lnTo>
                      <a:lnTo>
                        <a:pt x="142" y="232"/>
                      </a:lnTo>
                      <a:lnTo>
                        <a:pt x="141" y="226"/>
                      </a:lnTo>
                      <a:lnTo>
                        <a:pt x="142" y="229"/>
                      </a:lnTo>
                      <a:lnTo>
                        <a:pt x="152" y="235"/>
                      </a:lnTo>
                      <a:lnTo>
                        <a:pt x="150" y="231"/>
                      </a:lnTo>
                      <a:lnTo>
                        <a:pt x="153" y="224"/>
                      </a:lnTo>
                      <a:lnTo>
                        <a:pt x="159" y="224"/>
                      </a:lnTo>
                      <a:lnTo>
                        <a:pt x="158" y="212"/>
                      </a:lnTo>
                      <a:lnTo>
                        <a:pt x="172" y="213"/>
                      </a:lnTo>
                      <a:lnTo>
                        <a:pt x="183" y="204"/>
                      </a:lnTo>
                      <a:lnTo>
                        <a:pt x="192" y="203"/>
                      </a:lnTo>
                      <a:lnTo>
                        <a:pt x="200" y="205"/>
                      </a:lnTo>
                      <a:lnTo>
                        <a:pt x="202" y="217"/>
                      </a:lnTo>
                      <a:lnTo>
                        <a:pt x="219" y="218"/>
                      </a:lnTo>
                      <a:lnTo>
                        <a:pt x="223" y="210"/>
                      </a:lnTo>
                      <a:lnTo>
                        <a:pt x="218" y="202"/>
                      </a:lnTo>
                      <a:lnTo>
                        <a:pt x="221" y="199"/>
                      </a:lnTo>
                      <a:lnTo>
                        <a:pt x="218" y="196"/>
                      </a:lnTo>
                      <a:lnTo>
                        <a:pt x="227" y="194"/>
                      </a:lnTo>
                      <a:lnTo>
                        <a:pt x="223" y="187"/>
                      </a:lnTo>
                      <a:lnTo>
                        <a:pt x="223" y="179"/>
                      </a:lnTo>
                      <a:lnTo>
                        <a:pt x="235" y="175"/>
                      </a:lnTo>
                      <a:lnTo>
                        <a:pt x="238" y="178"/>
                      </a:lnTo>
                      <a:lnTo>
                        <a:pt x="240" y="175"/>
                      </a:lnTo>
                      <a:lnTo>
                        <a:pt x="249" y="176"/>
                      </a:lnTo>
                      <a:lnTo>
                        <a:pt x="266" y="170"/>
                      </a:lnTo>
                      <a:lnTo>
                        <a:pt x="274" y="155"/>
                      </a:lnTo>
                      <a:lnTo>
                        <a:pt x="278" y="156"/>
                      </a:lnTo>
                      <a:lnTo>
                        <a:pt x="281" y="149"/>
                      </a:lnTo>
                      <a:lnTo>
                        <a:pt x="270" y="140"/>
                      </a:lnTo>
                      <a:lnTo>
                        <a:pt x="274" y="132"/>
                      </a:lnTo>
                      <a:lnTo>
                        <a:pt x="268" y="130"/>
                      </a:lnTo>
                      <a:lnTo>
                        <a:pt x="266" y="131"/>
                      </a:lnTo>
                      <a:lnTo>
                        <a:pt x="264" y="124"/>
                      </a:lnTo>
                      <a:lnTo>
                        <a:pt x="255" y="126"/>
                      </a:lnTo>
                      <a:lnTo>
                        <a:pt x="252" y="123"/>
                      </a:lnTo>
                      <a:lnTo>
                        <a:pt x="255" y="114"/>
                      </a:lnTo>
                      <a:lnTo>
                        <a:pt x="253" y="109"/>
                      </a:lnTo>
                      <a:lnTo>
                        <a:pt x="241" y="99"/>
                      </a:lnTo>
                      <a:lnTo>
                        <a:pt x="250" y="93"/>
                      </a:lnTo>
                      <a:lnTo>
                        <a:pt x="254" y="96"/>
                      </a:lnTo>
                      <a:lnTo>
                        <a:pt x="255" y="82"/>
                      </a:lnTo>
                      <a:lnTo>
                        <a:pt x="264" y="70"/>
                      </a:lnTo>
                      <a:lnTo>
                        <a:pt x="262" y="64"/>
                      </a:lnTo>
                      <a:lnTo>
                        <a:pt x="249" y="62"/>
                      </a:lnTo>
                      <a:lnTo>
                        <a:pt x="250" y="56"/>
                      </a:lnTo>
                      <a:lnTo>
                        <a:pt x="269" y="46"/>
                      </a:lnTo>
                      <a:lnTo>
                        <a:pt x="277" y="47"/>
                      </a:lnTo>
                      <a:lnTo>
                        <a:pt x="281" y="43"/>
                      </a:lnTo>
                      <a:lnTo>
                        <a:pt x="286" y="42"/>
                      </a:lnTo>
                      <a:lnTo>
                        <a:pt x="288" y="45"/>
                      </a:lnTo>
                      <a:lnTo>
                        <a:pt x="298" y="29"/>
                      </a:lnTo>
                      <a:lnTo>
                        <a:pt x="297" y="23"/>
                      </a:lnTo>
                      <a:lnTo>
                        <a:pt x="303" y="12"/>
                      </a:lnTo>
                      <a:lnTo>
                        <a:pt x="302" y="2"/>
                      </a:lnTo>
                      <a:lnTo>
                        <a:pt x="319" y="15"/>
                      </a:lnTo>
                      <a:lnTo>
                        <a:pt x="322" y="14"/>
                      </a:lnTo>
                      <a:lnTo>
                        <a:pt x="329" y="18"/>
                      </a:lnTo>
                      <a:lnTo>
                        <a:pt x="329" y="27"/>
                      </a:lnTo>
                      <a:lnTo>
                        <a:pt x="342" y="16"/>
                      </a:lnTo>
                      <a:lnTo>
                        <a:pt x="347" y="19"/>
                      </a:lnTo>
                      <a:lnTo>
                        <a:pt x="360" y="16"/>
                      </a:lnTo>
                      <a:lnTo>
                        <a:pt x="363" y="19"/>
                      </a:lnTo>
                      <a:lnTo>
                        <a:pt x="368" y="19"/>
                      </a:lnTo>
                      <a:lnTo>
                        <a:pt x="370" y="17"/>
                      </a:lnTo>
                      <a:lnTo>
                        <a:pt x="369" y="12"/>
                      </a:lnTo>
                      <a:lnTo>
                        <a:pt x="372" y="13"/>
                      </a:lnTo>
                      <a:lnTo>
                        <a:pt x="379" y="5"/>
                      </a:lnTo>
                      <a:lnTo>
                        <a:pt x="390" y="0"/>
                      </a:lnTo>
                      <a:lnTo>
                        <a:pt x="390" y="0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rgbClr val="C1E1A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3110983" y="894796"/>
                  <a:ext cx="154800" cy="1538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ctr"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294" name="Google Shape;294;p2"/>
              <p:cNvGrpSpPr/>
              <p:nvPr/>
            </p:nvGrpSpPr>
            <p:grpSpPr>
              <a:xfrm>
                <a:off x="5151947" y="4376995"/>
                <a:ext cx="3476625" cy="3622676"/>
                <a:chOff x="334286" y="688215"/>
                <a:chExt cx="3476625" cy="3622676"/>
              </a:xfrm>
            </p:grpSpPr>
            <p:sp>
              <p:nvSpPr>
                <p:cNvPr id="295" name="Google Shape;295;p2" descr="{&quot;Key&quot;:&quot;basilicata&quot;,&quot;Name&quot;:&quot;Basilicata&quot;,&quot;Value&quot;:188.0,&quot;Formula&quot;:&quot;188&quot;,&quot;Text&quot;:&quot;188&quot;,&quot;OfficeApplication&quot;:2,&quot;HasValue&quot;:true}"/>
                <p:cNvSpPr/>
                <p:nvPr/>
              </p:nvSpPr>
              <p:spPr>
                <a:xfrm>
                  <a:off x="3185436" y="2918653"/>
                  <a:ext cx="509587" cy="5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42" extrusionOk="0">
                      <a:moveTo>
                        <a:pt x="43" y="23"/>
                      </a:moveTo>
                      <a:lnTo>
                        <a:pt x="42" y="19"/>
                      </a:lnTo>
                      <a:lnTo>
                        <a:pt x="48" y="13"/>
                      </a:lnTo>
                      <a:lnTo>
                        <a:pt x="55" y="11"/>
                      </a:lnTo>
                      <a:lnTo>
                        <a:pt x="75" y="15"/>
                      </a:lnTo>
                      <a:lnTo>
                        <a:pt x="85" y="11"/>
                      </a:lnTo>
                      <a:lnTo>
                        <a:pt x="91" y="16"/>
                      </a:lnTo>
                      <a:lnTo>
                        <a:pt x="98" y="11"/>
                      </a:lnTo>
                      <a:lnTo>
                        <a:pt x="97" y="7"/>
                      </a:lnTo>
                      <a:lnTo>
                        <a:pt x="105" y="6"/>
                      </a:lnTo>
                      <a:lnTo>
                        <a:pt x="104" y="3"/>
                      </a:lnTo>
                      <a:lnTo>
                        <a:pt x="107" y="4"/>
                      </a:lnTo>
                      <a:lnTo>
                        <a:pt x="113" y="0"/>
                      </a:lnTo>
                      <a:lnTo>
                        <a:pt x="122" y="7"/>
                      </a:lnTo>
                      <a:lnTo>
                        <a:pt x="129" y="8"/>
                      </a:lnTo>
                      <a:lnTo>
                        <a:pt x="130" y="12"/>
                      </a:lnTo>
                      <a:lnTo>
                        <a:pt x="135" y="15"/>
                      </a:lnTo>
                      <a:lnTo>
                        <a:pt x="137" y="24"/>
                      </a:lnTo>
                      <a:lnTo>
                        <a:pt x="140" y="22"/>
                      </a:lnTo>
                      <a:lnTo>
                        <a:pt x="148" y="28"/>
                      </a:lnTo>
                      <a:lnTo>
                        <a:pt x="146" y="32"/>
                      </a:lnTo>
                      <a:lnTo>
                        <a:pt x="147" y="39"/>
                      </a:lnTo>
                      <a:lnTo>
                        <a:pt x="139" y="47"/>
                      </a:lnTo>
                      <a:lnTo>
                        <a:pt x="133" y="46"/>
                      </a:lnTo>
                      <a:lnTo>
                        <a:pt x="135" y="50"/>
                      </a:lnTo>
                      <a:lnTo>
                        <a:pt x="158" y="61"/>
                      </a:lnTo>
                      <a:lnTo>
                        <a:pt x="165" y="67"/>
                      </a:lnTo>
                      <a:lnTo>
                        <a:pt x="173" y="59"/>
                      </a:lnTo>
                      <a:lnTo>
                        <a:pt x="182" y="62"/>
                      </a:lnTo>
                      <a:lnTo>
                        <a:pt x="194" y="87"/>
                      </a:lnTo>
                      <a:lnTo>
                        <a:pt x="221" y="113"/>
                      </a:lnTo>
                      <a:lnTo>
                        <a:pt x="225" y="120"/>
                      </a:lnTo>
                      <a:lnTo>
                        <a:pt x="231" y="121"/>
                      </a:lnTo>
                      <a:lnTo>
                        <a:pt x="245" y="105"/>
                      </a:lnTo>
                      <a:lnTo>
                        <a:pt x="253" y="115"/>
                      </a:lnTo>
                      <a:lnTo>
                        <a:pt x="252" y="107"/>
                      </a:lnTo>
                      <a:lnTo>
                        <a:pt x="256" y="106"/>
                      </a:lnTo>
                      <a:lnTo>
                        <a:pt x="261" y="112"/>
                      </a:lnTo>
                      <a:lnTo>
                        <a:pt x="261" y="105"/>
                      </a:lnTo>
                      <a:lnTo>
                        <a:pt x="268" y="108"/>
                      </a:lnTo>
                      <a:lnTo>
                        <a:pt x="272" y="105"/>
                      </a:lnTo>
                      <a:lnTo>
                        <a:pt x="273" y="109"/>
                      </a:lnTo>
                      <a:lnTo>
                        <a:pt x="277" y="112"/>
                      </a:lnTo>
                      <a:lnTo>
                        <a:pt x="280" y="109"/>
                      </a:lnTo>
                      <a:lnTo>
                        <a:pt x="291" y="118"/>
                      </a:lnTo>
                      <a:lnTo>
                        <a:pt x="287" y="120"/>
                      </a:lnTo>
                      <a:lnTo>
                        <a:pt x="292" y="125"/>
                      </a:lnTo>
                      <a:lnTo>
                        <a:pt x="288" y="141"/>
                      </a:lnTo>
                      <a:lnTo>
                        <a:pt x="292" y="149"/>
                      </a:lnTo>
                      <a:lnTo>
                        <a:pt x="290" y="151"/>
                      </a:lnTo>
                      <a:lnTo>
                        <a:pt x="288" y="163"/>
                      </a:lnTo>
                      <a:lnTo>
                        <a:pt x="292" y="168"/>
                      </a:lnTo>
                      <a:lnTo>
                        <a:pt x="290" y="171"/>
                      </a:lnTo>
                      <a:lnTo>
                        <a:pt x="295" y="174"/>
                      </a:lnTo>
                      <a:lnTo>
                        <a:pt x="291" y="183"/>
                      </a:lnTo>
                      <a:lnTo>
                        <a:pt x="294" y="186"/>
                      </a:lnTo>
                      <a:lnTo>
                        <a:pt x="302" y="185"/>
                      </a:lnTo>
                      <a:lnTo>
                        <a:pt x="309" y="189"/>
                      </a:lnTo>
                      <a:lnTo>
                        <a:pt x="310" y="195"/>
                      </a:lnTo>
                      <a:lnTo>
                        <a:pt x="317" y="201"/>
                      </a:lnTo>
                      <a:lnTo>
                        <a:pt x="321" y="210"/>
                      </a:lnTo>
                      <a:lnTo>
                        <a:pt x="321" y="210"/>
                      </a:lnTo>
                      <a:lnTo>
                        <a:pt x="305" y="232"/>
                      </a:lnTo>
                      <a:lnTo>
                        <a:pt x="285" y="275"/>
                      </a:lnTo>
                      <a:lnTo>
                        <a:pt x="275" y="282"/>
                      </a:lnTo>
                      <a:lnTo>
                        <a:pt x="275" y="282"/>
                      </a:lnTo>
                      <a:lnTo>
                        <a:pt x="265" y="278"/>
                      </a:lnTo>
                      <a:lnTo>
                        <a:pt x="251" y="283"/>
                      </a:lnTo>
                      <a:lnTo>
                        <a:pt x="239" y="277"/>
                      </a:lnTo>
                      <a:lnTo>
                        <a:pt x="231" y="280"/>
                      </a:lnTo>
                      <a:lnTo>
                        <a:pt x="228" y="274"/>
                      </a:lnTo>
                      <a:lnTo>
                        <a:pt x="226" y="281"/>
                      </a:lnTo>
                      <a:lnTo>
                        <a:pt x="227" y="293"/>
                      </a:lnTo>
                      <a:lnTo>
                        <a:pt x="223" y="302"/>
                      </a:lnTo>
                      <a:lnTo>
                        <a:pt x="224" y="310"/>
                      </a:lnTo>
                      <a:lnTo>
                        <a:pt x="211" y="332"/>
                      </a:lnTo>
                      <a:lnTo>
                        <a:pt x="215" y="337"/>
                      </a:lnTo>
                      <a:lnTo>
                        <a:pt x="213" y="342"/>
                      </a:lnTo>
                      <a:lnTo>
                        <a:pt x="205" y="333"/>
                      </a:lnTo>
                      <a:lnTo>
                        <a:pt x="197" y="332"/>
                      </a:lnTo>
                      <a:lnTo>
                        <a:pt x="185" y="335"/>
                      </a:lnTo>
                      <a:lnTo>
                        <a:pt x="185" y="342"/>
                      </a:lnTo>
                      <a:lnTo>
                        <a:pt x="173" y="336"/>
                      </a:lnTo>
                      <a:lnTo>
                        <a:pt x="169" y="341"/>
                      </a:lnTo>
                      <a:lnTo>
                        <a:pt x="149" y="342"/>
                      </a:lnTo>
                      <a:lnTo>
                        <a:pt x="143" y="335"/>
                      </a:lnTo>
                      <a:lnTo>
                        <a:pt x="145" y="332"/>
                      </a:lnTo>
                      <a:lnTo>
                        <a:pt x="140" y="326"/>
                      </a:lnTo>
                      <a:lnTo>
                        <a:pt x="146" y="316"/>
                      </a:lnTo>
                      <a:lnTo>
                        <a:pt x="142" y="315"/>
                      </a:lnTo>
                      <a:lnTo>
                        <a:pt x="135" y="319"/>
                      </a:lnTo>
                      <a:lnTo>
                        <a:pt x="132" y="314"/>
                      </a:lnTo>
                      <a:lnTo>
                        <a:pt x="124" y="313"/>
                      </a:lnTo>
                      <a:lnTo>
                        <a:pt x="119" y="319"/>
                      </a:lnTo>
                      <a:lnTo>
                        <a:pt x="116" y="315"/>
                      </a:lnTo>
                      <a:lnTo>
                        <a:pt x="113" y="318"/>
                      </a:lnTo>
                      <a:lnTo>
                        <a:pt x="109" y="313"/>
                      </a:lnTo>
                      <a:lnTo>
                        <a:pt x="101" y="314"/>
                      </a:lnTo>
                      <a:lnTo>
                        <a:pt x="92" y="325"/>
                      </a:lnTo>
                      <a:lnTo>
                        <a:pt x="88" y="335"/>
                      </a:lnTo>
                      <a:lnTo>
                        <a:pt x="88" y="335"/>
                      </a:lnTo>
                      <a:lnTo>
                        <a:pt x="81" y="321"/>
                      </a:lnTo>
                      <a:lnTo>
                        <a:pt x="72" y="312"/>
                      </a:lnTo>
                      <a:lnTo>
                        <a:pt x="72" y="306"/>
                      </a:lnTo>
                      <a:lnTo>
                        <a:pt x="65" y="302"/>
                      </a:lnTo>
                      <a:lnTo>
                        <a:pt x="65" y="302"/>
                      </a:lnTo>
                      <a:lnTo>
                        <a:pt x="72" y="298"/>
                      </a:lnTo>
                      <a:lnTo>
                        <a:pt x="67" y="293"/>
                      </a:lnTo>
                      <a:lnTo>
                        <a:pt x="72" y="291"/>
                      </a:lnTo>
                      <a:lnTo>
                        <a:pt x="78" y="283"/>
                      </a:lnTo>
                      <a:lnTo>
                        <a:pt x="77" y="270"/>
                      </a:lnTo>
                      <a:lnTo>
                        <a:pt x="83" y="264"/>
                      </a:lnTo>
                      <a:lnTo>
                        <a:pt x="83" y="260"/>
                      </a:lnTo>
                      <a:lnTo>
                        <a:pt x="96" y="254"/>
                      </a:lnTo>
                      <a:lnTo>
                        <a:pt x="94" y="249"/>
                      </a:lnTo>
                      <a:lnTo>
                        <a:pt x="98" y="246"/>
                      </a:lnTo>
                      <a:lnTo>
                        <a:pt x="98" y="239"/>
                      </a:lnTo>
                      <a:lnTo>
                        <a:pt x="95" y="234"/>
                      </a:lnTo>
                      <a:lnTo>
                        <a:pt x="84" y="231"/>
                      </a:lnTo>
                      <a:lnTo>
                        <a:pt x="83" y="226"/>
                      </a:lnTo>
                      <a:lnTo>
                        <a:pt x="77" y="220"/>
                      </a:lnTo>
                      <a:lnTo>
                        <a:pt x="76" y="209"/>
                      </a:lnTo>
                      <a:lnTo>
                        <a:pt x="68" y="206"/>
                      </a:lnTo>
                      <a:lnTo>
                        <a:pt x="61" y="197"/>
                      </a:lnTo>
                      <a:lnTo>
                        <a:pt x="52" y="193"/>
                      </a:lnTo>
                      <a:lnTo>
                        <a:pt x="50" y="186"/>
                      </a:lnTo>
                      <a:lnTo>
                        <a:pt x="42" y="179"/>
                      </a:lnTo>
                      <a:lnTo>
                        <a:pt x="45" y="174"/>
                      </a:lnTo>
                      <a:lnTo>
                        <a:pt x="39" y="161"/>
                      </a:lnTo>
                      <a:lnTo>
                        <a:pt x="42" y="157"/>
                      </a:lnTo>
                      <a:lnTo>
                        <a:pt x="25" y="147"/>
                      </a:lnTo>
                      <a:lnTo>
                        <a:pt x="28" y="139"/>
                      </a:lnTo>
                      <a:lnTo>
                        <a:pt x="34" y="135"/>
                      </a:lnTo>
                      <a:lnTo>
                        <a:pt x="34" y="131"/>
                      </a:lnTo>
                      <a:lnTo>
                        <a:pt x="10" y="115"/>
                      </a:lnTo>
                      <a:lnTo>
                        <a:pt x="10" y="96"/>
                      </a:lnTo>
                      <a:lnTo>
                        <a:pt x="7" y="95"/>
                      </a:lnTo>
                      <a:lnTo>
                        <a:pt x="8" y="91"/>
                      </a:lnTo>
                      <a:lnTo>
                        <a:pt x="0" y="85"/>
                      </a:lnTo>
                      <a:lnTo>
                        <a:pt x="8" y="84"/>
                      </a:lnTo>
                      <a:lnTo>
                        <a:pt x="9" y="75"/>
                      </a:lnTo>
                      <a:lnTo>
                        <a:pt x="5" y="73"/>
                      </a:lnTo>
                      <a:lnTo>
                        <a:pt x="6" y="71"/>
                      </a:lnTo>
                      <a:lnTo>
                        <a:pt x="26" y="75"/>
                      </a:lnTo>
                      <a:lnTo>
                        <a:pt x="29" y="74"/>
                      </a:lnTo>
                      <a:lnTo>
                        <a:pt x="28" y="69"/>
                      </a:lnTo>
                      <a:lnTo>
                        <a:pt x="40" y="64"/>
                      </a:lnTo>
                      <a:lnTo>
                        <a:pt x="49" y="39"/>
                      </a:lnTo>
                      <a:lnTo>
                        <a:pt x="43" y="23"/>
                      </a:lnTo>
                      <a:close/>
                    </a:path>
                  </a:pathLst>
                </a:custGeom>
                <a:solidFill>
                  <a:srgbClr val="526EC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6" name="Google Shape;296;p2" descr="{&quot;Key&quot;:&quot;calabria&quot;,&quot;Name&quot;:&quot;Calabria&quot;,&quot;Value&quot;:493.0,&quot;Formula&quot;:&quot;493&quot;,&quot;Text&quot;:&quot;493&quot;,&quot;OfficeApplication&quot;:2,&quot;HasValue&quot;:true}"/>
                <p:cNvSpPr/>
                <p:nvPr/>
              </p:nvSpPr>
              <p:spPr>
                <a:xfrm>
                  <a:off x="3283861" y="3353628"/>
                  <a:ext cx="527050" cy="957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603" extrusionOk="0">
                      <a:moveTo>
                        <a:pt x="26" y="61"/>
                      </a:moveTo>
                      <a:lnTo>
                        <a:pt x="30" y="51"/>
                      </a:lnTo>
                      <a:lnTo>
                        <a:pt x="39" y="40"/>
                      </a:lnTo>
                      <a:lnTo>
                        <a:pt x="47" y="39"/>
                      </a:lnTo>
                      <a:lnTo>
                        <a:pt x="51" y="44"/>
                      </a:lnTo>
                      <a:lnTo>
                        <a:pt x="54" y="41"/>
                      </a:lnTo>
                      <a:lnTo>
                        <a:pt x="57" y="45"/>
                      </a:lnTo>
                      <a:lnTo>
                        <a:pt x="62" y="39"/>
                      </a:lnTo>
                      <a:lnTo>
                        <a:pt x="70" y="40"/>
                      </a:lnTo>
                      <a:lnTo>
                        <a:pt x="73" y="45"/>
                      </a:lnTo>
                      <a:lnTo>
                        <a:pt x="80" y="41"/>
                      </a:lnTo>
                      <a:lnTo>
                        <a:pt x="84" y="42"/>
                      </a:lnTo>
                      <a:lnTo>
                        <a:pt x="78" y="52"/>
                      </a:lnTo>
                      <a:lnTo>
                        <a:pt x="83" y="58"/>
                      </a:lnTo>
                      <a:lnTo>
                        <a:pt x="81" y="61"/>
                      </a:lnTo>
                      <a:lnTo>
                        <a:pt x="87" y="68"/>
                      </a:lnTo>
                      <a:lnTo>
                        <a:pt x="107" y="67"/>
                      </a:lnTo>
                      <a:lnTo>
                        <a:pt x="111" y="62"/>
                      </a:lnTo>
                      <a:lnTo>
                        <a:pt x="123" y="67"/>
                      </a:lnTo>
                      <a:lnTo>
                        <a:pt x="123" y="60"/>
                      </a:lnTo>
                      <a:lnTo>
                        <a:pt x="135" y="58"/>
                      </a:lnTo>
                      <a:lnTo>
                        <a:pt x="143" y="59"/>
                      </a:lnTo>
                      <a:lnTo>
                        <a:pt x="151" y="68"/>
                      </a:lnTo>
                      <a:lnTo>
                        <a:pt x="153" y="63"/>
                      </a:lnTo>
                      <a:lnTo>
                        <a:pt x="149" y="58"/>
                      </a:lnTo>
                      <a:lnTo>
                        <a:pt x="162" y="36"/>
                      </a:lnTo>
                      <a:lnTo>
                        <a:pt x="161" y="27"/>
                      </a:lnTo>
                      <a:lnTo>
                        <a:pt x="165" y="19"/>
                      </a:lnTo>
                      <a:lnTo>
                        <a:pt x="164" y="7"/>
                      </a:lnTo>
                      <a:lnTo>
                        <a:pt x="167" y="0"/>
                      </a:lnTo>
                      <a:lnTo>
                        <a:pt x="169" y="6"/>
                      </a:lnTo>
                      <a:lnTo>
                        <a:pt x="177" y="3"/>
                      </a:lnTo>
                      <a:lnTo>
                        <a:pt x="189" y="8"/>
                      </a:lnTo>
                      <a:lnTo>
                        <a:pt x="203" y="4"/>
                      </a:lnTo>
                      <a:lnTo>
                        <a:pt x="214" y="8"/>
                      </a:lnTo>
                      <a:lnTo>
                        <a:pt x="214" y="8"/>
                      </a:lnTo>
                      <a:lnTo>
                        <a:pt x="206" y="18"/>
                      </a:lnTo>
                      <a:lnTo>
                        <a:pt x="205" y="29"/>
                      </a:lnTo>
                      <a:lnTo>
                        <a:pt x="210" y="53"/>
                      </a:lnTo>
                      <a:lnTo>
                        <a:pt x="191" y="76"/>
                      </a:lnTo>
                      <a:lnTo>
                        <a:pt x="181" y="96"/>
                      </a:lnTo>
                      <a:lnTo>
                        <a:pt x="181" y="107"/>
                      </a:lnTo>
                      <a:lnTo>
                        <a:pt x="189" y="117"/>
                      </a:lnTo>
                      <a:lnTo>
                        <a:pt x="187" y="131"/>
                      </a:lnTo>
                      <a:lnTo>
                        <a:pt x="208" y="143"/>
                      </a:lnTo>
                      <a:lnTo>
                        <a:pt x="241" y="144"/>
                      </a:lnTo>
                      <a:lnTo>
                        <a:pt x="260" y="166"/>
                      </a:lnTo>
                      <a:lnTo>
                        <a:pt x="280" y="178"/>
                      </a:lnTo>
                      <a:lnTo>
                        <a:pt x="294" y="181"/>
                      </a:lnTo>
                      <a:lnTo>
                        <a:pt x="297" y="190"/>
                      </a:lnTo>
                      <a:lnTo>
                        <a:pt x="305" y="199"/>
                      </a:lnTo>
                      <a:lnTo>
                        <a:pt x="322" y="204"/>
                      </a:lnTo>
                      <a:lnTo>
                        <a:pt x="311" y="228"/>
                      </a:lnTo>
                      <a:lnTo>
                        <a:pt x="310" y="243"/>
                      </a:lnTo>
                      <a:lnTo>
                        <a:pt x="320" y="256"/>
                      </a:lnTo>
                      <a:lnTo>
                        <a:pt x="311" y="283"/>
                      </a:lnTo>
                      <a:lnTo>
                        <a:pt x="318" y="291"/>
                      </a:lnTo>
                      <a:lnTo>
                        <a:pt x="317" y="295"/>
                      </a:lnTo>
                      <a:lnTo>
                        <a:pt x="320" y="299"/>
                      </a:lnTo>
                      <a:lnTo>
                        <a:pt x="332" y="305"/>
                      </a:lnTo>
                      <a:lnTo>
                        <a:pt x="323" y="314"/>
                      </a:lnTo>
                      <a:lnTo>
                        <a:pt x="324" y="325"/>
                      </a:lnTo>
                      <a:lnTo>
                        <a:pt x="308" y="341"/>
                      </a:lnTo>
                      <a:lnTo>
                        <a:pt x="307" y="337"/>
                      </a:lnTo>
                      <a:lnTo>
                        <a:pt x="301" y="335"/>
                      </a:lnTo>
                      <a:lnTo>
                        <a:pt x="293" y="338"/>
                      </a:lnTo>
                      <a:lnTo>
                        <a:pt x="284" y="329"/>
                      </a:lnTo>
                      <a:lnTo>
                        <a:pt x="265" y="332"/>
                      </a:lnTo>
                      <a:lnTo>
                        <a:pt x="242" y="341"/>
                      </a:lnTo>
                      <a:lnTo>
                        <a:pt x="206" y="363"/>
                      </a:lnTo>
                      <a:lnTo>
                        <a:pt x="190" y="390"/>
                      </a:lnTo>
                      <a:lnTo>
                        <a:pt x="195" y="399"/>
                      </a:lnTo>
                      <a:lnTo>
                        <a:pt x="201" y="454"/>
                      </a:lnTo>
                      <a:lnTo>
                        <a:pt x="199" y="466"/>
                      </a:lnTo>
                      <a:lnTo>
                        <a:pt x="175" y="490"/>
                      </a:lnTo>
                      <a:lnTo>
                        <a:pt x="146" y="503"/>
                      </a:lnTo>
                      <a:lnTo>
                        <a:pt x="113" y="545"/>
                      </a:lnTo>
                      <a:lnTo>
                        <a:pt x="108" y="572"/>
                      </a:lnTo>
                      <a:lnTo>
                        <a:pt x="98" y="592"/>
                      </a:lnTo>
                      <a:lnTo>
                        <a:pt x="92" y="601"/>
                      </a:lnTo>
                      <a:lnTo>
                        <a:pt x="77" y="603"/>
                      </a:lnTo>
                      <a:lnTo>
                        <a:pt x="61" y="599"/>
                      </a:lnTo>
                      <a:lnTo>
                        <a:pt x="27" y="602"/>
                      </a:lnTo>
                      <a:lnTo>
                        <a:pt x="10" y="592"/>
                      </a:lnTo>
                      <a:lnTo>
                        <a:pt x="2" y="576"/>
                      </a:lnTo>
                      <a:lnTo>
                        <a:pt x="6" y="569"/>
                      </a:lnTo>
                      <a:lnTo>
                        <a:pt x="0" y="555"/>
                      </a:lnTo>
                      <a:lnTo>
                        <a:pt x="6" y="544"/>
                      </a:lnTo>
                      <a:lnTo>
                        <a:pt x="0" y="529"/>
                      </a:lnTo>
                      <a:lnTo>
                        <a:pt x="2" y="519"/>
                      </a:lnTo>
                      <a:lnTo>
                        <a:pt x="18" y="512"/>
                      </a:lnTo>
                      <a:lnTo>
                        <a:pt x="26" y="512"/>
                      </a:lnTo>
                      <a:lnTo>
                        <a:pt x="36" y="506"/>
                      </a:lnTo>
                      <a:lnTo>
                        <a:pt x="42" y="496"/>
                      </a:lnTo>
                      <a:lnTo>
                        <a:pt x="44" y="483"/>
                      </a:lnTo>
                      <a:lnTo>
                        <a:pt x="48" y="479"/>
                      </a:lnTo>
                      <a:lnTo>
                        <a:pt x="52" y="468"/>
                      </a:lnTo>
                      <a:lnTo>
                        <a:pt x="57" y="463"/>
                      </a:lnTo>
                      <a:lnTo>
                        <a:pt x="60" y="454"/>
                      </a:lnTo>
                      <a:lnTo>
                        <a:pt x="63" y="435"/>
                      </a:lnTo>
                      <a:lnTo>
                        <a:pt x="42" y="415"/>
                      </a:lnTo>
                      <a:lnTo>
                        <a:pt x="44" y="407"/>
                      </a:lnTo>
                      <a:lnTo>
                        <a:pt x="51" y="400"/>
                      </a:lnTo>
                      <a:lnTo>
                        <a:pt x="68" y="395"/>
                      </a:lnTo>
                      <a:lnTo>
                        <a:pt x="75" y="388"/>
                      </a:lnTo>
                      <a:lnTo>
                        <a:pt x="86" y="386"/>
                      </a:lnTo>
                      <a:lnTo>
                        <a:pt x="100" y="390"/>
                      </a:lnTo>
                      <a:lnTo>
                        <a:pt x="107" y="388"/>
                      </a:lnTo>
                      <a:lnTo>
                        <a:pt x="116" y="380"/>
                      </a:lnTo>
                      <a:lnTo>
                        <a:pt x="125" y="354"/>
                      </a:lnTo>
                      <a:lnTo>
                        <a:pt x="124" y="332"/>
                      </a:lnTo>
                      <a:lnTo>
                        <a:pt x="111" y="326"/>
                      </a:lnTo>
                      <a:lnTo>
                        <a:pt x="99" y="303"/>
                      </a:lnTo>
                      <a:lnTo>
                        <a:pt x="92" y="274"/>
                      </a:lnTo>
                      <a:lnTo>
                        <a:pt x="89" y="230"/>
                      </a:lnTo>
                      <a:lnTo>
                        <a:pt x="77" y="193"/>
                      </a:lnTo>
                      <a:lnTo>
                        <a:pt x="62" y="170"/>
                      </a:lnTo>
                      <a:lnTo>
                        <a:pt x="52" y="163"/>
                      </a:lnTo>
                      <a:lnTo>
                        <a:pt x="43" y="132"/>
                      </a:lnTo>
                      <a:lnTo>
                        <a:pt x="39" y="129"/>
                      </a:lnTo>
                      <a:lnTo>
                        <a:pt x="33" y="93"/>
                      </a:lnTo>
                      <a:lnTo>
                        <a:pt x="29" y="86"/>
                      </a:lnTo>
                      <a:lnTo>
                        <a:pt x="34" y="77"/>
                      </a:lnTo>
                      <a:lnTo>
                        <a:pt x="26" y="61"/>
                      </a:lnTo>
                      <a:close/>
                    </a:path>
                  </a:pathLst>
                </a:custGeom>
                <a:solidFill>
                  <a:srgbClr val="526EC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7" name="Google Shape;297;p2" descr="{&quot;Key&quot;:&quot;molize&quot;,&quot;Name&quot;:&quot;Molize&quot;,&quot;Value&quot;:128.0,&quot;Formula&quot;:&quot;128&quot;,&quot;Text&quot;:&quot;128&quot;,&quot;OfficeApplication&quot;:2,&quot;HasValue&quot;:true}"/>
                <p:cNvSpPr/>
                <p:nvPr/>
              </p:nvSpPr>
              <p:spPr>
                <a:xfrm>
                  <a:off x="2720299" y="2504315"/>
                  <a:ext cx="404812" cy="31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197" extrusionOk="0">
                      <a:moveTo>
                        <a:pt x="179" y="1"/>
                      </a:moveTo>
                      <a:lnTo>
                        <a:pt x="202" y="14"/>
                      </a:lnTo>
                      <a:lnTo>
                        <a:pt x="222" y="18"/>
                      </a:lnTo>
                      <a:lnTo>
                        <a:pt x="238" y="35"/>
                      </a:lnTo>
                      <a:lnTo>
                        <a:pt x="251" y="40"/>
                      </a:lnTo>
                      <a:lnTo>
                        <a:pt x="251" y="40"/>
                      </a:lnTo>
                      <a:lnTo>
                        <a:pt x="252" y="54"/>
                      </a:lnTo>
                      <a:lnTo>
                        <a:pt x="244" y="66"/>
                      </a:lnTo>
                      <a:lnTo>
                        <a:pt x="247" y="78"/>
                      </a:lnTo>
                      <a:lnTo>
                        <a:pt x="243" y="84"/>
                      </a:lnTo>
                      <a:lnTo>
                        <a:pt x="247" y="90"/>
                      </a:lnTo>
                      <a:lnTo>
                        <a:pt x="244" y="92"/>
                      </a:lnTo>
                      <a:lnTo>
                        <a:pt x="248" y="98"/>
                      </a:lnTo>
                      <a:lnTo>
                        <a:pt x="255" y="102"/>
                      </a:lnTo>
                      <a:lnTo>
                        <a:pt x="247" y="106"/>
                      </a:lnTo>
                      <a:lnTo>
                        <a:pt x="245" y="112"/>
                      </a:lnTo>
                      <a:lnTo>
                        <a:pt x="241" y="109"/>
                      </a:lnTo>
                      <a:lnTo>
                        <a:pt x="241" y="112"/>
                      </a:lnTo>
                      <a:lnTo>
                        <a:pt x="232" y="115"/>
                      </a:lnTo>
                      <a:lnTo>
                        <a:pt x="227" y="126"/>
                      </a:lnTo>
                      <a:lnTo>
                        <a:pt x="214" y="119"/>
                      </a:lnTo>
                      <a:lnTo>
                        <a:pt x="209" y="126"/>
                      </a:lnTo>
                      <a:lnTo>
                        <a:pt x="212" y="129"/>
                      </a:lnTo>
                      <a:lnTo>
                        <a:pt x="210" y="152"/>
                      </a:lnTo>
                      <a:lnTo>
                        <a:pt x="216" y="154"/>
                      </a:lnTo>
                      <a:lnTo>
                        <a:pt x="224" y="165"/>
                      </a:lnTo>
                      <a:lnTo>
                        <a:pt x="224" y="165"/>
                      </a:lnTo>
                      <a:lnTo>
                        <a:pt x="212" y="173"/>
                      </a:lnTo>
                      <a:lnTo>
                        <a:pt x="201" y="174"/>
                      </a:lnTo>
                      <a:lnTo>
                        <a:pt x="194" y="180"/>
                      </a:lnTo>
                      <a:lnTo>
                        <a:pt x="178" y="173"/>
                      </a:lnTo>
                      <a:lnTo>
                        <a:pt x="171" y="185"/>
                      </a:lnTo>
                      <a:lnTo>
                        <a:pt x="163" y="187"/>
                      </a:lnTo>
                      <a:lnTo>
                        <a:pt x="159" y="184"/>
                      </a:lnTo>
                      <a:lnTo>
                        <a:pt x="151" y="185"/>
                      </a:lnTo>
                      <a:lnTo>
                        <a:pt x="151" y="189"/>
                      </a:lnTo>
                      <a:lnTo>
                        <a:pt x="147" y="189"/>
                      </a:lnTo>
                      <a:lnTo>
                        <a:pt x="138" y="197"/>
                      </a:lnTo>
                      <a:lnTo>
                        <a:pt x="133" y="190"/>
                      </a:lnTo>
                      <a:lnTo>
                        <a:pt x="119" y="192"/>
                      </a:lnTo>
                      <a:lnTo>
                        <a:pt x="114" y="189"/>
                      </a:lnTo>
                      <a:lnTo>
                        <a:pt x="113" y="182"/>
                      </a:lnTo>
                      <a:lnTo>
                        <a:pt x="79" y="173"/>
                      </a:lnTo>
                      <a:lnTo>
                        <a:pt x="71" y="168"/>
                      </a:lnTo>
                      <a:lnTo>
                        <a:pt x="70" y="164"/>
                      </a:lnTo>
                      <a:lnTo>
                        <a:pt x="63" y="164"/>
                      </a:lnTo>
                      <a:lnTo>
                        <a:pt x="62" y="160"/>
                      </a:lnTo>
                      <a:lnTo>
                        <a:pt x="49" y="160"/>
                      </a:lnTo>
                      <a:lnTo>
                        <a:pt x="47" y="166"/>
                      </a:lnTo>
                      <a:lnTo>
                        <a:pt x="37" y="158"/>
                      </a:lnTo>
                      <a:lnTo>
                        <a:pt x="28" y="175"/>
                      </a:lnTo>
                      <a:lnTo>
                        <a:pt x="34" y="181"/>
                      </a:lnTo>
                      <a:lnTo>
                        <a:pt x="35" y="191"/>
                      </a:lnTo>
                      <a:lnTo>
                        <a:pt x="29" y="188"/>
                      </a:lnTo>
                      <a:lnTo>
                        <a:pt x="21" y="190"/>
                      </a:lnTo>
                      <a:lnTo>
                        <a:pt x="13" y="180"/>
                      </a:lnTo>
                      <a:lnTo>
                        <a:pt x="14" y="174"/>
                      </a:lnTo>
                      <a:lnTo>
                        <a:pt x="8" y="171"/>
                      </a:lnTo>
                      <a:lnTo>
                        <a:pt x="8" y="171"/>
                      </a:lnTo>
                      <a:lnTo>
                        <a:pt x="11" y="165"/>
                      </a:lnTo>
                      <a:lnTo>
                        <a:pt x="7" y="161"/>
                      </a:lnTo>
                      <a:lnTo>
                        <a:pt x="18" y="153"/>
                      </a:lnTo>
                      <a:lnTo>
                        <a:pt x="13" y="149"/>
                      </a:lnTo>
                      <a:lnTo>
                        <a:pt x="17" y="148"/>
                      </a:lnTo>
                      <a:lnTo>
                        <a:pt x="17" y="144"/>
                      </a:lnTo>
                      <a:lnTo>
                        <a:pt x="12" y="138"/>
                      </a:lnTo>
                      <a:lnTo>
                        <a:pt x="15" y="136"/>
                      </a:lnTo>
                      <a:lnTo>
                        <a:pt x="14" y="130"/>
                      </a:lnTo>
                      <a:lnTo>
                        <a:pt x="9" y="115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9" y="106"/>
                      </a:lnTo>
                      <a:lnTo>
                        <a:pt x="17" y="110"/>
                      </a:lnTo>
                      <a:lnTo>
                        <a:pt x="18" y="104"/>
                      </a:lnTo>
                      <a:lnTo>
                        <a:pt x="23" y="104"/>
                      </a:lnTo>
                      <a:lnTo>
                        <a:pt x="27" y="94"/>
                      </a:lnTo>
                      <a:lnTo>
                        <a:pt x="31" y="94"/>
                      </a:lnTo>
                      <a:lnTo>
                        <a:pt x="34" y="102"/>
                      </a:lnTo>
                      <a:lnTo>
                        <a:pt x="37" y="91"/>
                      </a:lnTo>
                      <a:lnTo>
                        <a:pt x="46" y="91"/>
                      </a:lnTo>
                      <a:lnTo>
                        <a:pt x="49" y="85"/>
                      </a:lnTo>
                      <a:lnTo>
                        <a:pt x="50" y="90"/>
                      </a:lnTo>
                      <a:lnTo>
                        <a:pt x="53" y="91"/>
                      </a:lnTo>
                      <a:lnTo>
                        <a:pt x="55" y="87"/>
                      </a:lnTo>
                      <a:lnTo>
                        <a:pt x="49" y="82"/>
                      </a:lnTo>
                      <a:lnTo>
                        <a:pt x="44" y="68"/>
                      </a:lnTo>
                      <a:lnTo>
                        <a:pt x="45" y="64"/>
                      </a:lnTo>
                      <a:lnTo>
                        <a:pt x="54" y="64"/>
                      </a:lnTo>
                      <a:lnTo>
                        <a:pt x="60" y="55"/>
                      </a:lnTo>
                      <a:lnTo>
                        <a:pt x="71" y="44"/>
                      </a:lnTo>
                      <a:lnTo>
                        <a:pt x="75" y="50"/>
                      </a:lnTo>
                      <a:lnTo>
                        <a:pt x="80" y="50"/>
                      </a:lnTo>
                      <a:lnTo>
                        <a:pt x="85" y="59"/>
                      </a:lnTo>
                      <a:lnTo>
                        <a:pt x="87" y="59"/>
                      </a:lnTo>
                      <a:lnTo>
                        <a:pt x="92" y="54"/>
                      </a:lnTo>
                      <a:lnTo>
                        <a:pt x="101" y="61"/>
                      </a:lnTo>
                      <a:lnTo>
                        <a:pt x="106" y="65"/>
                      </a:lnTo>
                      <a:lnTo>
                        <a:pt x="110" y="82"/>
                      </a:lnTo>
                      <a:lnTo>
                        <a:pt x="107" y="85"/>
                      </a:lnTo>
                      <a:lnTo>
                        <a:pt x="115" y="87"/>
                      </a:lnTo>
                      <a:lnTo>
                        <a:pt x="135" y="66"/>
                      </a:lnTo>
                      <a:lnTo>
                        <a:pt x="142" y="51"/>
                      </a:lnTo>
                      <a:lnTo>
                        <a:pt x="151" y="43"/>
                      </a:lnTo>
                      <a:lnTo>
                        <a:pt x="155" y="31"/>
                      </a:lnTo>
                      <a:lnTo>
                        <a:pt x="165" y="19"/>
                      </a:lnTo>
                      <a:lnTo>
                        <a:pt x="176" y="11"/>
                      </a:lnTo>
                      <a:lnTo>
                        <a:pt x="173" y="7"/>
                      </a:lnTo>
                      <a:lnTo>
                        <a:pt x="177" y="0"/>
                      </a:lnTo>
                      <a:lnTo>
                        <a:pt x="177" y="0"/>
                      </a:lnTo>
                      <a:lnTo>
                        <a:pt x="179" y="1"/>
                      </a:lnTo>
                      <a:close/>
                    </a:path>
                  </a:pathLst>
                </a:custGeom>
                <a:solidFill>
                  <a:srgbClr val="526EC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8" name="Google Shape;298;p2" descr="{&quot;Key&quot;:&quot;aosta valley&quot;,&quot;Name&quot;:&quot;Aosta Valley&quot;,&quot;Value&quot;:415.0,&quot;Formula&quot;:&quot;415&quot;,&quot;Text&quot;:&quot;415&quot;,&quot;OfficeApplication&quot;:2,&quot;HasValue&quot;:true}"/>
                <p:cNvSpPr/>
                <p:nvPr/>
              </p:nvSpPr>
              <p:spPr>
                <a:xfrm>
                  <a:off x="334286" y="688215"/>
                  <a:ext cx="379412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56" extrusionOk="0">
                      <a:moveTo>
                        <a:pt x="163" y="0"/>
                      </a:moveTo>
                      <a:lnTo>
                        <a:pt x="165" y="4"/>
                      </a:lnTo>
                      <a:lnTo>
                        <a:pt x="182" y="2"/>
                      </a:lnTo>
                      <a:lnTo>
                        <a:pt x="185" y="8"/>
                      </a:lnTo>
                      <a:lnTo>
                        <a:pt x="191" y="10"/>
                      </a:lnTo>
                      <a:lnTo>
                        <a:pt x="193" y="18"/>
                      </a:lnTo>
                      <a:lnTo>
                        <a:pt x="200" y="13"/>
                      </a:lnTo>
                      <a:lnTo>
                        <a:pt x="209" y="21"/>
                      </a:lnTo>
                      <a:lnTo>
                        <a:pt x="214" y="17"/>
                      </a:lnTo>
                      <a:lnTo>
                        <a:pt x="223" y="21"/>
                      </a:lnTo>
                      <a:lnTo>
                        <a:pt x="223" y="21"/>
                      </a:lnTo>
                      <a:lnTo>
                        <a:pt x="226" y="37"/>
                      </a:lnTo>
                      <a:lnTo>
                        <a:pt x="223" y="59"/>
                      </a:lnTo>
                      <a:lnTo>
                        <a:pt x="230" y="71"/>
                      </a:lnTo>
                      <a:lnTo>
                        <a:pt x="237" y="73"/>
                      </a:lnTo>
                      <a:lnTo>
                        <a:pt x="238" y="78"/>
                      </a:lnTo>
                      <a:lnTo>
                        <a:pt x="231" y="90"/>
                      </a:lnTo>
                      <a:lnTo>
                        <a:pt x="239" y="105"/>
                      </a:lnTo>
                      <a:lnTo>
                        <a:pt x="234" y="106"/>
                      </a:lnTo>
                      <a:lnTo>
                        <a:pt x="231" y="119"/>
                      </a:lnTo>
                      <a:lnTo>
                        <a:pt x="227" y="116"/>
                      </a:lnTo>
                      <a:lnTo>
                        <a:pt x="215" y="117"/>
                      </a:lnTo>
                      <a:lnTo>
                        <a:pt x="196" y="131"/>
                      </a:lnTo>
                      <a:lnTo>
                        <a:pt x="193" y="128"/>
                      </a:lnTo>
                      <a:lnTo>
                        <a:pt x="184" y="130"/>
                      </a:lnTo>
                      <a:lnTo>
                        <a:pt x="175" y="125"/>
                      </a:lnTo>
                      <a:lnTo>
                        <a:pt x="169" y="127"/>
                      </a:lnTo>
                      <a:lnTo>
                        <a:pt x="169" y="124"/>
                      </a:lnTo>
                      <a:lnTo>
                        <a:pt x="161" y="119"/>
                      </a:lnTo>
                      <a:lnTo>
                        <a:pt x="152" y="123"/>
                      </a:lnTo>
                      <a:lnTo>
                        <a:pt x="145" y="121"/>
                      </a:lnTo>
                      <a:lnTo>
                        <a:pt x="140" y="123"/>
                      </a:lnTo>
                      <a:lnTo>
                        <a:pt x="135" y="129"/>
                      </a:lnTo>
                      <a:lnTo>
                        <a:pt x="121" y="142"/>
                      </a:lnTo>
                      <a:lnTo>
                        <a:pt x="117" y="139"/>
                      </a:lnTo>
                      <a:lnTo>
                        <a:pt x="110" y="142"/>
                      </a:lnTo>
                      <a:lnTo>
                        <a:pt x="98" y="143"/>
                      </a:lnTo>
                      <a:lnTo>
                        <a:pt x="88" y="155"/>
                      </a:lnTo>
                      <a:lnTo>
                        <a:pt x="76" y="150"/>
                      </a:lnTo>
                      <a:lnTo>
                        <a:pt x="72" y="153"/>
                      </a:lnTo>
                      <a:lnTo>
                        <a:pt x="71" y="142"/>
                      </a:lnTo>
                      <a:lnTo>
                        <a:pt x="64" y="156"/>
                      </a:lnTo>
                      <a:lnTo>
                        <a:pt x="64" y="156"/>
                      </a:lnTo>
                      <a:lnTo>
                        <a:pt x="52" y="154"/>
                      </a:lnTo>
                      <a:lnTo>
                        <a:pt x="53" y="148"/>
                      </a:lnTo>
                      <a:lnTo>
                        <a:pt x="42" y="145"/>
                      </a:lnTo>
                      <a:lnTo>
                        <a:pt x="41" y="124"/>
                      </a:lnTo>
                      <a:lnTo>
                        <a:pt x="37" y="120"/>
                      </a:lnTo>
                      <a:lnTo>
                        <a:pt x="42" y="104"/>
                      </a:lnTo>
                      <a:lnTo>
                        <a:pt x="35" y="100"/>
                      </a:lnTo>
                      <a:lnTo>
                        <a:pt x="24" y="101"/>
                      </a:lnTo>
                      <a:lnTo>
                        <a:pt x="21" y="94"/>
                      </a:lnTo>
                      <a:lnTo>
                        <a:pt x="12" y="91"/>
                      </a:lnTo>
                      <a:lnTo>
                        <a:pt x="1" y="79"/>
                      </a:lnTo>
                      <a:lnTo>
                        <a:pt x="3" y="74"/>
                      </a:lnTo>
                      <a:lnTo>
                        <a:pt x="0" y="62"/>
                      </a:lnTo>
                      <a:lnTo>
                        <a:pt x="4" y="45"/>
                      </a:lnTo>
                      <a:lnTo>
                        <a:pt x="9" y="43"/>
                      </a:lnTo>
                      <a:lnTo>
                        <a:pt x="13" y="46"/>
                      </a:lnTo>
                      <a:lnTo>
                        <a:pt x="16" y="41"/>
                      </a:lnTo>
                      <a:lnTo>
                        <a:pt x="24" y="44"/>
                      </a:lnTo>
                      <a:lnTo>
                        <a:pt x="30" y="42"/>
                      </a:lnTo>
                      <a:lnTo>
                        <a:pt x="32" y="38"/>
                      </a:lnTo>
                      <a:lnTo>
                        <a:pt x="41" y="34"/>
                      </a:lnTo>
                      <a:lnTo>
                        <a:pt x="42" y="26"/>
                      </a:lnTo>
                      <a:lnTo>
                        <a:pt x="51" y="18"/>
                      </a:lnTo>
                      <a:lnTo>
                        <a:pt x="64" y="38"/>
                      </a:lnTo>
                      <a:lnTo>
                        <a:pt x="74" y="32"/>
                      </a:lnTo>
                      <a:lnTo>
                        <a:pt x="82" y="38"/>
                      </a:lnTo>
                      <a:lnTo>
                        <a:pt x="87" y="30"/>
                      </a:lnTo>
                      <a:lnTo>
                        <a:pt x="95" y="30"/>
                      </a:lnTo>
                      <a:lnTo>
                        <a:pt x="104" y="20"/>
                      </a:lnTo>
                      <a:lnTo>
                        <a:pt x="123" y="27"/>
                      </a:lnTo>
                      <a:lnTo>
                        <a:pt x="141" y="15"/>
                      </a:lnTo>
                      <a:lnTo>
                        <a:pt x="141" y="11"/>
                      </a:lnTo>
                      <a:lnTo>
                        <a:pt x="147" y="7"/>
                      </a:lnTo>
                      <a:lnTo>
                        <a:pt x="156" y="9"/>
                      </a:lnTo>
                      <a:lnTo>
                        <a:pt x="157" y="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526ECF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defTabSz="1219140"/>
                  <a:endParaRPr sz="667" dirty="0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3110981" y="1167924"/>
                  <a:ext cx="154800" cy="153888"/>
                </a:xfrm>
                <a:prstGeom prst="rect">
                  <a:avLst/>
                </a:prstGeom>
                <a:solidFill>
                  <a:srgbClr val="526ECF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algn="ctr" defTabSz="1219140"/>
                  <a:endParaRPr sz="667">
                    <a:solidFill>
                      <a:srgbClr val="FF000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sp>
            <p:nvSpPr>
              <p:cNvPr id="300" name="Google Shape;300;p2" descr="{&quot;Key&quot;:&quot;vatican&quot;,&quot;Name&quot;:&quot;Vatican&quot;,&quot;Value&quot;:0.0,&quot;Formula&quot;:&quot;0&quot;,&quot;Text&quot;:&quot;0&quot;,&quot;OfficeApplication&quot;:2,&quot;HasValue&quot;:false}"/>
              <p:cNvSpPr/>
              <p:nvPr/>
            </p:nvSpPr>
            <p:spPr>
              <a:xfrm>
                <a:off x="7037897" y="6264533"/>
                <a:ext cx="31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defTabSz="1219140"/>
                <a:endParaRPr sz="667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1" name="Google Shape;301;p2" descr="{&quot;Key&quot;:&quot;san marino&quot;,&quot;Name&quot;:&quot;San Marino&quot;,&quot;Value&quot;:0.0,&quot;Formula&quot;:&quot;0&quot;,&quot;Text&quot;:&quot;0&quot;,&quot;OfficeApplication&quot;:2,&quot;HasValue&quot;:false}"/>
              <p:cNvSpPr/>
              <p:nvPr/>
            </p:nvSpPr>
            <p:spPr>
              <a:xfrm>
                <a:off x="7023610" y="5316795"/>
                <a:ext cx="3810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27" extrusionOk="0">
                    <a:moveTo>
                      <a:pt x="1" y="25"/>
                    </a:moveTo>
                    <a:lnTo>
                      <a:pt x="1" y="25"/>
                    </a:lnTo>
                    <a:lnTo>
                      <a:pt x="18" y="27"/>
                    </a:lnTo>
                    <a:lnTo>
                      <a:pt x="19" y="22"/>
                    </a:lnTo>
                    <a:lnTo>
                      <a:pt x="19" y="22"/>
                    </a:lnTo>
                    <a:lnTo>
                      <a:pt x="24" y="15"/>
                    </a:lnTo>
                    <a:lnTo>
                      <a:pt x="22" y="0"/>
                    </a:lnTo>
                    <a:lnTo>
                      <a:pt x="7" y="10"/>
                    </a:lnTo>
                    <a:lnTo>
                      <a:pt x="0" y="10"/>
                    </a:lnTo>
                    <a:lnTo>
                      <a:pt x="1" y="25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defTabSz="1219140"/>
                <a:endParaRPr sz="667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2" name="Google Shape;302;p2" descr="{&quot;Key&quot;:&quot;umbria&quot;,&quot;Name&quot;:&quot;Umbria&quot;,&quot;Value&quot;:577.0,&quot;Formula&quot;:&quot;577&quot;,&quot;Text&quot;:&quot;577&quot;,&quot;OfficeApplication&quot;:2,&quot;HasValue&quot;:true}"/>
              <p:cNvSpPr/>
              <p:nvPr/>
            </p:nvSpPr>
            <p:spPr>
              <a:xfrm>
                <a:off x="6853747" y="5491420"/>
                <a:ext cx="458787" cy="56991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59" extrusionOk="0">
                    <a:moveTo>
                      <a:pt x="112" y="7"/>
                    </a:moveTo>
                    <a:lnTo>
                      <a:pt x="110" y="5"/>
                    </a:lnTo>
                    <a:lnTo>
                      <a:pt x="110" y="5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0" y="2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2" y="7"/>
                    </a:lnTo>
                    <a:close/>
                    <a:moveTo>
                      <a:pt x="67" y="1"/>
                    </a:moveTo>
                    <a:lnTo>
                      <a:pt x="70" y="6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3" y="1"/>
                    </a:lnTo>
                    <a:lnTo>
                      <a:pt x="100" y="0"/>
                    </a:lnTo>
                    <a:lnTo>
                      <a:pt x="98" y="4"/>
                    </a:lnTo>
                    <a:lnTo>
                      <a:pt x="100" y="9"/>
                    </a:lnTo>
                    <a:lnTo>
                      <a:pt x="89" y="20"/>
                    </a:lnTo>
                    <a:lnTo>
                      <a:pt x="94" y="26"/>
                    </a:lnTo>
                    <a:lnTo>
                      <a:pt x="100" y="23"/>
                    </a:lnTo>
                    <a:lnTo>
                      <a:pt x="105" y="30"/>
                    </a:lnTo>
                    <a:lnTo>
                      <a:pt x="110" y="21"/>
                    </a:lnTo>
                    <a:lnTo>
                      <a:pt x="114" y="22"/>
                    </a:lnTo>
                    <a:lnTo>
                      <a:pt x="118" y="28"/>
                    </a:lnTo>
                    <a:lnTo>
                      <a:pt x="121" y="28"/>
                    </a:lnTo>
                    <a:lnTo>
                      <a:pt x="124" y="24"/>
                    </a:lnTo>
                    <a:lnTo>
                      <a:pt x="127" y="26"/>
                    </a:lnTo>
                    <a:lnTo>
                      <a:pt x="153" y="56"/>
                    </a:lnTo>
                    <a:lnTo>
                      <a:pt x="161" y="51"/>
                    </a:lnTo>
                    <a:lnTo>
                      <a:pt x="171" y="54"/>
                    </a:lnTo>
                    <a:lnTo>
                      <a:pt x="176" y="44"/>
                    </a:lnTo>
                    <a:lnTo>
                      <a:pt x="185" y="46"/>
                    </a:lnTo>
                    <a:lnTo>
                      <a:pt x="183" y="54"/>
                    </a:lnTo>
                    <a:lnTo>
                      <a:pt x="187" y="57"/>
                    </a:lnTo>
                    <a:lnTo>
                      <a:pt x="180" y="64"/>
                    </a:lnTo>
                    <a:lnTo>
                      <a:pt x="180" y="67"/>
                    </a:lnTo>
                    <a:lnTo>
                      <a:pt x="189" y="80"/>
                    </a:lnTo>
                    <a:lnTo>
                      <a:pt x="190" y="92"/>
                    </a:lnTo>
                    <a:lnTo>
                      <a:pt x="188" y="95"/>
                    </a:lnTo>
                    <a:lnTo>
                      <a:pt x="195" y="100"/>
                    </a:lnTo>
                    <a:lnTo>
                      <a:pt x="198" y="115"/>
                    </a:lnTo>
                    <a:lnTo>
                      <a:pt x="205" y="117"/>
                    </a:lnTo>
                    <a:lnTo>
                      <a:pt x="204" y="129"/>
                    </a:lnTo>
                    <a:lnTo>
                      <a:pt x="197" y="135"/>
                    </a:lnTo>
                    <a:lnTo>
                      <a:pt x="199" y="141"/>
                    </a:lnTo>
                    <a:lnTo>
                      <a:pt x="209" y="143"/>
                    </a:lnTo>
                    <a:lnTo>
                      <a:pt x="211" y="151"/>
                    </a:lnTo>
                    <a:lnTo>
                      <a:pt x="210" y="162"/>
                    </a:lnTo>
                    <a:lnTo>
                      <a:pt x="213" y="170"/>
                    </a:lnTo>
                    <a:lnTo>
                      <a:pt x="209" y="173"/>
                    </a:lnTo>
                    <a:lnTo>
                      <a:pt x="213" y="181"/>
                    </a:lnTo>
                    <a:lnTo>
                      <a:pt x="211" y="188"/>
                    </a:lnTo>
                    <a:lnTo>
                      <a:pt x="222" y="194"/>
                    </a:lnTo>
                    <a:lnTo>
                      <a:pt x="223" y="198"/>
                    </a:lnTo>
                    <a:lnTo>
                      <a:pt x="227" y="198"/>
                    </a:lnTo>
                    <a:lnTo>
                      <a:pt x="227" y="214"/>
                    </a:lnTo>
                    <a:lnTo>
                      <a:pt x="232" y="209"/>
                    </a:lnTo>
                    <a:lnTo>
                      <a:pt x="232" y="202"/>
                    </a:lnTo>
                    <a:lnTo>
                      <a:pt x="238" y="205"/>
                    </a:lnTo>
                    <a:lnTo>
                      <a:pt x="244" y="200"/>
                    </a:lnTo>
                    <a:lnTo>
                      <a:pt x="256" y="209"/>
                    </a:lnTo>
                    <a:lnTo>
                      <a:pt x="266" y="226"/>
                    </a:lnTo>
                    <a:lnTo>
                      <a:pt x="277" y="222"/>
                    </a:lnTo>
                    <a:lnTo>
                      <a:pt x="283" y="215"/>
                    </a:lnTo>
                    <a:lnTo>
                      <a:pt x="289" y="230"/>
                    </a:lnTo>
                    <a:lnTo>
                      <a:pt x="288" y="238"/>
                    </a:lnTo>
                    <a:lnTo>
                      <a:pt x="284" y="245"/>
                    </a:lnTo>
                    <a:lnTo>
                      <a:pt x="282" y="242"/>
                    </a:lnTo>
                    <a:lnTo>
                      <a:pt x="274" y="245"/>
                    </a:lnTo>
                    <a:lnTo>
                      <a:pt x="273" y="253"/>
                    </a:lnTo>
                    <a:lnTo>
                      <a:pt x="273" y="253"/>
                    </a:lnTo>
                    <a:lnTo>
                      <a:pt x="270" y="272"/>
                    </a:lnTo>
                    <a:lnTo>
                      <a:pt x="264" y="277"/>
                    </a:lnTo>
                    <a:lnTo>
                      <a:pt x="258" y="275"/>
                    </a:lnTo>
                    <a:lnTo>
                      <a:pt x="258" y="278"/>
                    </a:lnTo>
                    <a:lnTo>
                      <a:pt x="246" y="285"/>
                    </a:lnTo>
                    <a:lnTo>
                      <a:pt x="237" y="280"/>
                    </a:lnTo>
                    <a:lnTo>
                      <a:pt x="234" y="287"/>
                    </a:lnTo>
                    <a:lnTo>
                      <a:pt x="221" y="286"/>
                    </a:lnTo>
                    <a:lnTo>
                      <a:pt x="218" y="290"/>
                    </a:lnTo>
                    <a:lnTo>
                      <a:pt x="210" y="286"/>
                    </a:lnTo>
                    <a:lnTo>
                      <a:pt x="208" y="291"/>
                    </a:lnTo>
                    <a:lnTo>
                      <a:pt x="210" y="302"/>
                    </a:lnTo>
                    <a:lnTo>
                      <a:pt x="202" y="305"/>
                    </a:lnTo>
                    <a:lnTo>
                      <a:pt x="194" y="311"/>
                    </a:lnTo>
                    <a:lnTo>
                      <a:pt x="185" y="311"/>
                    </a:lnTo>
                    <a:lnTo>
                      <a:pt x="185" y="316"/>
                    </a:lnTo>
                    <a:lnTo>
                      <a:pt x="172" y="320"/>
                    </a:lnTo>
                    <a:lnTo>
                      <a:pt x="178" y="328"/>
                    </a:lnTo>
                    <a:lnTo>
                      <a:pt x="166" y="336"/>
                    </a:lnTo>
                    <a:lnTo>
                      <a:pt x="160" y="336"/>
                    </a:lnTo>
                    <a:lnTo>
                      <a:pt x="157" y="329"/>
                    </a:lnTo>
                    <a:lnTo>
                      <a:pt x="152" y="329"/>
                    </a:lnTo>
                    <a:lnTo>
                      <a:pt x="151" y="346"/>
                    </a:lnTo>
                    <a:lnTo>
                      <a:pt x="134" y="359"/>
                    </a:lnTo>
                    <a:lnTo>
                      <a:pt x="130" y="355"/>
                    </a:lnTo>
                    <a:lnTo>
                      <a:pt x="130" y="348"/>
                    </a:lnTo>
                    <a:lnTo>
                      <a:pt x="115" y="350"/>
                    </a:lnTo>
                    <a:lnTo>
                      <a:pt x="119" y="345"/>
                    </a:lnTo>
                    <a:lnTo>
                      <a:pt x="110" y="342"/>
                    </a:lnTo>
                    <a:lnTo>
                      <a:pt x="110" y="332"/>
                    </a:lnTo>
                    <a:lnTo>
                      <a:pt x="112" y="331"/>
                    </a:lnTo>
                    <a:lnTo>
                      <a:pt x="109" y="329"/>
                    </a:lnTo>
                    <a:lnTo>
                      <a:pt x="110" y="321"/>
                    </a:lnTo>
                    <a:lnTo>
                      <a:pt x="105" y="321"/>
                    </a:lnTo>
                    <a:lnTo>
                      <a:pt x="97" y="327"/>
                    </a:lnTo>
                    <a:lnTo>
                      <a:pt x="92" y="322"/>
                    </a:lnTo>
                    <a:lnTo>
                      <a:pt x="84" y="323"/>
                    </a:lnTo>
                    <a:lnTo>
                      <a:pt x="87" y="321"/>
                    </a:lnTo>
                    <a:lnTo>
                      <a:pt x="80" y="318"/>
                    </a:lnTo>
                    <a:lnTo>
                      <a:pt x="84" y="315"/>
                    </a:lnTo>
                    <a:lnTo>
                      <a:pt x="79" y="312"/>
                    </a:lnTo>
                    <a:lnTo>
                      <a:pt x="79" y="304"/>
                    </a:lnTo>
                    <a:lnTo>
                      <a:pt x="73" y="300"/>
                    </a:lnTo>
                    <a:lnTo>
                      <a:pt x="71" y="282"/>
                    </a:lnTo>
                    <a:lnTo>
                      <a:pt x="64" y="274"/>
                    </a:lnTo>
                    <a:lnTo>
                      <a:pt x="57" y="271"/>
                    </a:lnTo>
                    <a:lnTo>
                      <a:pt x="52" y="276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45" y="274"/>
                    </a:lnTo>
                    <a:lnTo>
                      <a:pt x="29" y="279"/>
                    </a:lnTo>
                    <a:lnTo>
                      <a:pt x="12" y="269"/>
                    </a:lnTo>
                    <a:lnTo>
                      <a:pt x="7" y="259"/>
                    </a:lnTo>
                    <a:lnTo>
                      <a:pt x="15" y="255"/>
                    </a:lnTo>
                    <a:lnTo>
                      <a:pt x="19" y="247"/>
                    </a:lnTo>
                    <a:lnTo>
                      <a:pt x="8" y="240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9" y="214"/>
                    </a:lnTo>
                    <a:lnTo>
                      <a:pt x="14" y="214"/>
                    </a:lnTo>
                    <a:lnTo>
                      <a:pt x="13" y="207"/>
                    </a:lnTo>
                    <a:lnTo>
                      <a:pt x="9" y="204"/>
                    </a:lnTo>
                    <a:lnTo>
                      <a:pt x="19" y="163"/>
                    </a:lnTo>
                    <a:lnTo>
                      <a:pt x="14" y="158"/>
                    </a:lnTo>
                    <a:lnTo>
                      <a:pt x="10" y="162"/>
                    </a:lnTo>
                    <a:lnTo>
                      <a:pt x="7" y="156"/>
                    </a:lnTo>
                    <a:lnTo>
                      <a:pt x="9" y="151"/>
                    </a:lnTo>
                    <a:lnTo>
                      <a:pt x="4" y="140"/>
                    </a:lnTo>
                    <a:lnTo>
                      <a:pt x="7" y="135"/>
                    </a:lnTo>
                    <a:lnTo>
                      <a:pt x="28" y="123"/>
                    </a:lnTo>
                    <a:lnTo>
                      <a:pt x="32" y="111"/>
                    </a:lnTo>
                    <a:lnTo>
                      <a:pt x="30" y="105"/>
                    </a:lnTo>
                    <a:lnTo>
                      <a:pt x="33" y="104"/>
                    </a:lnTo>
                    <a:lnTo>
                      <a:pt x="42" y="109"/>
                    </a:lnTo>
                    <a:lnTo>
                      <a:pt x="69" y="92"/>
                    </a:lnTo>
                    <a:lnTo>
                      <a:pt x="63" y="87"/>
                    </a:lnTo>
                    <a:lnTo>
                      <a:pt x="60" y="96"/>
                    </a:lnTo>
                    <a:lnTo>
                      <a:pt x="51" y="93"/>
                    </a:lnTo>
                    <a:lnTo>
                      <a:pt x="49" y="89"/>
                    </a:lnTo>
                    <a:lnTo>
                      <a:pt x="52" y="82"/>
                    </a:lnTo>
                    <a:lnTo>
                      <a:pt x="48" y="72"/>
                    </a:lnTo>
                    <a:lnTo>
                      <a:pt x="45" y="70"/>
                    </a:lnTo>
                    <a:lnTo>
                      <a:pt x="38" y="72"/>
                    </a:lnTo>
                    <a:lnTo>
                      <a:pt x="38" y="61"/>
                    </a:lnTo>
                    <a:lnTo>
                      <a:pt x="29" y="62"/>
                    </a:lnTo>
                    <a:lnTo>
                      <a:pt x="28" y="58"/>
                    </a:lnTo>
                    <a:lnTo>
                      <a:pt x="35" y="51"/>
                    </a:lnTo>
                    <a:lnTo>
                      <a:pt x="39" y="52"/>
                    </a:lnTo>
                    <a:lnTo>
                      <a:pt x="43" y="46"/>
                    </a:lnTo>
                    <a:lnTo>
                      <a:pt x="53" y="42"/>
                    </a:lnTo>
                    <a:lnTo>
                      <a:pt x="53" y="40"/>
                    </a:lnTo>
                    <a:lnTo>
                      <a:pt x="42" y="33"/>
                    </a:lnTo>
                    <a:lnTo>
                      <a:pt x="42" y="26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7" y="14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526ECF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defTabSz="1219140"/>
                <a:endParaRPr sz="667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8047521" y="4583570"/>
                <a:ext cx="1115999" cy="153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0" bIns="0" anchor="ctr" anchorCtr="0">
                <a:noAutofit/>
              </a:bodyPr>
              <a:lstStyle/>
              <a:p>
                <a:pPr defTabSz="1219140"/>
                <a:r>
                  <a:rPr lang="it-IT" sz="667" dirty="0">
                    <a:latin typeface="Montserrat"/>
                    <a:ea typeface="Montserrat"/>
                    <a:cs typeface="Montserrat"/>
                    <a:sym typeface="Montserrat"/>
                  </a:rPr>
                  <a:t>Tra 2.001 e 4.500</a:t>
                </a:r>
                <a:endParaRPr sz="533" dirty="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8050513" y="4441128"/>
                <a:ext cx="1115999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0" bIns="0" anchor="ctr" anchorCtr="0">
                <a:noAutofit/>
              </a:bodyPr>
              <a:lstStyle/>
              <a:p>
                <a:pPr defTabSz="1219140"/>
                <a:r>
                  <a:rPr lang="it-IT" sz="667" dirty="0">
                    <a:latin typeface="Montserrat"/>
                    <a:ea typeface="Montserrat"/>
                    <a:cs typeface="Montserrat"/>
                    <a:sym typeface="Montserrat"/>
                  </a:rPr>
                  <a:t>Oltre 4.501</a:t>
                </a:r>
                <a:endParaRPr sz="533" dirty="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8061791" y="4889525"/>
                <a:ext cx="1115999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0" bIns="0" anchor="ctr" anchorCtr="0">
                <a:noAutofit/>
              </a:bodyPr>
              <a:lstStyle/>
              <a:p>
                <a:pPr defTabSz="1219140"/>
                <a:r>
                  <a:rPr lang="it-IT" sz="667" dirty="0">
                    <a:latin typeface="Montserrat"/>
                    <a:ea typeface="Montserrat"/>
                    <a:cs typeface="Montserrat"/>
                    <a:sym typeface="Montserrat"/>
                  </a:rPr>
                  <a:t>Meno di 1.000</a:t>
                </a:r>
                <a:endParaRPr sz="533" dirty="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050512" y="4747082"/>
                <a:ext cx="1115999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2000" tIns="0" rIns="0" bIns="0" anchor="ctr" anchorCtr="0">
                <a:noAutofit/>
              </a:bodyPr>
              <a:lstStyle/>
              <a:p>
                <a:pPr defTabSz="1219140"/>
                <a:r>
                  <a:rPr lang="it-IT" sz="667" dirty="0">
                    <a:latin typeface="Montserrat"/>
                    <a:ea typeface="Montserrat"/>
                    <a:cs typeface="Montserrat"/>
                    <a:sym typeface="Montserrat"/>
                  </a:rPr>
                  <a:t>Tra 1.000 e 2.000</a:t>
                </a:r>
                <a:endParaRPr sz="533" dirty="0"/>
              </a:p>
            </p:txBody>
          </p:sp>
        </p:grpSp>
      </p:grpSp>
      <p:graphicFrame>
        <p:nvGraphicFramePr>
          <p:cNvPr id="3" name="Tabella 28">
            <a:extLst>
              <a:ext uri="{FF2B5EF4-FFF2-40B4-BE49-F238E27FC236}">
                <a16:creationId xmlns:a16="http://schemas.microsoft.com/office/drawing/2014/main" id="{854B278D-0C98-A8BB-3AA2-81869A7FCB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14223"/>
              </p:ext>
            </p:extLst>
          </p:nvPr>
        </p:nvGraphicFramePr>
        <p:xfrm>
          <a:off x="6288805" y="5348999"/>
          <a:ext cx="4274338" cy="1203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922703">
                  <a:extLst>
                    <a:ext uri="{9D8B030D-6E8A-4147-A177-3AD203B41FA5}">
                      <a16:colId xmlns:a16="http://schemas.microsoft.com/office/drawing/2014/main" val="1752079331"/>
                    </a:ext>
                  </a:extLst>
                </a:gridCol>
                <a:gridCol w="983854">
                  <a:extLst>
                    <a:ext uri="{9D8B030D-6E8A-4147-A177-3AD203B41FA5}">
                      <a16:colId xmlns:a16="http://schemas.microsoft.com/office/drawing/2014/main" val="1155905817"/>
                    </a:ext>
                  </a:extLst>
                </a:gridCol>
                <a:gridCol w="1217203">
                  <a:extLst>
                    <a:ext uri="{9D8B030D-6E8A-4147-A177-3AD203B41FA5}">
                      <a16:colId xmlns:a16="http://schemas.microsoft.com/office/drawing/2014/main" val="1878688081"/>
                    </a:ext>
                  </a:extLst>
                </a:gridCol>
                <a:gridCol w="1150578">
                  <a:extLst>
                    <a:ext uri="{9D8B030D-6E8A-4147-A177-3AD203B41FA5}">
                      <a16:colId xmlns:a16="http://schemas.microsoft.com/office/drawing/2014/main" val="133243178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endParaRPr lang="it-IT" sz="1100" dirty="0">
                        <a:latin typeface="Montserrat" panose="00000500000000000000" pitchFamily="2" charset="0"/>
                      </a:endParaRPr>
                    </a:p>
                  </a:txBody>
                  <a:tcPr marL="100760" marR="10076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Montserrat" panose="00000500000000000000" pitchFamily="2" charset="0"/>
                        </a:rPr>
                        <a:t>Punti </a:t>
                      </a:r>
                      <a:r>
                        <a:rPr lang="it-IT" sz="1100" b="1" dirty="0">
                          <a:latin typeface="Montserrat" panose="00000500000000000000" pitchFamily="2" charset="0"/>
                        </a:rPr>
                        <a:t>disponibili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latin typeface="Montserrat" panose="00000500000000000000" pitchFamily="2" charset="0"/>
                        </a:rPr>
                        <a:t>Di cui veloci e ultraveloci (DC)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Montserrat" panose="00000500000000000000" pitchFamily="2" charset="0"/>
                        </a:rPr>
                        <a:t>Punti (DC) ogni 100 km</a:t>
                      </a:r>
                    </a:p>
                  </a:txBody>
                  <a:tcPr marL="100760" marR="100760" marT="60960" marB="60960" anchor="ctr"/>
                </a:tc>
                <a:extLst>
                  <a:ext uri="{0D108BD9-81ED-4DB2-BD59-A6C34878D82A}">
                    <a16:rowId xmlns:a16="http://schemas.microsoft.com/office/drawing/2014/main" val="162796391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Montserrat" panose="00000500000000000000" pitchFamily="2" charset="0"/>
                        </a:rPr>
                        <a:t>Set-2022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310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234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3,2</a:t>
                      </a:r>
                    </a:p>
                  </a:txBody>
                  <a:tcPr marL="100760" marR="100760" marT="60960" marB="60960" anchor="ctr"/>
                </a:tc>
                <a:extLst>
                  <a:ext uri="{0D108BD9-81ED-4DB2-BD59-A6C34878D82A}">
                    <a16:rowId xmlns:a16="http://schemas.microsoft.com/office/drawing/2014/main" val="2381048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Montserrat" panose="00000500000000000000" pitchFamily="2" charset="0"/>
                        </a:rPr>
                        <a:t>Set-2023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851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677</a:t>
                      </a:r>
                    </a:p>
                  </a:txBody>
                  <a:tcPr marL="100760" marR="10076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u="none" strike="noStrike" cap="none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9,2</a:t>
                      </a:r>
                      <a:endParaRPr lang="it-IT" sz="1100" b="0" i="0" u="none" strike="noStrike" cap="none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00760" marR="100760" marT="60960" marB="60960" anchor="ctr"/>
                </a:tc>
                <a:extLst>
                  <a:ext uri="{0D108BD9-81ED-4DB2-BD59-A6C34878D82A}">
                    <a16:rowId xmlns:a16="http://schemas.microsoft.com/office/drawing/2014/main" val="3776719720"/>
                  </a:ext>
                </a:extLst>
              </a:tr>
            </a:tbl>
          </a:graphicData>
        </a:graphic>
      </p:graphicFrame>
      <p:sp>
        <p:nvSpPr>
          <p:cNvPr id="4" name="Segnaposto testo 35">
            <a:extLst>
              <a:ext uri="{FF2B5EF4-FFF2-40B4-BE49-F238E27FC236}">
                <a16:creationId xmlns:a16="http://schemas.microsoft.com/office/drawing/2014/main" id="{50CABBBB-53E3-4AC3-D2FF-E06E411AD9CD}"/>
              </a:ext>
            </a:extLst>
          </p:cNvPr>
          <p:cNvSpPr txBox="1">
            <a:spLocks/>
          </p:cNvSpPr>
          <p:nvPr/>
        </p:nvSpPr>
        <p:spPr>
          <a:xfrm>
            <a:off x="6234731" y="4950120"/>
            <a:ext cx="5429307" cy="3591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100">
                <a:solidFill>
                  <a:schemeClr val="accent2"/>
                </a:solidFill>
                <a:latin typeface="Montserrat" pitchFamily="2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40"/>
            <a:r>
              <a:rPr lang="it-IT" sz="1467" dirty="0">
                <a:solidFill>
                  <a:srgbClr val="526ECF"/>
                </a:solidFill>
              </a:rPr>
              <a:t>I punti di ricarica in Autostrada – Settembre 2023</a:t>
            </a:r>
          </a:p>
          <a:p>
            <a:pPr defTabSz="1219140"/>
            <a:endParaRPr lang="it-IT" sz="1467" dirty="0">
              <a:solidFill>
                <a:srgbClr val="526EC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title"/>
          </p:nvPr>
        </p:nvSpPr>
        <p:spPr>
          <a:xfrm>
            <a:off x="392131" y="419236"/>
            <a:ext cx="11407751" cy="62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confronto UE-7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60" name="Google Shape;260;p2"/>
          <p:cNvSpPr txBox="1"/>
          <p:nvPr/>
        </p:nvSpPr>
        <p:spPr>
          <a:xfrm>
            <a:off x="287015" y="6470853"/>
            <a:ext cx="3359703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21" defTabSz="1219140"/>
            <a:r>
              <a:rPr lang="it-IT" sz="1067" i="1" baseline="30000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i="1" dirty="0"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  <a:endParaRPr sz="1067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4AA7AC-5361-5367-D8D7-15CF3D58F077}"/>
              </a:ext>
            </a:extLst>
          </p:cNvPr>
          <p:cNvSpPr txBox="1"/>
          <p:nvPr/>
        </p:nvSpPr>
        <p:spPr>
          <a:xfrm>
            <a:off x="1005840" y="5842000"/>
            <a:ext cx="50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Montserrat" pitchFamily="2" charset="0"/>
              </a:rPr>
              <a:t>*∆ anno UE rappresenta l’andamento del mercato delle immatricolazioni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EAF5411-40BA-4408-BC06-62EDC32CC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027636"/>
              </p:ext>
            </p:extLst>
          </p:nvPr>
        </p:nvGraphicFramePr>
        <p:xfrm>
          <a:off x="6096000" y="1602658"/>
          <a:ext cx="5811520" cy="408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842C103E-4F57-615F-CBC7-5DDC3AEB9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" y="1997773"/>
            <a:ext cx="5615421" cy="33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title"/>
          </p:nvPr>
        </p:nvSpPr>
        <p:spPr>
          <a:xfrm>
            <a:off x="392131" y="419236"/>
            <a:ext cx="11407751" cy="627835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it-IT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Ecobonus</a:t>
            </a:r>
            <a:r>
              <a:rPr lang="it-IT" dirty="0">
                <a:solidFill>
                  <a:schemeClr val="bg1"/>
                </a:solidFill>
              </a:rPr>
              <a:t>: </a:t>
            </a:r>
            <a:r>
              <a:rPr lang="it-IT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Utilizzo dei fondi nel 2023</a:t>
            </a:r>
          </a:p>
        </p:txBody>
      </p:sp>
      <p:sp>
        <p:nvSpPr>
          <p:cNvPr id="8" name="Google Shape;258;p2">
            <a:extLst>
              <a:ext uri="{FF2B5EF4-FFF2-40B4-BE49-F238E27FC236}">
                <a16:creationId xmlns:a16="http://schemas.microsoft.com/office/drawing/2014/main" id="{0D7F25B4-857D-0D14-573E-450075A67FEE}"/>
              </a:ext>
            </a:extLst>
          </p:cNvPr>
          <p:cNvSpPr txBox="1">
            <a:spLocks/>
          </p:cNvSpPr>
          <p:nvPr/>
        </p:nvSpPr>
        <p:spPr>
          <a:xfrm>
            <a:off x="1118615" y="1758531"/>
            <a:ext cx="5580052" cy="6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09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Char char="•"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900"/>
              <a:buFont typeface="Arial"/>
              <a:buNone/>
            </a:pPr>
            <a:r>
              <a:rPr lang="it-IT" dirty="0"/>
              <a:t>Fondi utilizzati per M1 - storico</a:t>
            </a:r>
          </a:p>
          <a:p>
            <a:pPr marL="228589" indent="-106229">
              <a:buFont typeface="Arial"/>
              <a:buNone/>
            </a:pPr>
            <a:endParaRPr lang="it-IT" dirty="0"/>
          </a:p>
        </p:txBody>
      </p:sp>
      <p:sp>
        <p:nvSpPr>
          <p:cNvPr id="9" name="Google Shape;258;p2">
            <a:extLst>
              <a:ext uri="{FF2B5EF4-FFF2-40B4-BE49-F238E27FC236}">
                <a16:creationId xmlns:a16="http://schemas.microsoft.com/office/drawing/2014/main" id="{1E34776E-B6BB-9455-FC09-7308F70D4DDF}"/>
              </a:ext>
            </a:extLst>
          </p:cNvPr>
          <p:cNvSpPr txBox="1">
            <a:spLocks/>
          </p:cNvSpPr>
          <p:nvPr/>
        </p:nvSpPr>
        <p:spPr>
          <a:xfrm>
            <a:off x="6698667" y="1758531"/>
            <a:ext cx="5580052" cy="62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096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27"/>
              <a:buFont typeface="Arial"/>
              <a:buChar char="•"/>
              <a:defRPr sz="1927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900"/>
              <a:buFont typeface="Arial"/>
              <a:buNone/>
            </a:pPr>
            <a:r>
              <a:rPr lang="it-IT" dirty="0"/>
              <a:t>Fondi utilizzati per N ed L - storico</a:t>
            </a:r>
          </a:p>
          <a:p>
            <a:pPr marL="228589" indent="-106229">
              <a:buFont typeface="Arial"/>
              <a:buNone/>
            </a:pPr>
            <a:endParaRPr lang="it-IT" dirty="0"/>
          </a:p>
        </p:txBody>
      </p:sp>
      <p:sp>
        <p:nvSpPr>
          <p:cNvPr id="2" name="Google Shape;260;p2">
            <a:extLst>
              <a:ext uri="{FF2B5EF4-FFF2-40B4-BE49-F238E27FC236}">
                <a16:creationId xmlns:a16="http://schemas.microsoft.com/office/drawing/2014/main" id="{25222395-C820-CDE6-4341-18D6556FA890}"/>
              </a:ext>
            </a:extLst>
          </p:cNvPr>
          <p:cNvSpPr txBox="1"/>
          <p:nvPr/>
        </p:nvSpPr>
        <p:spPr>
          <a:xfrm>
            <a:off x="287015" y="6470853"/>
            <a:ext cx="3359703" cy="16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4921" defTabSz="1219140"/>
            <a:r>
              <a:rPr lang="it-IT" sz="1067" i="1" baseline="30000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it-IT" sz="1067" i="1" dirty="0">
                <a:latin typeface="Montserrat"/>
                <a:ea typeface="Montserrat"/>
                <a:cs typeface="Montserrat"/>
                <a:sym typeface="Montserrat"/>
              </a:rPr>
              <a:t>Fonte: www.motus-e.org – Gennaio 2024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1D302E3-1B3B-F69F-D2C0-6552FDB5D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339106"/>
              </p:ext>
            </p:extLst>
          </p:nvPr>
        </p:nvGraphicFramePr>
        <p:xfrm>
          <a:off x="392117" y="2071185"/>
          <a:ext cx="5348875" cy="34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1CB0F67-0F78-E652-11F9-B960796DB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408402"/>
              </p:ext>
            </p:extLst>
          </p:nvPr>
        </p:nvGraphicFramePr>
        <p:xfrm>
          <a:off x="6266542" y="2071185"/>
          <a:ext cx="5348875" cy="324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423697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Motus e palette">
      <a:dk1>
        <a:srgbClr val="111E86"/>
      </a:dk1>
      <a:lt1>
        <a:srgbClr val="32354A"/>
      </a:lt1>
      <a:dk2>
        <a:srgbClr val="66AC40"/>
      </a:dk2>
      <a:lt2>
        <a:srgbClr val="33425B"/>
      </a:lt2>
      <a:accent1>
        <a:srgbClr val="5BABEC"/>
      </a:accent1>
      <a:accent2>
        <a:srgbClr val="526ECF"/>
      </a:accent2>
      <a:accent3>
        <a:srgbClr val="484CB0"/>
      </a:accent3>
      <a:accent4>
        <a:srgbClr val="C1E1AF"/>
      </a:accent4>
      <a:accent5>
        <a:srgbClr val="339966"/>
      </a:accent5>
      <a:accent6>
        <a:srgbClr val="4D6A5F"/>
      </a:accent6>
      <a:hlink>
        <a:srgbClr val="3F52E6"/>
      </a:hlink>
      <a:folHlink>
        <a:srgbClr val="A1D2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ersonalizzato 1">
    <a:dk1>
      <a:srgbClr val="32354A"/>
    </a:dk1>
    <a:lt1>
      <a:srgbClr val="111E86"/>
    </a:lt1>
    <a:dk2>
      <a:srgbClr val="66AC40"/>
    </a:dk2>
    <a:lt2>
      <a:srgbClr val="33425B"/>
    </a:lt2>
    <a:accent1>
      <a:srgbClr val="5BABEC"/>
    </a:accent1>
    <a:accent2>
      <a:srgbClr val="526ECF"/>
    </a:accent2>
    <a:accent3>
      <a:srgbClr val="484CB0"/>
    </a:accent3>
    <a:accent4>
      <a:srgbClr val="C1E1AF"/>
    </a:accent4>
    <a:accent5>
      <a:srgbClr val="339966"/>
    </a:accent5>
    <a:accent6>
      <a:srgbClr val="4D6A5F"/>
    </a:accent6>
    <a:hlink>
      <a:srgbClr val="3F52E6"/>
    </a:hlink>
    <a:folHlink>
      <a:srgbClr val="A1D287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513</Words>
  <Application>Microsoft Office PowerPoint</Application>
  <PresentationFormat>Widescreen</PresentationFormat>
  <Paragraphs>139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Montserrat</vt:lpstr>
      <vt:lpstr>Calibri</vt:lpstr>
      <vt:lpstr>Personalizza struttura</vt:lpstr>
      <vt:lpstr>Il mercato delle auto elettriche (M1)</vt:lpstr>
      <vt:lpstr>Canali di mercato</vt:lpstr>
      <vt:lpstr>Il mercato dei Veicoli: M2, M3</vt:lpstr>
      <vt:lpstr>Il mercato dei Veicoli: N1</vt:lpstr>
      <vt:lpstr>Il mercato dei Veicoli: N2,N3</vt:lpstr>
      <vt:lpstr>Infrastrutture di ricarica a uso pubblico: Q3 2023</vt:lpstr>
      <vt:lpstr>Un confronto UE-7</vt:lpstr>
      <vt:lpstr>Ecobonus: Utilizzo dei fondi nel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mercato delle auto elettriche (M1)</dc:title>
  <dc:creator>Marcello</dc:creator>
  <cp:lastModifiedBy>Stefano Briz</cp:lastModifiedBy>
  <cp:revision>55</cp:revision>
  <dcterms:modified xsi:type="dcterms:W3CDTF">2024-02-02T11:06:57Z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7ad33d-ed35-43c0-b526-22bc83c17deb_Enabled">
    <vt:lpwstr>true</vt:lpwstr>
  </property>
  <property fmtid="{D5CDD505-2E9C-101B-9397-08002B2CF9AE}" pid="3" name="MSIP_Label_797ad33d-ed35-43c0-b526-22bc83c17deb_SetDate">
    <vt:lpwstr>2022-08-02T07:44:24Z</vt:lpwstr>
  </property>
  <property fmtid="{D5CDD505-2E9C-101B-9397-08002B2CF9AE}" pid="4" name="MSIP_Label_797ad33d-ed35-43c0-b526-22bc83c17deb_Method">
    <vt:lpwstr>Standard</vt:lpwstr>
  </property>
  <property fmtid="{D5CDD505-2E9C-101B-9397-08002B2CF9AE}" pid="5" name="MSIP_Label_797ad33d-ed35-43c0-b526-22bc83c17deb_Name">
    <vt:lpwstr>797ad33d-ed35-43c0-b526-22bc83c17deb</vt:lpwstr>
  </property>
  <property fmtid="{D5CDD505-2E9C-101B-9397-08002B2CF9AE}" pid="6" name="MSIP_Label_797ad33d-ed35-43c0-b526-22bc83c17deb_SiteId">
    <vt:lpwstr>d539d4bf-5610-471a-afc2-1c76685cfefa</vt:lpwstr>
  </property>
  <property fmtid="{D5CDD505-2E9C-101B-9397-08002B2CF9AE}" pid="7" name="MSIP_Label_797ad33d-ed35-43c0-b526-22bc83c17deb_ActionId">
    <vt:lpwstr>c418a01f-b585-40c9-b189-53f373fb6bb0</vt:lpwstr>
  </property>
  <property fmtid="{D5CDD505-2E9C-101B-9397-08002B2CF9AE}" pid="8" name="MSIP_Label_797ad33d-ed35-43c0-b526-22bc83c17deb_ContentBits">
    <vt:lpwstr>1</vt:lpwstr>
  </property>
</Properties>
</file>