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1.xml" ContentType="application/vnd.openxmlformats-officedocument.themeOverride+xml"/>
  <Override PartName="/ppt/drawings/drawing3.xml" ContentType="application/vnd.openxmlformats-officedocument.drawingml.chartshapes+xml"/>
  <Override PartName="/ppt/notesSlides/notesSlide7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3.xml" ContentType="application/vnd.openxmlformats-officedocument.themeOverride+xml"/>
  <Override PartName="/ppt/notesSlides/notesSlide8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notesSlides/notesSlide9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6.xml" ContentType="application/vnd.openxmlformats-officedocument.themeOverride+xml"/>
  <Override PartName="/ppt/drawings/drawing4.xml" ContentType="application/vnd.openxmlformats-officedocument.drawingml.chartshapes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8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9.xml" ContentType="application/vnd.openxmlformats-officedocument.themeOverr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1.xml" ContentType="application/vnd.openxmlformats-officedocument.themeOverr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8" r:id="rId2"/>
  </p:sldMasterIdLst>
  <p:notesMasterIdLst>
    <p:notesMasterId r:id="rId15"/>
  </p:notesMasterIdLst>
  <p:sldIdLst>
    <p:sldId id="256" r:id="rId3"/>
    <p:sldId id="257" r:id="rId4"/>
    <p:sldId id="262" r:id="rId5"/>
    <p:sldId id="258" r:id="rId6"/>
    <p:sldId id="259" r:id="rId7"/>
    <p:sldId id="260" r:id="rId8"/>
    <p:sldId id="261" r:id="rId9"/>
    <p:sldId id="263" r:id="rId10"/>
    <p:sldId id="264" r:id="rId11"/>
    <p:sldId id="266" r:id="rId12"/>
    <p:sldId id="267" r:id="rId13"/>
    <p:sldId id="268" r:id="rId14"/>
  </p:sldIdLst>
  <p:sldSz cx="12192000" cy="6858000"/>
  <p:notesSz cx="6858000" cy="9144000"/>
  <p:embeddedFontLst>
    <p:embeddedFont>
      <p:font typeface="Montserrat" pitchFamily="2" charset="0"/>
      <p:regular r:id="rId16"/>
      <p:bold r:id="rId17"/>
      <p:italic r:id="rId18"/>
      <p:boldItalic r:id="rId1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9" roundtripDataSignature="AMtx7mh53cF99pKZd82jrT30yz6rcGCu8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994010"/>
    <a:srgbClr val="3235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356E4CD-F037-441C-ABD5-EB185D416ED8}">
  <a:tblStyle styleId="{7356E4CD-F037-441C-ABD5-EB185D416ED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750400F1-F3D7-4CCE-9CFB-C63EE39DE13A}" styleName="Table_1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79" Type="http://customschemas.google.com/relationships/presentationmetadata" Target="meta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Microsoft_Excel_Worksheet8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9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6.xml"/><Relationship Id="rId1" Type="http://schemas.microsoft.com/office/2011/relationships/chartStyle" Target="style16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15.xlsx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package" Target="../embeddings/Microsoft_Excel_Worksheet16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file:///G:\.shortcut-targets-by-id\1vlMvhKgvWU-zGH340lrZRlPt7MS__jKs\MOTUS-E\1.%20Market%20intelligence\03.%20Bollettino%20trimestrale\2024\%231_marzo%2024\2d_Battery-Installation-Tracker-February-2024_Dashboard_asd%20(version%201)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https://d.docs.live.net/8a21f5c22e038e44/Documenti/Cartel2.xlsx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4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5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6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7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053089916451932"/>
          <c:y val="2.1094452010797422E-2"/>
          <c:w val="0.8213059132915782"/>
          <c:h val="0.7900105363610455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Benzina</c:v>
                </c:pt>
              </c:strCache>
            </c:strRef>
          </c:tx>
          <c:spPr>
            <a:solidFill>
              <a:srgbClr val="BA181B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Foglio1!$B$2:$B$7</c:f>
              <c:numCache>
                <c:formatCode>#,##0</c:formatCode>
                <c:ptCount val="6"/>
                <c:pt idx="0">
                  <c:v>309039</c:v>
                </c:pt>
                <c:pt idx="1">
                  <c:v>157400</c:v>
                </c:pt>
                <c:pt idx="2">
                  <c:v>195061</c:v>
                </c:pt>
                <c:pt idx="3">
                  <c:v>118633</c:v>
                </c:pt>
                <c:pt idx="4">
                  <c:v>153659</c:v>
                </c:pt>
                <c:pt idx="5">
                  <c:v>184082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ED-40C0-A508-C550EFAE9CA7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Diesel</c:v>
                </c:pt>
              </c:strCache>
            </c:strRef>
          </c:tx>
          <c:spPr>
            <a:solidFill>
              <a:srgbClr val="111111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Foglio1!$C$2:$C$7</c:f>
              <c:numCache>
                <c:formatCode>#,##0</c:formatCode>
                <c:ptCount val="6"/>
                <c:pt idx="0">
                  <c:v>308646</c:v>
                </c:pt>
                <c:pt idx="1">
                  <c:v>121711</c:v>
                </c:pt>
                <c:pt idx="2">
                  <c:v>146934</c:v>
                </c:pt>
                <c:pt idx="3">
                  <c:v>90439</c:v>
                </c:pt>
                <c:pt idx="4">
                  <c:v>108949</c:v>
                </c:pt>
                <c:pt idx="5">
                  <c:v>89724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ED-40C0-A508-C550EFAE9CA7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Ibridi</c:v>
                </c:pt>
              </c:strCache>
            </c:strRef>
          </c:tx>
          <c:spPr>
            <a:solidFill>
              <a:srgbClr val="034780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Foglio1!$D$2:$D$7</c:f>
              <c:numCache>
                <c:formatCode>#,##0</c:formatCode>
                <c:ptCount val="6"/>
                <c:pt idx="0">
                  <c:v>36403</c:v>
                </c:pt>
                <c:pt idx="1">
                  <c:v>34974</c:v>
                </c:pt>
                <c:pt idx="2">
                  <c:v>161700</c:v>
                </c:pt>
                <c:pt idx="3">
                  <c:v>149197</c:v>
                </c:pt>
                <c:pt idx="4">
                  <c:v>196460</c:v>
                </c:pt>
                <c:pt idx="5">
                  <c:v>225858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ED-40C0-A508-C550EFAE9CA7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Metano ed altro</c:v>
                </c:pt>
              </c:strCache>
            </c:strRef>
          </c:tx>
          <c:spPr>
            <a:solidFill>
              <a:srgbClr val="B1A7A6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Foglio1!$E$2:$E$7</c:f>
              <c:numCache>
                <c:formatCode>#,##0</c:formatCode>
                <c:ptCount val="6"/>
                <c:pt idx="0">
                  <c:v>56447</c:v>
                </c:pt>
                <c:pt idx="1">
                  <c:v>29626</c:v>
                </c:pt>
                <c:pt idx="2">
                  <c:v>49036</c:v>
                </c:pt>
                <c:pt idx="3">
                  <c:v>42616</c:v>
                </c:pt>
                <c:pt idx="4">
                  <c:v>50380</c:v>
                </c:pt>
                <c:pt idx="5">
                  <c:v>54088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ED-40C0-A508-C550EFAE9CA7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PHEV</c:v>
                </c:pt>
              </c:strCache>
            </c:strRef>
          </c:tx>
          <c:spPr>
            <a:solidFill>
              <a:srgbClr val="E0C538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Foglio1!$F$2:$F$7</c:f>
              <c:numCache>
                <c:formatCode>#,##0</c:formatCode>
                <c:ptCount val="6"/>
                <c:pt idx="0">
                  <c:v>1471</c:v>
                </c:pt>
                <c:pt idx="1">
                  <c:v>2975</c:v>
                </c:pt>
                <c:pt idx="2">
                  <c:v>23067</c:v>
                </c:pt>
                <c:pt idx="3">
                  <c:v>22634</c:v>
                </c:pt>
                <c:pt idx="4">
                  <c:v>24993</c:v>
                </c:pt>
                <c:pt idx="5">
                  <c:v>18965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7ED-40C0-A508-C550EFAE9CA7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BEV</c:v>
                </c:pt>
              </c:strCache>
            </c:strRef>
          </c:tx>
          <c:spPr>
            <a:solidFill>
              <a:srgbClr val="44A929"/>
            </a:solidFill>
            <a:ln>
              <a:noFill/>
            </a:ln>
            <a:effectLst/>
          </c:spPr>
          <c:invertIfNegative val="0"/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Foglio1!$G$2:$G$7</c:f>
              <c:numCache>
                <c:formatCode>#,##0</c:formatCode>
                <c:ptCount val="6"/>
                <c:pt idx="0">
                  <c:v>2392</c:v>
                </c:pt>
                <c:pt idx="1">
                  <c:v>5903</c:v>
                </c:pt>
                <c:pt idx="2">
                  <c:v>18118</c:v>
                </c:pt>
                <c:pt idx="3">
                  <c:v>14323</c:v>
                </c:pt>
                <c:pt idx="4">
                  <c:v>20361</c:v>
                </c:pt>
                <c:pt idx="5">
                  <c:v>16402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27ED-40C0-A508-C550EFAE9C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91666416"/>
        <c:axId val="491669696"/>
      </c:barChart>
      <c:catAx>
        <c:axId val="4916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9696"/>
        <c:crosses val="autoZero"/>
        <c:auto val="1"/>
        <c:lblAlgn val="ctr"/>
        <c:lblOffset val="100"/>
        <c:noMultiLvlLbl val="0"/>
      </c:catAx>
      <c:valAx>
        <c:axId val="491669696"/>
        <c:scaling>
          <c:orientation val="minMax"/>
          <c:max val="9000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200" b="0" i="0" u="none" strike="noStrike" kern="1200" baseline="0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6416"/>
        <c:crosses val="autoZero"/>
        <c:crossBetween val="between"/>
      </c:valAx>
      <c:spPr>
        <a:noFill/>
        <a:ln>
          <a:solidFill>
            <a:srgbClr val="757AA2"/>
          </a:solidFill>
        </a:ln>
        <a:effectLst/>
      </c:spPr>
    </c:plotArea>
    <c:legend>
      <c:legendPos val="b"/>
      <c:layout>
        <c:manualLayout>
          <c:xMode val="edge"/>
          <c:yMode val="edge"/>
          <c:x val="5.9012285508437824E-2"/>
          <c:y val="0.84350369287491833"/>
          <c:w val="0.89999980200053009"/>
          <c:h val="0.103976520182739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2" charset="0"/>
        </a:defRPr>
      </a:pPr>
      <a:endParaRPr lang="it-IT"/>
    </a:p>
  </c:txPr>
  <c:externalData r:id="rId4">
    <c:autoUpdate val="0"/>
  </c:externalData>
  <c:userShapes r:id="rId5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22682823929664"/>
          <c:y val="4.0560643304655419E-2"/>
          <c:w val="0.85470289693469614"/>
          <c:h val="0.64475259415407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YTD Marzo 2024</c:v>
                </c:pt>
              </c:strCache>
            </c:strRef>
          </c:tx>
          <c:spPr>
            <a:solidFill>
              <a:srgbClr val="44A929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2.4593133713255292E-3"/>
                  <c:y val="8.82189905617257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449-4F70-AFD0-B66628BDB2B0}"/>
                </c:ext>
              </c:extLst>
            </c:dLbl>
            <c:dLbl>
              <c:idx val="5"/>
              <c:layout>
                <c:manualLayout>
                  <c:x val="-9.837253485302297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449-4F70-AFD0-B66628BDB2B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5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Foglio1!$B$2:$B$7</c:f>
              <c:numCache>
                <c:formatCode>#,##0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</c:v>
                </c:pt>
                <c:pt idx="4">
                  <c:v>12</c:v>
                </c:pt>
                <c:pt idx="5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449-4F70-AFD0-B66628BDB2B0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YTD Aprile 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Foglio1!$C$2:$C$7</c:f>
              <c:numCache>
                <c:formatCode>#,##0</c:formatCode>
                <c:ptCount val="6"/>
                <c:pt idx="0">
                  <c:v>0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12</c:v>
                </c:pt>
                <c:pt idx="5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449-4F70-AFD0-B66628BDB2B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91666416"/>
        <c:axId val="491669696"/>
      </c:barChart>
      <c:catAx>
        <c:axId val="4916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400" b="0" i="0" u="none" strike="noStrike" kern="1200" baseline="0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9696"/>
        <c:crosses val="autoZero"/>
        <c:auto val="1"/>
        <c:lblAlgn val="ctr"/>
        <c:lblOffset val="100"/>
        <c:noMultiLvlLbl val="0"/>
      </c:catAx>
      <c:valAx>
        <c:axId val="491669696"/>
        <c:scaling>
          <c:orientation val="minMax"/>
          <c:max val="90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491666416"/>
        <c:crosses val="autoZero"/>
        <c:crossBetween val="between"/>
        <c:majorUnit val="5"/>
      </c:valAx>
      <c:spPr>
        <a:noFill/>
        <a:ln>
          <a:solidFill>
            <a:srgbClr val="32354A"/>
          </a:solidFill>
        </a:ln>
        <a:effectLst/>
      </c:spPr>
    </c:plotArea>
    <c:legend>
      <c:legendPos val="b"/>
      <c:layout>
        <c:manualLayout>
          <c:xMode val="edge"/>
          <c:yMode val="edge"/>
          <c:x val="0.15419275168700183"/>
          <c:y val="0.78738776713121383"/>
          <c:w val="0.84580724831299814"/>
          <c:h val="7.442719015800229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2"/>
          </a:solidFill>
          <a:latin typeface="Montserrat" panose="00000500000000000000" pitchFamily="2" charset="0"/>
        </a:defRPr>
      </a:pPr>
      <a:endParaRPr lang="it-IT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Benzina</c:v>
                </c:pt>
              </c:strCache>
            </c:strRef>
          </c:tx>
          <c:spPr>
            <a:solidFill>
              <a:srgbClr val="BA181B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3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BA-4CB1-B32C-294283ACA97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Diesel</c:v>
                </c:pt>
              </c:strCache>
            </c:strRef>
          </c:tx>
          <c:spPr>
            <a:solidFill>
              <a:srgbClr val="11111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5664</c:v>
                </c:pt>
                <c:pt idx="1">
                  <c:v>8640</c:v>
                </c:pt>
                <c:pt idx="2">
                  <c:v>8179</c:v>
                </c:pt>
                <c:pt idx="3">
                  <c:v>9111</c:v>
                </c:pt>
                <c:pt idx="4">
                  <c:v>9672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BA-4CB1-B32C-294283ACA97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Ibridi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Sheet1!$D$2:$D$6</c:f>
              <c:numCache>
                <c:formatCode>#,##0</c:formatCode>
                <c:ptCount val="5"/>
                <c:pt idx="0">
                  <c:v>19</c:v>
                </c:pt>
                <c:pt idx="1">
                  <c:v>15</c:v>
                </c:pt>
                <c:pt idx="2">
                  <c:v>6</c:v>
                </c:pt>
                <c:pt idx="3">
                  <c:v>11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BA-4CB1-B32C-294283ACA97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LPG e altro</c:v>
                </c:pt>
              </c:strCache>
            </c:strRef>
          </c:tx>
          <c:spPr>
            <a:solidFill>
              <a:srgbClr val="B1A7A6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Sheet1!$E$2:$E$6</c:f>
              <c:numCache>
                <c:formatCode>#,##0</c:formatCode>
                <c:ptCount val="5"/>
                <c:pt idx="0">
                  <c:v>120</c:v>
                </c:pt>
                <c:pt idx="1">
                  <c:v>62</c:v>
                </c:pt>
                <c:pt idx="2">
                  <c:v>49</c:v>
                </c:pt>
                <c:pt idx="3">
                  <c:v>10</c:v>
                </c:pt>
                <c:pt idx="4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6BA-4CB1-B32C-294283ACA97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CNG</c:v>
                </c:pt>
              </c:strCache>
            </c:strRef>
          </c:tx>
          <c:spPr>
            <a:solidFill>
              <a:schemeClr val="bg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Sheet1!$F$2:$F$6</c:f>
              <c:numCache>
                <c:formatCode>#,##0</c:formatCode>
                <c:ptCount val="5"/>
                <c:pt idx="0">
                  <c:v>255</c:v>
                </c:pt>
                <c:pt idx="1">
                  <c:v>672</c:v>
                </c:pt>
                <c:pt idx="2">
                  <c:v>266</c:v>
                </c:pt>
                <c:pt idx="3">
                  <c:v>108</c:v>
                </c:pt>
                <c:pt idx="4">
                  <c:v>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6BA-4CB1-B32C-294283ACA97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PHEV</c:v>
                </c:pt>
              </c:strCache>
            </c:strRef>
          </c:tx>
          <c:spPr>
            <a:solidFill>
              <a:srgbClr val="E0C538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Sheet1!$G$2:$G$6</c:f>
              <c:numCache>
                <c:formatCode>#,##0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BA-4CB1-B32C-294283ACA97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BEV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Sheet1!$H$2:$H$6</c:f>
              <c:numCache>
                <c:formatCode>#,##0</c:formatCode>
                <c:ptCount val="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12</c:v>
                </c:pt>
                <c:pt idx="4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BA-4CB1-B32C-294283ACA9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246089216"/>
        <c:axId val="1246085376"/>
      </c:barChart>
      <c:catAx>
        <c:axId val="124608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1246085376"/>
        <c:crosses val="autoZero"/>
        <c:auto val="1"/>
        <c:lblAlgn val="ctr"/>
        <c:lblOffset val="100"/>
        <c:noMultiLvlLbl val="0"/>
      </c:catAx>
      <c:valAx>
        <c:axId val="1246085376"/>
        <c:scaling>
          <c:orientation val="minMax"/>
          <c:max val="120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1246089216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Montserrat" panose="00000500000000000000" pitchFamily="2" charset="0"/>
        </a:defRPr>
      </a:pPr>
      <a:endParaRPr lang="it-IT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 dirty="0">
                <a:latin typeface="Montserrat" pitchFamily="2" charset="0"/>
              </a:rPr>
              <a:t>Variazione</a:t>
            </a:r>
            <a:r>
              <a:rPr lang="it-IT" b="1" baseline="0" dirty="0">
                <a:latin typeface="Montserrat" pitchFamily="2" charset="0"/>
              </a:rPr>
              <a:t> percentuale dei canali UE YTD 2024 (Marzo)</a:t>
            </a:r>
            <a:endParaRPr lang="it-IT" b="1" dirty="0">
              <a:latin typeface="Montserrat" pitchFamily="2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'Historical YTD'!$K$58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rgbClr val="5B9BD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YTD'!$J$69:$J$75</c:f>
              <c:strCache>
                <c:ptCount val="7"/>
                <c:pt idx="0">
                  <c:v>Italia</c:v>
                </c:pt>
                <c:pt idx="1">
                  <c:v>Belgio</c:v>
                </c:pt>
                <c:pt idx="2">
                  <c:v>Francia</c:v>
                </c:pt>
                <c:pt idx="3">
                  <c:v>Germania</c:v>
                </c:pt>
                <c:pt idx="4">
                  <c:v>Olanda</c:v>
                </c:pt>
                <c:pt idx="5">
                  <c:v>Spagna</c:v>
                </c:pt>
                <c:pt idx="6">
                  <c:v>Regno Unito</c:v>
                </c:pt>
              </c:strCache>
            </c:strRef>
          </c:cat>
          <c:val>
            <c:numRef>
              <c:f>'Historical YTD'!$K$69:$K$75</c:f>
              <c:numCache>
                <c:formatCode>0%</c:formatCode>
                <c:ptCount val="7"/>
                <c:pt idx="0">
                  <c:v>0.49262982840728703</c:v>
                </c:pt>
                <c:pt idx="1">
                  <c:v>0.14933504246114404</c:v>
                </c:pt>
                <c:pt idx="2">
                  <c:v>0.66561262853870473</c:v>
                </c:pt>
                <c:pt idx="3">
                  <c:v>0.35912698412698413</c:v>
                </c:pt>
                <c:pt idx="4">
                  <c:v>0.28775665903738351</c:v>
                </c:pt>
                <c:pt idx="5">
                  <c:v>0.51537681649205813</c:v>
                </c:pt>
                <c:pt idx="6">
                  <c:v>0.215521327014218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D5-4EC0-BCDC-3648C4E7C942}"/>
            </c:ext>
          </c:extLst>
        </c:ser>
        <c:ser>
          <c:idx val="1"/>
          <c:order val="1"/>
          <c:tx>
            <c:strRef>
              <c:f>'Historical YTD'!$L$58</c:f>
              <c:strCache>
                <c:ptCount val="1"/>
                <c:pt idx="0">
                  <c:v>Fleet + Rentals (Long Term)</c:v>
                </c:pt>
              </c:strCache>
            </c:strRef>
          </c:tx>
          <c:spPr>
            <a:solidFill>
              <a:srgbClr val="ED7D3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YTD'!$J$69:$J$75</c:f>
              <c:strCache>
                <c:ptCount val="7"/>
                <c:pt idx="0">
                  <c:v>Italia</c:v>
                </c:pt>
                <c:pt idx="1">
                  <c:v>Belgio</c:v>
                </c:pt>
                <c:pt idx="2">
                  <c:v>Francia</c:v>
                </c:pt>
                <c:pt idx="3">
                  <c:v>Germania</c:v>
                </c:pt>
                <c:pt idx="4">
                  <c:v>Olanda</c:v>
                </c:pt>
                <c:pt idx="5">
                  <c:v>Spagna</c:v>
                </c:pt>
                <c:pt idx="6">
                  <c:v>Regno Unito</c:v>
                </c:pt>
              </c:strCache>
            </c:strRef>
          </c:cat>
          <c:val>
            <c:numRef>
              <c:f>'Historical YTD'!$L$69:$L$75</c:f>
              <c:numCache>
                <c:formatCode>0%</c:formatCode>
                <c:ptCount val="7"/>
                <c:pt idx="0">
                  <c:v>0.38135913523319981</c:v>
                </c:pt>
                <c:pt idx="1">
                  <c:v>0.81865085723441755</c:v>
                </c:pt>
                <c:pt idx="2">
                  <c:v>0.20821402783656601</c:v>
                </c:pt>
                <c:pt idx="3">
                  <c:v>0.36932931608857533</c:v>
                </c:pt>
                <c:pt idx="4">
                  <c:v>0.60530069326964542</c:v>
                </c:pt>
                <c:pt idx="5">
                  <c:v>0.3281514025008449</c:v>
                </c:pt>
                <c:pt idx="6">
                  <c:v>0.66896919431279622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D5-4EC0-BCDC-3648C4E7C942}"/>
            </c:ext>
          </c:extLst>
        </c:ser>
        <c:ser>
          <c:idx val="2"/>
          <c:order val="2"/>
          <c:tx>
            <c:strRef>
              <c:f>'Historical YTD'!$M$58</c:f>
              <c:strCache>
                <c:ptCount val="1"/>
                <c:pt idx="0">
                  <c:v>Manufacturer &amp; Dealer</c:v>
                </c:pt>
              </c:strCache>
            </c:strRef>
          </c:tx>
          <c:spPr>
            <a:solidFill>
              <a:srgbClr val="A9D18E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876721302711039E-3"/>
                  <c:y val="6.460668012723895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AD5-4EC0-BCDC-3648C4E7C942}"/>
                </c:ext>
              </c:extLst>
            </c:dLbl>
            <c:dLbl>
              <c:idx val="3"/>
              <c:layout>
                <c:manualLayout>
                  <c:x val="0"/>
                  <c:y val="1.29213360254478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AD5-4EC0-BCDC-3648C4E7C942}"/>
                </c:ext>
              </c:extLst>
            </c:dLbl>
            <c:dLbl>
              <c:idx val="6"/>
              <c:layout>
                <c:manualLayout>
                  <c:x val="-2.2938360651355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AD5-4EC0-BCDC-3648C4E7C9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YTD'!$J$69:$J$75</c:f>
              <c:strCache>
                <c:ptCount val="7"/>
                <c:pt idx="0">
                  <c:v>Italia</c:v>
                </c:pt>
                <c:pt idx="1">
                  <c:v>Belgio</c:v>
                </c:pt>
                <c:pt idx="2">
                  <c:v>Francia</c:v>
                </c:pt>
                <c:pt idx="3">
                  <c:v>Germania</c:v>
                </c:pt>
                <c:pt idx="4">
                  <c:v>Olanda</c:v>
                </c:pt>
                <c:pt idx="5">
                  <c:v>Spagna</c:v>
                </c:pt>
                <c:pt idx="6">
                  <c:v>Regno Unito</c:v>
                </c:pt>
              </c:strCache>
            </c:strRef>
          </c:cat>
          <c:val>
            <c:numRef>
              <c:f>'Historical YTD'!$M$69:$M$75</c:f>
              <c:numCache>
                <c:formatCode>0%</c:formatCode>
                <c:ptCount val="7"/>
                <c:pt idx="0">
                  <c:v>0.10265326177337668</c:v>
                </c:pt>
                <c:pt idx="1">
                  <c:v>3.1853869572183946E-2</c:v>
                </c:pt>
                <c:pt idx="2">
                  <c:v>0.10915519259019496</c:v>
                </c:pt>
                <c:pt idx="3">
                  <c:v>1.9559572800313542E-2</c:v>
                </c:pt>
                <c:pt idx="4">
                  <c:v>9.7986532656649084E-2</c:v>
                </c:pt>
                <c:pt idx="5">
                  <c:v>0.11270699560662385</c:v>
                </c:pt>
                <c:pt idx="6">
                  <c:v>0.10860189573459715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D5-4EC0-BCDC-3648C4E7C942}"/>
            </c:ext>
          </c:extLst>
        </c:ser>
        <c:ser>
          <c:idx val="3"/>
          <c:order val="3"/>
          <c:tx>
            <c:strRef>
              <c:f>'Historical YTD'!$N$58</c:f>
              <c:strCache>
                <c:ptCount val="1"/>
                <c:pt idx="0">
                  <c:v>Rentals (Short Term)</c:v>
                </c:pt>
              </c:strCache>
            </c:strRef>
          </c:tx>
          <c:spPr>
            <a:solidFill>
              <a:srgbClr val="66AC40">
                <a:lumMod val="75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-1.9382004038171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AD5-4EC0-BCDC-3648C4E7C942}"/>
                </c:ext>
              </c:extLst>
            </c:dLbl>
            <c:dLbl>
              <c:idx val="1"/>
              <c:layout>
                <c:manualLayout>
                  <c:x val="0"/>
                  <c:y val="-1.6151670031809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AD5-4EC0-BCDC-3648C4E7C942}"/>
                </c:ext>
              </c:extLst>
            </c:dLbl>
            <c:dLbl>
              <c:idx val="2"/>
              <c:layout>
                <c:manualLayout>
                  <c:x val="0"/>
                  <c:y val="-1.2921336025447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AD5-4EC0-BCDC-3648C4E7C942}"/>
                </c:ext>
              </c:extLst>
            </c:dLbl>
            <c:dLbl>
              <c:idx val="3"/>
              <c:layout>
                <c:manualLayout>
                  <c:x val="2.293836065135552E-3"/>
                  <c:y val="-1.9382004038171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AD5-4EC0-BCDC-3648C4E7C942}"/>
                </c:ext>
              </c:extLst>
            </c:dLbl>
            <c:dLbl>
              <c:idx val="4"/>
              <c:layout>
                <c:manualLayout>
                  <c:x val="2.293836065135552E-3"/>
                  <c:y val="-1.61516700318099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AD5-4EC0-BCDC-3648C4E7C942}"/>
                </c:ext>
              </c:extLst>
            </c:dLbl>
            <c:dLbl>
              <c:idx val="5"/>
              <c:layout>
                <c:manualLayout>
                  <c:x val="-8.4106350784562246E-17"/>
                  <c:y val="-2.2612338044533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6AD5-4EC0-BCDC-3648C4E7C942}"/>
                </c:ext>
              </c:extLst>
            </c:dLbl>
            <c:dLbl>
              <c:idx val="6"/>
              <c:layout>
                <c:manualLayout>
                  <c:x val="2.293836065135552E-3"/>
                  <c:y val="-2.9073006057257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6AD5-4EC0-BCDC-3648C4E7C9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YTD'!$J$69:$J$75</c:f>
              <c:strCache>
                <c:ptCount val="7"/>
                <c:pt idx="0">
                  <c:v>Italia</c:v>
                </c:pt>
                <c:pt idx="1">
                  <c:v>Belgio</c:v>
                </c:pt>
                <c:pt idx="2">
                  <c:v>Francia</c:v>
                </c:pt>
                <c:pt idx="3">
                  <c:v>Germania</c:v>
                </c:pt>
                <c:pt idx="4">
                  <c:v>Olanda</c:v>
                </c:pt>
                <c:pt idx="5">
                  <c:v>Spagna</c:v>
                </c:pt>
                <c:pt idx="6">
                  <c:v>Regno Unito</c:v>
                </c:pt>
              </c:strCache>
            </c:strRef>
          </c:cat>
          <c:val>
            <c:numRef>
              <c:f>'Historical YTD'!$N$69:$N$75</c:f>
              <c:numCache>
                <c:formatCode>0%</c:formatCode>
                <c:ptCount val="7"/>
                <c:pt idx="0">
                  <c:v>2.3357774586136519E-2</c:v>
                </c:pt>
                <c:pt idx="1">
                  <c:v>1.602307322544464E-4</c:v>
                </c:pt>
                <c:pt idx="2">
                  <c:v>1.7018151034534273E-2</c:v>
                </c:pt>
                <c:pt idx="3">
                  <c:v>0.25198412698412698</c:v>
                </c:pt>
                <c:pt idx="4">
                  <c:v>8.9561150363220224E-3</c:v>
                </c:pt>
                <c:pt idx="5">
                  <c:v>4.3764785400473134E-2</c:v>
                </c:pt>
                <c:pt idx="6">
                  <c:v>6.9075829383886253E-3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6AD5-4EC0-BCDC-3648C4E7C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737729439"/>
        <c:axId val="1737732319"/>
      </c:barChart>
      <c:catAx>
        <c:axId val="1737729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ontserrat" pitchFamily="2" charset="0"/>
                <a:ea typeface="+mn-ea"/>
                <a:cs typeface="+mn-cs"/>
              </a:defRPr>
            </a:pPr>
            <a:endParaRPr lang="it-IT"/>
          </a:p>
        </c:txPr>
        <c:crossAx val="1737732319"/>
        <c:crosses val="autoZero"/>
        <c:auto val="1"/>
        <c:lblAlgn val="ctr"/>
        <c:lblOffset val="100"/>
        <c:noMultiLvlLbl val="0"/>
      </c:catAx>
      <c:valAx>
        <c:axId val="1737732319"/>
        <c:scaling>
          <c:orientation val="minMax"/>
          <c:max val="1"/>
        </c:scaling>
        <c:delete val="1"/>
        <c:axPos val="l"/>
        <c:numFmt formatCode="0%" sourceLinked="1"/>
        <c:majorTickMark val="none"/>
        <c:minorTickMark val="none"/>
        <c:tickLblPos val="nextTo"/>
        <c:crossAx val="17377294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 dirty="0"/>
              <a:t>Market</a:t>
            </a:r>
            <a:r>
              <a:rPr lang="it-IT" b="1" baseline="0" dirty="0"/>
              <a:t> Share UE</a:t>
            </a:r>
            <a:endParaRPr lang="it-IT" b="1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'Historical YTD'!$K$10</c:f>
              <c:strCache>
                <c:ptCount val="1"/>
                <c:pt idx="0">
                  <c:v>Olanda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0"/>
                  <c:y val="-1.9580206538802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AC2-44BF-B10C-23311ADDE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YTD'!$J$11:$J$17</c:f>
              <c:strCache>
                <c:ptCount val="7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  <c:pt idx="3">
                  <c:v>YTD 2021</c:v>
                </c:pt>
                <c:pt idx="4">
                  <c:v>YTD 2022</c:v>
                </c:pt>
                <c:pt idx="5">
                  <c:v>YTD 2023</c:v>
                </c:pt>
                <c:pt idx="6">
                  <c:v>YTD 2024</c:v>
                </c:pt>
              </c:strCache>
            </c:strRef>
          </c:cat>
          <c:val>
            <c:numRef>
              <c:f>'Historical YTD'!$K$11:$K$17</c:f>
              <c:numCache>
                <c:formatCode>0.00%</c:formatCode>
                <c:ptCount val="7"/>
                <c:pt idx="0">
                  <c:v>2.8958055410196124E-2</c:v>
                </c:pt>
                <c:pt idx="1">
                  <c:v>7.4715680245298871E-2</c:v>
                </c:pt>
                <c:pt idx="2">
                  <c:v>8.4383763694409669E-2</c:v>
                </c:pt>
                <c:pt idx="3">
                  <c:v>5.6584808964224999E-2</c:v>
                </c:pt>
                <c:pt idx="4">
                  <c:v>0.1586914623406129</c:v>
                </c:pt>
                <c:pt idx="5">
                  <c:v>0.25657525151932997</c:v>
                </c:pt>
                <c:pt idx="6">
                  <c:v>0.29599701518915256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AC2-44BF-B10C-23311ADDE64E}"/>
            </c:ext>
          </c:extLst>
        </c:ser>
        <c:ser>
          <c:idx val="1"/>
          <c:order val="1"/>
          <c:tx>
            <c:strRef>
              <c:f>'Historical YTD'!$L$10</c:f>
              <c:strCache>
                <c:ptCount val="1"/>
                <c:pt idx="0">
                  <c:v>Belgio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2.3740154845627308E-3"/>
                  <c:y val="-2.7412289154323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AC2-44BF-B10C-23311ADDE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YTD'!$J$11:$J$17</c:f>
              <c:strCache>
                <c:ptCount val="7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  <c:pt idx="3">
                  <c:v>YTD 2021</c:v>
                </c:pt>
                <c:pt idx="4">
                  <c:v>YTD 2022</c:v>
                </c:pt>
                <c:pt idx="5">
                  <c:v>YTD 2023</c:v>
                </c:pt>
                <c:pt idx="6">
                  <c:v>YTD 2024</c:v>
                </c:pt>
              </c:strCache>
            </c:strRef>
          </c:cat>
          <c:val>
            <c:numRef>
              <c:f>'Historical YTD'!$L$11:$L$17</c:f>
              <c:numCache>
                <c:formatCode>0.00%</c:formatCode>
                <c:ptCount val="7"/>
                <c:pt idx="0">
                  <c:v>5.9799509859728801E-3</c:v>
                </c:pt>
                <c:pt idx="1">
                  <c:v>1.3980367723724029E-2</c:v>
                </c:pt>
                <c:pt idx="2">
                  <c:v>2.2435648184151179E-2</c:v>
                </c:pt>
                <c:pt idx="3">
                  <c:v>3.3282518231634459E-2</c:v>
                </c:pt>
                <c:pt idx="4">
                  <c:v>9.197133163051352E-2</c:v>
                </c:pt>
                <c:pt idx="5">
                  <c:v>0.15595662451690367</c:v>
                </c:pt>
                <c:pt idx="6">
                  <c:v>0.22809005189679116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AC2-44BF-B10C-23311ADDE64E}"/>
            </c:ext>
          </c:extLst>
        </c:ser>
        <c:ser>
          <c:idx val="2"/>
          <c:order val="2"/>
          <c:tx>
            <c:strRef>
              <c:f>'Historical YTD'!$M$10</c:f>
              <c:strCache>
                <c:ptCount val="1"/>
                <c:pt idx="0">
                  <c:v>Germania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AC2-44BF-B10C-23311ADDE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YTD'!$J$11:$J$17</c:f>
              <c:strCache>
                <c:ptCount val="7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  <c:pt idx="3">
                  <c:v>YTD 2021</c:v>
                </c:pt>
                <c:pt idx="4">
                  <c:v>YTD 2022</c:v>
                </c:pt>
                <c:pt idx="5">
                  <c:v>YTD 2023</c:v>
                </c:pt>
                <c:pt idx="6">
                  <c:v>YTD 2024</c:v>
                </c:pt>
              </c:strCache>
            </c:strRef>
          </c:cat>
          <c:val>
            <c:numRef>
              <c:f>'Historical YTD'!$M$11:$M$17</c:f>
              <c:numCache>
                <c:formatCode>0.00%</c:formatCode>
                <c:ptCount val="7"/>
                <c:pt idx="0">
                  <c:v>1.0839836969944606E-2</c:v>
                </c:pt>
                <c:pt idx="1">
                  <c:v>1.836285297446176E-2</c:v>
                </c:pt>
                <c:pt idx="2">
                  <c:v>3.7150572742749105E-2</c:v>
                </c:pt>
                <c:pt idx="3">
                  <c:v>9.8741415975577798E-2</c:v>
                </c:pt>
                <c:pt idx="4">
                  <c:v>0.13381973755259971</c:v>
                </c:pt>
                <c:pt idx="5">
                  <c:v>0.14216022962787447</c:v>
                </c:pt>
                <c:pt idx="6">
                  <c:v>0.11751549040350612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DAC2-44BF-B10C-23311ADDE64E}"/>
            </c:ext>
          </c:extLst>
        </c:ser>
        <c:ser>
          <c:idx val="3"/>
          <c:order val="3"/>
          <c:tx>
            <c:strRef>
              <c:f>'Historical YTD'!$N$10</c:f>
              <c:strCache>
                <c:ptCount val="1"/>
                <c:pt idx="0">
                  <c:v>Francia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0"/>
                  <c:y val="-2.74122891543232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AC2-44BF-B10C-23311ADDE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YTD'!$J$11:$J$17</c:f>
              <c:strCache>
                <c:ptCount val="7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  <c:pt idx="3">
                  <c:v>YTD 2021</c:v>
                </c:pt>
                <c:pt idx="4">
                  <c:v>YTD 2022</c:v>
                </c:pt>
                <c:pt idx="5">
                  <c:v>YTD 2023</c:v>
                </c:pt>
                <c:pt idx="6">
                  <c:v>YTD 2024</c:v>
                </c:pt>
              </c:strCache>
            </c:strRef>
          </c:cat>
          <c:val>
            <c:numRef>
              <c:f>'Historical YTD'!$N$11:$N$17</c:f>
              <c:numCache>
                <c:formatCode>0.00%</c:formatCode>
                <c:ptCount val="7"/>
                <c:pt idx="0">
                  <c:v>1.3786675574040751E-2</c:v>
                </c:pt>
                <c:pt idx="1">
                  <c:v>1.9187291604543358E-2</c:v>
                </c:pt>
                <c:pt idx="2">
                  <c:v>7.1202345076080614E-2</c:v>
                </c:pt>
                <c:pt idx="3">
                  <c:v>6.9019061049229155E-2</c:v>
                </c:pt>
                <c:pt idx="4">
                  <c:v>0.11908802277206043</c:v>
                </c:pt>
                <c:pt idx="5">
                  <c:v>0.15416014274615278</c:v>
                </c:pt>
                <c:pt idx="6">
                  <c:v>0.18054722040534679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DAC2-44BF-B10C-23311ADDE64E}"/>
            </c:ext>
          </c:extLst>
        </c:ser>
        <c:ser>
          <c:idx val="4"/>
          <c:order val="4"/>
          <c:tx>
            <c:strRef>
              <c:f>'Historical YTD'!$O$10</c:f>
              <c:strCache>
                <c:ptCount val="1"/>
                <c:pt idx="0">
                  <c:v>Regno Unito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0"/>
                  <c:y val="-7.83208261552090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AC2-44BF-B10C-23311ADDE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YTD'!$J$11:$J$17</c:f>
              <c:strCache>
                <c:ptCount val="7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  <c:pt idx="3">
                  <c:v>YTD 2021</c:v>
                </c:pt>
                <c:pt idx="4">
                  <c:v>YTD 2022</c:v>
                </c:pt>
                <c:pt idx="5">
                  <c:v>YTD 2023</c:v>
                </c:pt>
                <c:pt idx="6">
                  <c:v>YTD 2024</c:v>
                </c:pt>
              </c:strCache>
            </c:strRef>
          </c:cat>
          <c:val>
            <c:numRef>
              <c:f>'Historical YTD'!$O$11:$O$17</c:f>
              <c:numCache>
                <c:formatCode>0.00%</c:formatCode>
                <c:ptCount val="7"/>
                <c:pt idx="0">
                  <c:v>5.8873552691829662E-3</c:v>
                </c:pt>
                <c:pt idx="1">
                  <c:v>8.842627197462042E-3</c:v>
                </c:pt>
                <c:pt idx="2">
                  <c:v>3.7753563695696678E-2</c:v>
                </c:pt>
                <c:pt idx="3">
                  <c:v>7.4681863580283184E-2</c:v>
                </c:pt>
                <c:pt idx="4">
                  <c:v>0.15366653894051155</c:v>
                </c:pt>
                <c:pt idx="5">
                  <c:v>0.15423056690810505</c:v>
                </c:pt>
                <c:pt idx="6">
                  <c:v>0.15470682689699164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DAC2-44BF-B10C-23311ADDE64E}"/>
            </c:ext>
          </c:extLst>
        </c:ser>
        <c:ser>
          <c:idx val="5"/>
          <c:order val="5"/>
          <c:tx>
            <c:strRef>
              <c:f>'Historical YTD'!$P$10</c:f>
              <c:strCache>
                <c:ptCount val="1"/>
                <c:pt idx="0">
                  <c:v>Spagna</c:v>
                </c:pt>
              </c:strCache>
            </c:strRef>
          </c:tx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layout>
                <c:manualLayout>
                  <c:x val="-1.7409245773700592E-16"/>
                  <c:y val="-1.9580206538802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AC2-44BF-B10C-23311ADDE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YTD'!$J$11:$J$17</c:f>
              <c:strCache>
                <c:ptCount val="7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  <c:pt idx="3">
                  <c:v>YTD 2021</c:v>
                </c:pt>
                <c:pt idx="4">
                  <c:v>YTD 2022</c:v>
                </c:pt>
                <c:pt idx="5">
                  <c:v>YTD 2023</c:v>
                </c:pt>
                <c:pt idx="6">
                  <c:v>YTD 2024</c:v>
                </c:pt>
              </c:strCache>
            </c:strRef>
          </c:cat>
          <c:val>
            <c:numRef>
              <c:f>'Historical YTD'!$P$11:$P$17</c:f>
              <c:numCache>
                <c:formatCode>0.00%</c:formatCode>
                <c:ptCount val="7"/>
                <c:pt idx="0">
                  <c:v>3.6170942863411096E-3</c:v>
                </c:pt>
                <c:pt idx="1">
                  <c:v>8.5560275500479507E-3</c:v>
                </c:pt>
                <c:pt idx="2">
                  <c:v>1.7456120097409246E-2</c:v>
                </c:pt>
                <c:pt idx="3">
                  <c:v>1.8209416055369059E-2</c:v>
                </c:pt>
                <c:pt idx="4">
                  <c:v>4.4750635798120664E-2</c:v>
                </c:pt>
                <c:pt idx="5">
                  <c:v>4.8249062852340478E-2</c:v>
                </c:pt>
                <c:pt idx="6">
                  <c:v>4.7771844640601226E-2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AC2-44BF-B10C-23311ADDE64E}"/>
            </c:ext>
          </c:extLst>
        </c:ser>
        <c:ser>
          <c:idx val="6"/>
          <c:order val="6"/>
          <c:tx>
            <c:strRef>
              <c:f>'Historical YTD'!$Q$10</c:f>
              <c:strCache>
                <c:ptCount val="1"/>
                <c:pt idx="0">
                  <c:v>Italia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6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AC2-44BF-B10C-23311ADDE6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'Historical YTD'!$J$11:$J$17</c:f>
              <c:strCache>
                <c:ptCount val="7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  <c:pt idx="3">
                  <c:v>YTD 2021</c:v>
                </c:pt>
                <c:pt idx="4">
                  <c:v>YTD 2022</c:v>
                </c:pt>
                <c:pt idx="5">
                  <c:v>YTD 2023</c:v>
                </c:pt>
                <c:pt idx="6">
                  <c:v>YTD 2024</c:v>
                </c:pt>
              </c:strCache>
            </c:strRef>
          </c:cat>
          <c:val>
            <c:numRef>
              <c:f>'Historical YTD'!$Q$11:$Q$17</c:f>
              <c:numCache>
                <c:formatCode>0.00%</c:formatCode>
                <c:ptCount val="7"/>
                <c:pt idx="0">
                  <c:v>1.7012127664015697E-3</c:v>
                </c:pt>
                <c:pt idx="1">
                  <c:v>2.19900126372984E-3</c:v>
                </c:pt>
                <c:pt idx="2">
                  <c:v>1.5514809590973202E-2</c:v>
                </c:pt>
                <c:pt idx="3">
                  <c:v>2.9612309010424102E-2</c:v>
                </c:pt>
                <c:pt idx="4">
                  <c:v>3.3222992158420506E-2</c:v>
                </c:pt>
                <c:pt idx="5">
                  <c:v>3.8197077413770174E-2</c:v>
                </c:pt>
                <c:pt idx="6">
                  <c:v>2.919439019276816E-2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DAC2-44BF-B10C-23311ADDE64E}"/>
            </c:ext>
          </c:extLst>
        </c:ser>
        <c:ser>
          <c:idx val="7"/>
          <c:order val="7"/>
          <c:tx>
            <c:strRef>
              <c:f>'Historical YTD'!$R$10</c:f>
              <c:strCache>
                <c:ptCount val="1"/>
                <c:pt idx="0">
                  <c:v>Δ anno UE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'Historical YTD'!$J$11:$J$17</c:f>
              <c:strCache>
                <c:ptCount val="7"/>
                <c:pt idx="0">
                  <c:v>YTD 2018</c:v>
                </c:pt>
                <c:pt idx="1">
                  <c:v>YTD 2019</c:v>
                </c:pt>
                <c:pt idx="2">
                  <c:v>YTD 2020</c:v>
                </c:pt>
                <c:pt idx="3">
                  <c:v>YTD 2021</c:v>
                </c:pt>
                <c:pt idx="4">
                  <c:v>YTD 2022</c:v>
                </c:pt>
                <c:pt idx="5">
                  <c:v>YTD 2023</c:v>
                </c:pt>
                <c:pt idx="6">
                  <c:v>YTD 2024</c:v>
                </c:pt>
              </c:strCache>
            </c:strRef>
          </c:cat>
          <c:val>
            <c:numRef>
              <c:f>'Historical YTD'!$R$11:$R$17</c:f>
              <c:numCache>
                <c:formatCode>0.00%</c:formatCode>
                <c:ptCount val="7"/>
                <c:pt idx="1">
                  <c:v>-3.1949877913036287E-2</c:v>
                </c:pt>
                <c:pt idx="2">
                  <c:v>-0.28053983294690182</c:v>
                </c:pt>
                <c:pt idx="3">
                  <c:v>3.4028471660815791E-3</c:v>
                </c:pt>
                <c:pt idx="4">
                  <c:v>-0.11298498394970033</c:v>
                </c:pt>
                <c:pt idx="5">
                  <c:v>0.18221857903716399</c:v>
                </c:pt>
                <c:pt idx="6">
                  <c:v>5.749866543114128E-2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DAC2-44BF-B10C-23311ADDE6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44515664"/>
        <c:axId val="544517584"/>
      </c:lineChart>
      <c:catAx>
        <c:axId val="5445156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4517584"/>
        <c:crosses val="autoZero"/>
        <c:auto val="1"/>
        <c:lblAlgn val="ctr"/>
        <c:lblOffset val="100"/>
        <c:noMultiLvlLbl val="0"/>
      </c:catAx>
      <c:valAx>
        <c:axId val="5445175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44515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Foglio5!$A$51</c:f>
              <c:strCache>
                <c:ptCount val="1"/>
                <c:pt idx="0">
                  <c:v>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Foglio5!$B$50:$D$50</c:f>
              <c:strCache>
                <c:ptCount val="3"/>
                <c:pt idx="0">
                  <c:v>M1 0-20</c:v>
                </c:pt>
                <c:pt idx="1">
                  <c:v>M1 21-60</c:v>
                </c:pt>
                <c:pt idx="2">
                  <c:v>M1 61-135</c:v>
                </c:pt>
              </c:strCache>
            </c:strRef>
          </c:cat>
          <c:val>
            <c:numRef>
              <c:f>Foglio5!$B$51:$D$51</c:f>
              <c:numCache>
                <c:formatCode>_("€"* #,##0.00_);_("€"* \(#,##0.00\);_("€"* "-"??_);_(@_)</c:formatCode>
                <c:ptCount val="3"/>
                <c:pt idx="0">
                  <c:v>187912250</c:v>
                </c:pt>
                <c:pt idx="1">
                  <c:v>229954250</c:v>
                </c:pt>
                <c:pt idx="2">
                  <c:v>18006000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7F-4376-A757-1870D8D508C6}"/>
            </c:ext>
          </c:extLst>
        </c:ser>
        <c:ser>
          <c:idx val="1"/>
          <c:order val="1"/>
          <c:tx>
            <c:strRef>
              <c:f>Foglio5!$A$52</c:f>
              <c:strCache>
                <c:ptCount val="1"/>
                <c:pt idx="0">
                  <c:v>feb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Foglio5!$B$50:$D$50</c:f>
              <c:strCache>
                <c:ptCount val="3"/>
                <c:pt idx="0">
                  <c:v>M1 0-20</c:v>
                </c:pt>
                <c:pt idx="1">
                  <c:v>M1 21-60</c:v>
                </c:pt>
                <c:pt idx="2">
                  <c:v>M1 61-135</c:v>
                </c:pt>
              </c:strCache>
            </c:strRef>
          </c:cat>
          <c:val>
            <c:numRef>
              <c:f>Foglio5!$B$52:$D$52</c:f>
              <c:numCache>
                <c:formatCode>_("€"* #,##0.00_);_("€"* \(#,##0.00\);_("€"* "-"??_);_(@_)</c:formatCode>
                <c:ptCount val="3"/>
                <c:pt idx="0">
                  <c:v>181775250</c:v>
                </c:pt>
                <c:pt idx="1">
                  <c:v>228554250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7F-4376-A757-1870D8D508C6}"/>
            </c:ext>
          </c:extLst>
        </c:ser>
        <c:ser>
          <c:idx val="2"/>
          <c:order val="2"/>
          <c:tx>
            <c:strRef>
              <c:f>Foglio5!$A$53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Foglio5!$B$50:$D$50</c:f>
              <c:strCache>
                <c:ptCount val="3"/>
                <c:pt idx="0">
                  <c:v>M1 0-20</c:v>
                </c:pt>
                <c:pt idx="1">
                  <c:v>M1 21-60</c:v>
                </c:pt>
                <c:pt idx="2">
                  <c:v>M1 61-135</c:v>
                </c:pt>
              </c:strCache>
            </c:strRef>
          </c:cat>
          <c:val>
            <c:numRef>
              <c:f>Foglio5!$B$53:$D$53</c:f>
              <c:numCache>
                <c:formatCode>_("€"* #,##0.00_);_("€"* \(#,##0.00\);_("€"* "-"??_);_(@_)</c:formatCode>
                <c:ptCount val="3"/>
                <c:pt idx="0">
                  <c:v>177101250</c:v>
                </c:pt>
                <c:pt idx="1">
                  <c:v>226924250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7F-4376-A757-1870D8D508C6}"/>
            </c:ext>
          </c:extLst>
        </c:ser>
        <c:ser>
          <c:idx val="3"/>
          <c:order val="3"/>
          <c:tx>
            <c:strRef>
              <c:f>Foglio5!$A$54</c:f>
              <c:strCache>
                <c:ptCount val="1"/>
                <c:pt idx="0">
                  <c:v>apr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Foglio5!$B$50:$D$50</c:f>
              <c:strCache>
                <c:ptCount val="3"/>
                <c:pt idx="0">
                  <c:v>M1 0-20</c:v>
                </c:pt>
                <c:pt idx="1">
                  <c:v>M1 21-60</c:v>
                </c:pt>
                <c:pt idx="2">
                  <c:v>M1 61-135</c:v>
                </c:pt>
              </c:strCache>
            </c:strRef>
          </c:cat>
          <c:val>
            <c:numRef>
              <c:f>Foglio5!$B$54:$D$54</c:f>
              <c:numCache>
                <c:formatCode>_("€"* #,##0.00_);_("€"* \(#,##0.00\);_("€"* "-"??_);_(@_)</c:formatCode>
                <c:ptCount val="3"/>
                <c:pt idx="0">
                  <c:v>173663250</c:v>
                </c:pt>
                <c:pt idx="1">
                  <c:v>225696250</c:v>
                </c:pt>
                <c:pt idx="2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67F-4376-A757-1870D8D50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8367840"/>
        <c:axId val="534668399"/>
      </c:barChart>
      <c:catAx>
        <c:axId val="1518367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34668399"/>
        <c:crosses val="autoZero"/>
        <c:auto val="1"/>
        <c:lblAlgn val="ctr"/>
        <c:lblOffset val="100"/>
        <c:noMultiLvlLbl val="0"/>
      </c:catAx>
      <c:valAx>
        <c:axId val="53466839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18367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Foglio5!$F$51</c:f>
              <c:strCache>
                <c:ptCount val="1"/>
                <c:pt idx="0">
                  <c:v>gen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Foglio5!$G$50:$I$50</c:f>
              <c:strCache>
                <c:ptCount val="3"/>
                <c:pt idx="0">
                  <c:v>L </c:v>
                </c:pt>
                <c:pt idx="1">
                  <c:v>N1/N2 Elettrici</c:v>
                </c:pt>
                <c:pt idx="2">
                  <c:v>L elettrici (fisica e giuridica 178/2020)</c:v>
                </c:pt>
              </c:strCache>
            </c:strRef>
          </c:cat>
          <c:val>
            <c:numRef>
              <c:f>Foglio5!$G$51:$I$51</c:f>
              <c:numCache>
                <c:formatCode>_("€"* #,##0.00_);_("€"* \(#,##0.00\);_("€"* "-"??_);_(@_)</c:formatCode>
                <c:ptCount val="3"/>
                <c:pt idx="0">
                  <c:v>12274237</c:v>
                </c:pt>
                <c:pt idx="1">
                  <c:v>19830000</c:v>
                </c:pt>
                <c:pt idx="2">
                  <c:v>26526582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0-4E45-BBAA-9607D926B325}"/>
            </c:ext>
          </c:extLst>
        </c:ser>
        <c:ser>
          <c:idx val="1"/>
          <c:order val="1"/>
          <c:tx>
            <c:strRef>
              <c:f>Foglio5!$F$52</c:f>
              <c:strCache>
                <c:ptCount val="1"/>
                <c:pt idx="0">
                  <c:v>feb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Foglio5!$G$50:$I$50</c:f>
              <c:strCache>
                <c:ptCount val="3"/>
                <c:pt idx="0">
                  <c:v>L </c:v>
                </c:pt>
                <c:pt idx="1">
                  <c:v>N1/N2 Elettrici</c:v>
                </c:pt>
                <c:pt idx="2">
                  <c:v>L elettrici (fisica e giuridica 178/2020)</c:v>
                </c:pt>
              </c:strCache>
            </c:strRef>
          </c:cat>
          <c:val>
            <c:numRef>
              <c:f>Foglio5!$G$52:$I$52</c:f>
              <c:numCache>
                <c:formatCode>_("€"* #,##0.00_);_("€"* \(#,##0.00\);_("€"* "-"??_);_(@_)</c:formatCode>
                <c:ptCount val="3"/>
                <c:pt idx="0">
                  <c:v>8959364</c:v>
                </c:pt>
                <c:pt idx="1">
                  <c:v>19788000</c:v>
                </c:pt>
                <c:pt idx="2">
                  <c:v>23229339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50-4E45-BBAA-9607D926B325}"/>
            </c:ext>
          </c:extLst>
        </c:ser>
        <c:ser>
          <c:idx val="2"/>
          <c:order val="2"/>
          <c:tx>
            <c:strRef>
              <c:f>Foglio5!$F$53</c:f>
              <c:strCache>
                <c:ptCount val="1"/>
                <c:pt idx="0">
                  <c:v>mar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Foglio5!$G$50:$I$50</c:f>
              <c:strCache>
                <c:ptCount val="3"/>
                <c:pt idx="0">
                  <c:v>L </c:v>
                </c:pt>
                <c:pt idx="1">
                  <c:v>N1/N2 Elettrici</c:v>
                </c:pt>
                <c:pt idx="2">
                  <c:v>L elettrici (fisica e giuridica 178/2020)</c:v>
                </c:pt>
              </c:strCache>
            </c:strRef>
          </c:cat>
          <c:val>
            <c:numRef>
              <c:f>Foglio5!$G$53:$I$53</c:f>
              <c:numCache>
                <c:formatCode>_("€"* #,##0.00_);_("€"* \(#,##0.00\);_("€"* "-"??_);_(@_)</c:formatCode>
                <c:ptCount val="3"/>
                <c:pt idx="0">
                  <c:v>4898494</c:v>
                </c:pt>
                <c:pt idx="1">
                  <c:v>19722000</c:v>
                </c:pt>
                <c:pt idx="2">
                  <c:v>20864966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50-4E45-BBAA-9607D926B325}"/>
            </c:ext>
          </c:extLst>
        </c:ser>
        <c:ser>
          <c:idx val="3"/>
          <c:order val="3"/>
          <c:tx>
            <c:strRef>
              <c:f>Foglio5!$F$54</c:f>
              <c:strCache>
                <c:ptCount val="1"/>
                <c:pt idx="0">
                  <c:v>apr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Foglio5!$G$50:$I$50</c:f>
              <c:strCache>
                <c:ptCount val="3"/>
                <c:pt idx="0">
                  <c:v>L </c:v>
                </c:pt>
                <c:pt idx="1">
                  <c:v>N1/N2 Elettrici</c:v>
                </c:pt>
                <c:pt idx="2">
                  <c:v>L elettrici (fisica e giuridica 178/2020)</c:v>
                </c:pt>
              </c:strCache>
            </c:strRef>
          </c:cat>
          <c:val>
            <c:numRef>
              <c:f>Foglio5!$G$54:$I$54</c:f>
              <c:numCache>
                <c:formatCode>_("€"* #,##0.00_);_("€"* \(#,##0.00\);_("€"* "-"??_);_(@_)</c:formatCode>
                <c:ptCount val="3"/>
                <c:pt idx="0">
                  <c:v>1919353</c:v>
                </c:pt>
                <c:pt idx="1">
                  <c:v>19656000</c:v>
                </c:pt>
                <c:pt idx="2">
                  <c:v>18407552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D50-4E45-BBAA-9607D926B3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18262944"/>
        <c:axId val="1684394528"/>
      </c:barChart>
      <c:catAx>
        <c:axId val="1518262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684394528"/>
        <c:crosses val="autoZero"/>
        <c:auto val="1"/>
        <c:lblAlgn val="ctr"/>
        <c:lblOffset val="100"/>
        <c:noMultiLvlLbl val="0"/>
      </c:catAx>
      <c:valAx>
        <c:axId val="1684394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&quot;€&quot;* #,##0.00_);_(&quot;€&quot;* \(#,##0.00\);_(&quot;€&quot;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518262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705456752581514"/>
          <c:y val="4.1326822840670671E-2"/>
          <c:w val="0.8267943252531208"/>
          <c:h val="0.76275001706432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Location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7337168030762649E-2"/>
                  <c:y val="2.9162506943341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123962387256283"/>
                      <c:h val="7.631857536523507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514B-4469-BD76-62D896D967AA}"/>
                </c:ext>
              </c:extLst>
            </c:dLbl>
            <c:dLbl>
              <c:idx val="1"/>
              <c:layout>
                <c:manualLayout>
                  <c:x val="-2.4903860758004354E-2"/>
                  <c:y val="2.14944062077198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baseline="0">
                      <a:solidFill>
                        <a:srgbClr val="000000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14B-4469-BD76-62D896D967AA}"/>
                </c:ext>
              </c:extLst>
            </c:dLbl>
            <c:dLbl>
              <c:idx val="2"/>
              <c:layout>
                <c:manualLayout>
                  <c:x val="-1.1169422729054078E-2"/>
                  <c:y val="4.29825416422986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14B-4469-BD76-62D896D967AA}"/>
                </c:ext>
              </c:extLst>
            </c:dLbl>
            <c:dLbl>
              <c:idx val="4"/>
              <c:layout>
                <c:manualLayout>
                  <c:x val="-1.3403307274864976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14B-4469-BD76-62D896D967AA}"/>
                </c:ext>
              </c:extLst>
            </c:dLbl>
            <c:dLbl>
              <c:idx val="6"/>
              <c:layout>
                <c:manualLayout>
                  <c:x val="-1.787107636648652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14B-4469-BD76-62D896D967AA}"/>
                </c:ext>
              </c:extLst>
            </c:dLbl>
            <c:dLbl>
              <c:idx val="8"/>
              <c:layout>
                <c:manualLayout>
                  <c:x val="-2.457273000391905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14B-4469-BD76-62D896D967AA}"/>
                </c:ext>
              </c:extLst>
            </c:dLbl>
            <c:dLbl>
              <c:idx val="10"/>
              <c:layout>
                <c:manualLayout>
                  <c:x val="-1.7871076366486525E-2"/>
                  <c:y val="-7.880041603508378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14B-4469-BD76-62D896D96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0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Sheet1!$A$3:$A$13</c:f>
              <c:strCache>
                <c:ptCount val="11"/>
                <c:pt idx="0">
                  <c:v> mag-20 </c:v>
                </c:pt>
                <c:pt idx="2">
                  <c:v> giu-21 </c:v>
                </c:pt>
                <c:pt idx="4">
                  <c:v> giu-22 </c:v>
                </c:pt>
                <c:pt idx="6">
                  <c:v>set-23</c:v>
                </c:pt>
                <c:pt idx="8">
                  <c:v>dic-23</c:v>
                </c:pt>
                <c:pt idx="10">
                  <c:v>mar-24</c:v>
                </c:pt>
              </c:strCache>
            </c:strRef>
          </c:cat>
          <c:val>
            <c:numRef>
              <c:f>Sheet1!$B$3:$B$13</c:f>
              <c:numCache>
                <c:formatCode>General</c:formatCode>
                <c:ptCount val="11"/>
                <c:pt idx="2" formatCode="_-* #,##0_-;\-* #,##0_-;_-* &quot;-&quot;??_-;_-@_-">
                  <c:v>9453</c:v>
                </c:pt>
                <c:pt idx="4" formatCode="_-* #,##0_-;\-* #,##0_-;_-* &quot;-&quot;??_-;_-@_-">
                  <c:v>12410</c:v>
                </c:pt>
                <c:pt idx="6" formatCode="_-* #,##0_-;\-* #,##0_-;_-* &quot;-&quot;??_-;_-@_-">
                  <c:v>17154</c:v>
                </c:pt>
                <c:pt idx="8" formatCode="_-* #,##0_-;\-* #,##0_-;_-* &quot;-&quot;??_-;_-@_-">
                  <c:v>17537</c:v>
                </c:pt>
                <c:pt idx="10" formatCode="_-* #,##0_-;\-* #,##0_-;_-* &quot;-&quot;??_-;_-@_-">
                  <c:v>18676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14B-4469-BD76-62D896D967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Infrastrutture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037588607473083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14B-4469-BD76-62D896D967AA}"/>
                </c:ext>
              </c:extLst>
            </c:dLbl>
            <c:dLbl>
              <c:idx val="1"/>
              <c:layout>
                <c:manualLayout>
                  <c:x val="-2.7167848099641113E-2"/>
                  <c:y val="8.59776248308796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14B-4469-BD76-62D896D967AA}"/>
                </c:ext>
              </c:extLst>
            </c:dLbl>
            <c:dLbl>
              <c:idx val="2"/>
              <c:layout>
                <c:manualLayout>
                  <c:x val="-8.93553818324326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14B-4469-BD76-62D896D967AA}"/>
                </c:ext>
              </c:extLst>
            </c:dLbl>
            <c:dLbl>
              <c:idx val="4"/>
              <c:layout>
                <c:manualLayout>
                  <c:x val="-1.7871076366486525E-2"/>
                  <c:y val="-7.880041603508378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14B-4469-BD76-62D896D967AA}"/>
                </c:ext>
              </c:extLst>
            </c:dLbl>
            <c:dLbl>
              <c:idx val="6"/>
              <c:layout>
                <c:manualLayout>
                  <c:x val="-8.935538183243427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14B-4469-BD76-62D896D967AA}"/>
                </c:ext>
              </c:extLst>
            </c:dLbl>
            <c:dLbl>
              <c:idx val="8"/>
              <c:layout>
                <c:manualLayout>
                  <c:x val="-1.78710763664866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14B-4469-BD76-62D896D967AA}"/>
                </c:ext>
              </c:extLst>
            </c:dLbl>
            <c:dLbl>
              <c:idx val="10"/>
              <c:layout>
                <c:manualLayout>
                  <c:x val="-1.7871076366486525E-2"/>
                  <c:y val="-7.8800416035083788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14B-4469-BD76-62D896D96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rgbClr val="00000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Sheet1!$A$3:$A$13</c:f>
              <c:strCache>
                <c:ptCount val="11"/>
                <c:pt idx="0">
                  <c:v> mag-20 </c:v>
                </c:pt>
                <c:pt idx="2">
                  <c:v> giu-21 </c:v>
                </c:pt>
                <c:pt idx="4">
                  <c:v> giu-22 </c:v>
                </c:pt>
                <c:pt idx="6">
                  <c:v>set-23</c:v>
                </c:pt>
                <c:pt idx="8">
                  <c:v>dic-23</c:v>
                </c:pt>
                <c:pt idx="10">
                  <c:v>mar-24</c:v>
                </c:pt>
              </c:strCache>
            </c:strRef>
          </c:cat>
          <c:val>
            <c:numRef>
              <c:f>Sheet1!$C$3:$C$13</c:f>
              <c:numCache>
                <c:formatCode>General</c:formatCode>
                <c:ptCount val="11"/>
                <c:pt idx="0" formatCode="_-* #,##0_-;\-* #,##0_-;_-* &quot;-&quot;??_-;_-@_-">
                  <c:v>7461.9000000000015</c:v>
                </c:pt>
                <c:pt idx="2" formatCode="_-* #,##0_-;\-* #,##0_-;_-* &quot;-&quot;??_-;_-@_-">
                  <c:v>11834</c:v>
                </c:pt>
                <c:pt idx="4" formatCode="_-* #,##0_-;\-* #,##0_-;_-* &quot;-&quot;??_-;_-@_-">
                  <c:v>15674</c:v>
                </c:pt>
                <c:pt idx="6" formatCode="_-* #,##0_-;\-* #,##0_-;_-* &quot;-&quot;??_-;_-@_-">
                  <c:v>26029</c:v>
                </c:pt>
                <c:pt idx="8" formatCode="_-* #,##0_-;\-* #,##0_-;_-* &quot;-&quot;??_-;_-@_-">
                  <c:v>26997</c:v>
                </c:pt>
                <c:pt idx="10" formatCode="_-* #,##0_-;\-* #,##0_-;_-* &quot;-&quot;??_-;_-@_-">
                  <c:v>28633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514B-4469-BD76-62D896D967A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Punti di ricarica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0954076901540508E-17"/>
                  <c:y val="2.3906742743861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14B-4469-BD76-62D896D967AA}"/>
                </c:ext>
              </c:extLst>
            </c:dLbl>
            <c:dLbl>
              <c:idx val="1"/>
              <c:layout>
                <c:manualLayout>
                  <c:x val="-6.7918885013695295E-3"/>
                  <c:y val="9.77303340192452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14B-4469-BD76-62D896D967AA}"/>
                </c:ext>
              </c:extLst>
            </c:dLbl>
            <c:dLbl>
              <c:idx val="4"/>
              <c:layout>
                <c:manualLayout>
                  <c:x val="-2.2338845458108155E-2"/>
                  <c:y val="-2.1491270821149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14B-4469-BD76-62D896D967AA}"/>
                </c:ext>
              </c:extLst>
            </c:dLbl>
            <c:dLbl>
              <c:idx val="8"/>
              <c:layout>
                <c:manualLayout>
                  <c:x val="-4.467769091621631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14B-4469-BD76-62D896D967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050" b="1" i="0" u="none" strike="noStrike" kern="1200" baseline="0">
                    <a:solidFill>
                      <a:srgbClr val="00000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Sheet1!$A$3:$A$13</c:f>
              <c:strCache>
                <c:ptCount val="11"/>
                <c:pt idx="0">
                  <c:v> mag-20 </c:v>
                </c:pt>
                <c:pt idx="2">
                  <c:v> giu-21 </c:v>
                </c:pt>
                <c:pt idx="4">
                  <c:v> giu-22 </c:v>
                </c:pt>
                <c:pt idx="6">
                  <c:v>set-23</c:v>
                </c:pt>
                <c:pt idx="8">
                  <c:v>dic-23</c:v>
                </c:pt>
                <c:pt idx="10">
                  <c:v>mar-24</c:v>
                </c:pt>
              </c:strCache>
            </c:strRef>
          </c:cat>
          <c:val>
            <c:numRef>
              <c:f>Sheet1!$D$3:$D$13</c:f>
              <c:numCache>
                <c:formatCode>General</c:formatCode>
                <c:ptCount val="11"/>
                <c:pt idx="0" formatCode="_-* #,##0_-;\-* #,##0_-;_-* &quot;-&quot;??_-;_-@_-">
                  <c:v>14301.691392066117</c:v>
                </c:pt>
                <c:pt idx="2" formatCode="_-* #,##0_-;\-* #,##0_-;_-* &quot;-&quot;??_-;_-@_-">
                  <c:v>23275</c:v>
                </c:pt>
                <c:pt idx="4" formatCode="_-* #,##0_-;\-* #,##0_-;_-* &quot;-&quot;??_-;_-@_-">
                  <c:v>30704</c:v>
                </c:pt>
                <c:pt idx="6" formatCode="_-* #,##0_-;\-* #,##0_-;_-* &quot;-&quot;??_-;_-@_-">
                  <c:v>47228</c:v>
                </c:pt>
                <c:pt idx="8" formatCode="_-* #,##0_-;\-* #,##0_-;_-* &quot;-&quot;??_-;_-@_-">
                  <c:v>50678</c:v>
                </c:pt>
                <c:pt idx="10" formatCode="_-* #,##0_-;\-* #,##0_-;_-* &quot;-&quot;??_-;_-@_-">
                  <c:v>54164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14B-4469-BD76-62D896D967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491666416"/>
        <c:axId val="491669696"/>
      </c:barChart>
      <c:catAx>
        <c:axId val="4916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rgbClr val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9696"/>
        <c:crosses val="autoZero"/>
        <c:auto val="1"/>
        <c:lblAlgn val="ctr"/>
        <c:lblOffset val="100"/>
        <c:noMultiLvlLbl val="0"/>
      </c:catAx>
      <c:valAx>
        <c:axId val="49166969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800" b="0" i="0" u="none" strike="noStrike" kern="1200" baseline="0">
                <a:solidFill>
                  <a:srgbClr val="000000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64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7156084289895626E-2"/>
          <c:y val="0.88370836576794742"/>
          <c:w val="0.85406497796500114"/>
          <c:h val="0.10503421802074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50" b="0" i="0" u="none" strike="noStrike" kern="1200" baseline="0">
              <a:solidFill>
                <a:srgbClr val="000000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  <c:userShapes r:id="rId5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Foglio1!$B$1</c:f>
              <c:strCache>
                <c:ptCount val="1"/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F0-43E7-8C62-DC10172F56D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F0-43E7-8C62-DC10172F56D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1F0-43E7-8C62-DC10172F56D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1F0-43E7-8C62-DC10172F56D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1F0-43E7-8C62-DC10172F56D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1F0-43E7-8C62-DC10172F56D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1F0-43E7-8C62-DC10172F56DF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16BC9009-6671-48D4-879C-084DDB3A2076}" type="VALUE">
                      <a:rPr lang="en-US"/>
                      <a:pPr/>
                      <a:t>[VALORE]</a:t>
                    </a:fld>
                    <a:endParaRPr lang="it-IT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91F0-43E7-8C62-DC10172F56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rgbClr val="00000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Foglio1!$A$2:$A$8</c:f>
              <c:strCache>
                <c:ptCount val="7"/>
                <c:pt idx="0">
                  <c:v>P &lt; 7,4 kW</c:v>
                </c:pt>
                <c:pt idx="1">
                  <c:v>7,4 kW ≤ P ≤ 22 kW</c:v>
                </c:pt>
                <c:pt idx="2">
                  <c:v>P &gt; 22 kW</c:v>
                </c:pt>
                <c:pt idx="3">
                  <c:v>P &lt; 50 kW</c:v>
                </c:pt>
                <c:pt idx="4">
                  <c:v>50 kW ≤ P &lt; 150 kW</c:v>
                </c:pt>
                <c:pt idx="5">
                  <c:v>150 kW ≤ P &lt; 350 kW</c:v>
                </c:pt>
                <c:pt idx="6">
                  <c:v>P ≥ 350 kW</c:v>
                </c:pt>
              </c:strCache>
            </c:strRef>
          </c:cat>
          <c:val>
            <c:numRef>
              <c:f>Foglio1!$B$2:$B$8</c:f>
              <c:numCache>
                <c:formatCode>0.00%</c:formatCode>
                <c:ptCount val="7"/>
                <c:pt idx="0">
                  <c:v>8.1917879034044752E-2</c:v>
                </c:pt>
                <c:pt idx="1">
                  <c:v>0.72910050956354777</c:v>
                </c:pt>
                <c:pt idx="2">
                  <c:v>2.0142530093789232E-2</c:v>
                </c:pt>
                <c:pt idx="3">
                  <c:v>1.975481869876671E-3</c:v>
                </c:pt>
                <c:pt idx="4">
                  <c:v>0.11108854589764419</c:v>
                </c:pt>
                <c:pt idx="5">
                  <c:v>4.9590133668119048E-2</c:v>
                </c:pt>
                <c:pt idx="6">
                  <c:v>6.184919872978362E-3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1F0-43E7-8C62-DC10172F56D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2355833322972323"/>
          <c:y val="0.13940082489688788"/>
          <c:w val="0.41102937418061603"/>
          <c:h val="0.63497112860892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sz="1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 w="0">
      <a:noFill/>
    </a:ln>
    <a:effectLst/>
  </c:spPr>
  <c:txPr>
    <a:bodyPr/>
    <a:lstStyle/>
    <a:p>
      <a:pPr>
        <a:defRPr sz="1000">
          <a:latin typeface="Montserrat" panose="00000500000000000000" pitchFamily="2" charset="0"/>
        </a:defRPr>
      </a:pPr>
      <a:endParaRPr lang="it-IT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  118  </c:v>
                </c:pt>
              </c:strCache>
            </c:strRef>
          </c:tx>
          <c:spPr>
            <a:ln w="28575" cap="rnd">
              <a:solidFill>
                <a:schemeClr val="accent1">
                  <a:alpha val="70000"/>
                </a:schemeClr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chemeClr val="accent1">
                  <a:alpha val="70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9.867670430106442E-3"/>
                  <c:y val="3.087656168971600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1050" b="1" i="0" u="none" strike="noStrike" kern="1200" baseline="0">
                      <a:solidFill>
                        <a:srgbClr val="006FB8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AA7-400F-86BE-668F5BE62578}"/>
                </c:ext>
              </c:extLst>
            </c:dLbl>
            <c:dLbl>
              <c:idx val="1"/>
              <c:layout>
                <c:manualLayout>
                  <c:x val="-1.2823024093149678E-2"/>
                  <c:y val="3.5949717950401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AA7-400F-86BE-668F5BE62578}"/>
                </c:ext>
              </c:extLst>
            </c:dLbl>
            <c:dLbl>
              <c:idx val="3"/>
              <c:layout>
                <c:manualLayout>
                  <c:x val="-1.2823024093149678E-2"/>
                  <c:y val="2.8759774360321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AA7-400F-86BE-668F5BE62578}"/>
                </c:ext>
              </c:extLst>
            </c:dLbl>
            <c:dLbl>
              <c:idx val="4"/>
              <c:layout>
                <c:manualLayout>
                  <c:x val="-9.6172680698622583E-3"/>
                  <c:y val="2.8759774360321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AA7-400F-86BE-668F5BE62578}"/>
                </c:ext>
              </c:extLst>
            </c:dLbl>
            <c:dLbl>
              <c:idx val="5"/>
              <c:layout>
                <c:manualLayout>
                  <c:x val="-1.60287801164370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AA7-400F-86BE-668F5BE62578}"/>
                </c:ext>
              </c:extLst>
            </c:dLbl>
            <c:dLbl>
              <c:idx val="6"/>
              <c:layout>
                <c:manualLayout>
                  <c:x val="-2.2440292163011938E-2"/>
                  <c:y val="2.87597743603214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A7-400F-86BE-668F5BE62578}"/>
                </c:ext>
              </c:extLst>
            </c:dLbl>
            <c:dLbl>
              <c:idx val="7"/>
              <c:layout>
                <c:manualLayout>
                  <c:x val="-2.3332923016839337E-2"/>
                  <c:y val="5.03296051305625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A7-400F-86BE-668F5BE62578}"/>
                </c:ext>
              </c:extLst>
            </c:dLbl>
            <c:dLbl>
              <c:idx val="8"/>
              <c:layout>
                <c:manualLayout>
                  <c:x val="0"/>
                  <c:y val="-6.47094923107233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AA7-400F-86BE-668F5BE6257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100" b="1" i="0" u="none" strike="noStrike" kern="1200" baseline="0">
                    <a:solidFill>
                      <a:srgbClr val="006FB8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Foglio1!$A$2:$A$10</c:f>
              <c:numCache>
                <c:formatCode>mmm\-yy</c:formatCode>
                <c:ptCount val="9"/>
                <c:pt idx="0">
                  <c:v>44621</c:v>
                </c:pt>
                <c:pt idx="1">
                  <c:v>44713</c:v>
                </c:pt>
                <c:pt idx="2">
                  <c:v>44805</c:v>
                </c:pt>
                <c:pt idx="3">
                  <c:v>44896</c:v>
                </c:pt>
                <c:pt idx="4">
                  <c:v>44986</c:v>
                </c:pt>
                <c:pt idx="5">
                  <c:v>45078</c:v>
                </c:pt>
                <c:pt idx="6">
                  <c:v>45170</c:v>
                </c:pt>
                <c:pt idx="7">
                  <c:v>45261</c:v>
                </c:pt>
                <c:pt idx="8">
                  <c:v>45352</c:v>
                </c:pt>
              </c:numCache>
            </c:numRef>
          </c:cat>
          <c:val>
            <c:numRef>
              <c:f>Foglio1!$B$2:$B$10</c:f>
              <c:numCache>
                <c:formatCode>_-* #,##0_-;\-* #,##0_-;_-* "-"??_-;_-@_-</c:formatCode>
                <c:ptCount val="9"/>
                <c:pt idx="0">
                  <c:v>150</c:v>
                </c:pt>
                <c:pt idx="1">
                  <c:v>235</c:v>
                </c:pt>
                <c:pt idx="2">
                  <c:v>310</c:v>
                </c:pt>
                <c:pt idx="3">
                  <c:v>496</c:v>
                </c:pt>
                <c:pt idx="4">
                  <c:v>559</c:v>
                </c:pt>
                <c:pt idx="5">
                  <c:v>657</c:v>
                </c:pt>
                <c:pt idx="6">
                  <c:v>851</c:v>
                </c:pt>
                <c:pt idx="7">
                  <c:v>932</c:v>
                </c:pt>
                <c:pt idx="8">
                  <c:v>942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5AA7-400F-86BE-668F5BE6257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15358704"/>
        <c:axId val="1615348144"/>
      </c:lineChart>
      <c:dateAx>
        <c:axId val="1615358704"/>
        <c:scaling>
          <c:orientation val="minMax"/>
        </c:scaling>
        <c:delete val="1"/>
        <c:axPos val="b"/>
        <c:numFmt formatCode="mmm\-yy" sourceLinked="1"/>
        <c:majorTickMark val="none"/>
        <c:minorTickMark val="none"/>
        <c:tickLblPos val="nextTo"/>
        <c:crossAx val="1615348144"/>
        <c:crosses val="autoZero"/>
        <c:auto val="1"/>
        <c:lblOffset val="100"/>
        <c:baseTimeUnit val="months"/>
      </c:dateAx>
      <c:valAx>
        <c:axId val="1615348144"/>
        <c:scaling>
          <c:orientation val="minMax"/>
        </c:scaling>
        <c:delete val="1"/>
        <c:axPos val="l"/>
        <c:numFmt formatCode="_-* #,##0_-;\-* #,##0_-;_-* &quot;-&quot;??_-;_-@_-" sourceLinked="1"/>
        <c:majorTickMark val="none"/>
        <c:minorTickMark val="none"/>
        <c:tickLblPos val="nextTo"/>
        <c:crossAx val="161535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Mwh installati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rgbClr val="8599AA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57A-4844-83E1-C78F7B82D83D}"/>
              </c:ext>
            </c:extLst>
          </c:dPt>
          <c:dPt>
            <c:idx val="1"/>
            <c:bubble3D val="0"/>
            <c:spPr>
              <a:solidFill>
                <a:srgbClr val="006FB8"/>
              </a:solidFill>
              <a:ln>
                <a:solidFill>
                  <a:schemeClr val="accent1">
                    <a:shade val="76000"/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57A-4844-83E1-C78F7B82D83D}"/>
              </c:ext>
            </c:extLst>
          </c:dPt>
          <c:dPt>
            <c:idx val="2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57A-4844-83E1-C78F7B82D83D}"/>
              </c:ext>
            </c:extLst>
          </c:dPt>
          <c:dLbls>
            <c:dLbl>
              <c:idx val="0"/>
              <c:layout>
                <c:manualLayout>
                  <c:x val="-7.2634783449898321E-2"/>
                  <c:y val="-0.1598525170733781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pPr algn="ctr">
                      <a:defRPr lang="en-US" sz="2000" b="1" i="0" u="none" strike="noStrike" kern="1200" baseline="0">
                        <a:solidFill>
                          <a:srgbClr val="006FB8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r>
                      <a:rPr lang="en-US" sz="2000" dirty="0"/>
                      <a:t>19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en-US" sz="2000" b="1" i="0" u="none" strike="noStrike" kern="1200" baseline="0">
                      <a:solidFill>
                        <a:srgbClr val="006FB8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438471470268705E-2"/>
                      <c:h val="5.290175317137652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57A-4844-83E1-C78F7B82D83D}"/>
                </c:ext>
              </c:extLst>
            </c:dLbl>
            <c:dLbl>
              <c:idx val="1"/>
              <c:layout>
                <c:manualLayout>
                  <c:x val="0.23261155223623206"/>
                  <c:y val="0.2728119837658465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>
                      <a:defRPr lang="en-US" sz="2000" b="1" i="0" u="none" strike="noStrike" kern="1200" baseline="0">
                        <a:solidFill>
                          <a:srgbClr val="006FB8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defRPr>
                    </a:pPr>
                    <a:fld id="{09F10071-C32C-4198-9E41-9947D0AB7668}" type="VALUE">
                      <a:rPr lang="en-US" sz="2000"/>
                      <a:pPr algn="ctr">
                        <a:defRPr lang="en-US" sz="2000" b="1">
                          <a:solidFill>
                            <a:srgbClr val="006FB8"/>
                          </a:solidFill>
                          <a:latin typeface="Montserrat" panose="00000500000000000000" pitchFamily="2" charset="0"/>
                        </a:defRPr>
                      </a:pPr>
                      <a:t>[VALORE]</a:t>
                    </a:fld>
                    <a:endParaRPr lang="it-IT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 algn="ctr">
                    <a:defRPr lang="en-US" sz="2000" b="1" i="0" u="none" strike="noStrike" kern="1200" baseline="0">
                      <a:solidFill>
                        <a:srgbClr val="006FB8"/>
                      </a:solidFill>
                      <a:latin typeface="Montserrat" panose="00000500000000000000" pitchFamily="2" charset="0"/>
                      <a:ea typeface="+mn-ea"/>
                      <a:cs typeface="+mn-cs"/>
                    </a:defRPr>
                  </a:pPr>
                  <a:endParaRPr lang="it-IT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72304963767606"/>
                      <c:h val="0.115211982697915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57A-4844-83E1-C78F7B82D83D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57A-4844-83E1-C78F7B82D8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2000" b="1" i="0" u="none" strike="noStrike" kern="1200" baseline="0">
                    <a:solidFill>
                      <a:srgbClr val="006FB8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Foglio1!$A$2:$A$4</c:f>
              <c:strCache>
                <c:ptCount val="2"/>
                <c:pt idx="0">
                  <c:v>Europe</c:v>
                </c:pt>
                <c:pt idx="1">
                  <c:v>Global</c:v>
                </c:pt>
              </c:strCache>
            </c:strRef>
          </c:cat>
          <c:val>
            <c:numRef>
              <c:f>Foglio1!$B$2:$B$4</c:f>
              <c:numCache>
                <c:formatCode>General</c:formatCode>
                <c:ptCount val="3"/>
                <c:pt idx="0">
                  <c:v>19</c:v>
                </c:pt>
                <c:pt idx="1">
                  <c:v>79</c:v>
                </c:pt>
                <c:pt idx="2">
                  <c:v>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57A-4844-83E1-C78F7B82D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27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96766627454791"/>
          <c:y val="0.22372203747837568"/>
          <c:w val="0.28988720173231675"/>
          <c:h val="0.1823169992387184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8068538376196238E-2"/>
          <c:y val="4.0560643304655419E-2"/>
          <c:w val="0.87216269840966754"/>
          <c:h val="0.71324679308875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YTD Marzo 2024</c:v>
                </c:pt>
              </c:strCache>
            </c:strRef>
          </c:tx>
          <c:spPr>
            <a:solidFill>
              <a:srgbClr val="44A92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7.1081983459726182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863-4A31-860E-F6219A19A12E}"/>
                </c:ext>
              </c:extLst>
            </c:dLbl>
            <c:dLbl>
              <c:idx val="1"/>
              <c:layout>
                <c:manualLayout>
                  <c:x val="-1.4278550918212011E-2"/>
                  <c:y val="-1.077694877313179E-16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863-4A31-860E-F6219A19A12E}"/>
                </c:ext>
              </c:extLst>
            </c:dLbl>
            <c:dLbl>
              <c:idx val="2"/>
              <c:layout>
                <c:manualLayout>
                  <c:x val="-1.8358136894844012E-2"/>
                  <c:y val="1.04038486417531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863-4A31-860E-F6219A19A12E}"/>
                </c:ext>
              </c:extLst>
            </c:dLbl>
            <c:dLbl>
              <c:idx val="3"/>
              <c:layout>
                <c:manualLayout>
                  <c:x val="-1.256833708044919E-2"/>
                  <c:y val="3.732323420508770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63-4A31-860E-F6219A19A12E}"/>
                </c:ext>
              </c:extLst>
            </c:dLbl>
            <c:dLbl>
              <c:idx val="4"/>
              <c:layout>
                <c:manualLayout>
                  <c:x val="-1.6318343906528011E-2"/>
                  <c:y val="7.778470277380187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63-4A31-860E-F6219A19A12E}"/>
                </c:ext>
              </c:extLst>
            </c:dLbl>
            <c:dLbl>
              <c:idx val="5"/>
              <c:layout>
                <c:manualLayout>
                  <c:x val="-1.2303294349979262E-2"/>
                  <c:y val="-2.939214714893458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63-4A31-860E-F6219A19A12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2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Foglio1!$B$2:$B$7</c:f>
              <c:numCache>
                <c:formatCode>#,##0</c:formatCode>
                <c:ptCount val="6"/>
                <c:pt idx="0">
                  <c:v>1185</c:v>
                </c:pt>
                <c:pt idx="1">
                  <c:v>5401</c:v>
                </c:pt>
                <c:pt idx="2">
                  <c:v>13272</c:v>
                </c:pt>
                <c:pt idx="3">
                  <c:v>11291</c:v>
                </c:pt>
                <c:pt idx="4">
                  <c:v>16371</c:v>
                </c:pt>
                <c:pt idx="5">
                  <c:v>13229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863-4A31-860E-F6219A19A12E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YTD Aprile 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526ECF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Foglio1!$C$2:$C$7</c:f>
              <c:numCache>
                <c:formatCode>#,##0</c:formatCode>
                <c:ptCount val="6"/>
                <c:pt idx="0">
                  <c:v>2392</c:v>
                </c:pt>
                <c:pt idx="1">
                  <c:v>5903</c:v>
                </c:pt>
                <c:pt idx="2">
                  <c:v>18118</c:v>
                </c:pt>
                <c:pt idx="3">
                  <c:v>14323</c:v>
                </c:pt>
                <c:pt idx="4">
                  <c:v>20361</c:v>
                </c:pt>
                <c:pt idx="5">
                  <c:v>16402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3863-4A31-860E-F6219A19A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91666416"/>
        <c:axId val="491669696"/>
      </c:barChart>
      <c:catAx>
        <c:axId val="4916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000" b="0" i="0" u="none" strike="noStrike" kern="1200" baseline="0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9696"/>
        <c:crosses val="autoZero"/>
        <c:auto val="1"/>
        <c:lblAlgn val="ctr"/>
        <c:lblOffset val="100"/>
        <c:noMultiLvlLbl val="0"/>
      </c:catAx>
      <c:valAx>
        <c:axId val="491669696"/>
        <c:scaling>
          <c:orientation val="minMax"/>
          <c:max val="25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491666416"/>
        <c:crosses val="autoZero"/>
        <c:crossBetween val="between"/>
        <c:majorUnit val="300000"/>
      </c:valAx>
      <c:spPr>
        <a:noFill/>
        <a:ln>
          <a:solidFill>
            <a:srgbClr val="32354A">
              <a:lumMod val="60000"/>
              <a:lumOff val="40000"/>
            </a:srgbClr>
          </a:solidFill>
        </a:ln>
        <a:effectLst/>
      </c:spPr>
    </c:plotArea>
    <c:legend>
      <c:legendPos val="b"/>
      <c:layout>
        <c:manualLayout>
          <c:xMode val="edge"/>
          <c:yMode val="edge"/>
          <c:x val="0.2079120839585219"/>
          <c:y val="0.86368977211002973"/>
          <c:w val="0.59980656072964089"/>
          <c:h val="5.99835972261045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000">
          <a:solidFill>
            <a:schemeClr val="tx2"/>
          </a:solidFill>
          <a:latin typeface="Montserrat" panose="00000500000000000000" pitchFamily="2" charset="0"/>
        </a:defRPr>
      </a:pPr>
      <a:endParaRPr lang="it-IT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[2d_Battery-Installation-Tracker-February-2024_Dashboard_asd.xlsx]PivotChartTable3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Mondo</a:t>
            </a:r>
          </a:p>
        </c:rich>
      </c:tx>
      <c:layout>
        <c:manualLayout>
          <c:xMode val="edge"/>
          <c:yMode val="edge"/>
          <c:x val="0.7463234373719112"/>
          <c:y val="1.5642720251098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ivotFmts>
      <c:pivotFmt>
        <c:idx val="0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7.1921077432888461E-2"/>
          <c:y val="0.17717791411042944"/>
          <c:w val="0.70363861611893108"/>
          <c:h val="0.65355355279385252"/>
        </c:manualLayout>
      </c:layout>
      <c:areaChart>
        <c:grouping val="percentStacked"/>
        <c:varyColors val="0"/>
        <c:ser>
          <c:idx val="0"/>
          <c:order val="0"/>
          <c:tx>
            <c:v>Other</c:v>
          </c:tx>
          <c:spPr>
            <a:solidFill>
              <a:schemeClr val="accent2"/>
            </a:solidFill>
            <a:ln>
              <a:noFill/>
            </a:ln>
            <a:effectLst/>
          </c:spPr>
          <c:cat>
            <mc:AlternateContent xmlns:mc="http://schemas.openxmlformats.org/markup-compatibility/2006">
              <mc:Choice xmlns:c16ac="http://schemas.microsoft.com/office/drawing/2014/chart/ac" Requires="c16ac">
                <c16ac:multiLvlStrLit>
                  <c:ptCount val="17"/>
                  <c:lvl>
                    <c:pt idx="0">
                      <c:v>Q1</c:v>
                    </c:pt>
                    <c:pt idx="1">
                      <c:v>Q2</c:v>
                    </c:pt>
                    <c:pt idx="2">
                      <c:v>Q3</c:v>
                    </c:pt>
                    <c:pt idx="3">
                      <c:v>Q4</c:v>
                    </c:pt>
                    <c:pt idx="4">
                      <c:v>Q1</c:v>
                    </c:pt>
                    <c:pt idx="5">
                      <c:v>Q2</c:v>
                    </c:pt>
                    <c:pt idx="6">
                      <c:v>Q3</c:v>
                    </c:pt>
                    <c:pt idx="7">
                      <c:v>Q4</c:v>
                    </c:pt>
                    <c:pt idx="8">
                      <c:v>Q1</c:v>
                    </c:pt>
                    <c:pt idx="9">
                      <c:v>Q2</c:v>
                    </c:pt>
                    <c:pt idx="10">
                      <c:v>Q3</c:v>
                    </c:pt>
                    <c:pt idx="11">
                      <c:v>Q4</c:v>
                    </c:pt>
                    <c:pt idx="12">
                      <c:v>Q1</c:v>
                    </c:pt>
                    <c:pt idx="13">
                      <c:v>Q2</c:v>
                    </c:pt>
                    <c:pt idx="14">
                      <c:v>Q3</c:v>
                    </c:pt>
                    <c:pt idx="15">
                      <c:v>Q4</c:v>
                    </c:pt>
                    <c:pt idx="16">
                      <c:v>Q1</c:v>
                    </c:pt>
                  </c:lvl>
                  <c:lvl>
                    <c:pt idx="0">
                      <c:v>2020</c:v>
                    </c:pt>
                    <c:pt idx="4">
                      <c:v>2021</c:v>
                    </c:pt>
                    <c:pt idx="8">
                      <c:v>2022</c:v>
                    </c:pt>
                    <c:pt idx="12">
                      <c:v>2023</c:v>
                    </c:pt>
                    <c:pt idx="16">
                      <c:v>2024</c:v>
                    </c:pt>
                  </c:lvl>
                </c16ac:multiLvlStrLit>
              </mc:Choice>
              <mc:Fallback>
                <c:strLit>
                  <c:ptCount val="17"/>
                  <c:pt idx="0">
                    <c:v>Q1
2020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
2021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
2022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
2023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
2024</c:v>
                  </c:pt>
                </c:strLit>
              </mc:Fallback>
            </mc:AlternateContent>
          </c:cat>
          <c:val>
            <c:numLit>
              <c:formatCode>General</c:formatCode>
              <c:ptCount val="17"/>
              <c:pt idx="0">
                <c:v>166.49359999999996</c:v>
              </c:pt>
              <c:pt idx="1">
                <c:v>597.40039999999999</c:v>
              </c:pt>
              <c:pt idx="2">
                <c:v>909.69820000000027</c:v>
              </c:pt>
              <c:pt idx="3">
                <c:v>1754.4835000000003</c:v>
              </c:pt>
              <c:pt idx="4">
                <c:v>971.00680000000011</c:v>
              </c:pt>
              <c:pt idx="5">
                <c:v>1587.1134000000002</c:v>
              </c:pt>
              <c:pt idx="6">
                <c:v>2018.0731999999998</c:v>
              </c:pt>
              <c:pt idx="7">
                <c:v>2980.0437000000002</c:v>
              </c:pt>
              <c:pt idx="8">
                <c:v>1844.1656000000005</c:v>
              </c:pt>
              <c:pt idx="9">
                <c:v>2538.5156000000002</c:v>
              </c:pt>
              <c:pt idx="10">
                <c:v>4129.8326999999999</c:v>
              </c:pt>
              <c:pt idx="11">
                <c:v>3303.5035999999996</c:v>
              </c:pt>
              <c:pt idx="12">
                <c:v>1719.2764999999999</c:v>
              </c:pt>
              <c:pt idx="13">
                <c:v>3755.086299999999</c:v>
              </c:pt>
              <c:pt idx="14">
                <c:v>5059.8573000000006</c:v>
              </c:pt>
              <c:pt idx="15">
                <c:v>5983.2682999999997</c:v>
              </c:pt>
              <c:pt idx="16">
                <c:v>1519.4558000000004</c:v>
              </c:pt>
            </c:numLit>
          </c:val>
          <c:extLst>
            <c:ext xmlns:c16="http://schemas.microsoft.com/office/drawing/2014/chart" uri="{C3380CC4-5D6E-409C-BE32-E72D297353CC}">
              <c16:uniqueId val="{00000000-CA07-466D-9B1D-CB2E48578870}"/>
            </c:ext>
          </c:extLst>
        </c:ser>
        <c:ser>
          <c:idx val="1"/>
          <c:order val="1"/>
          <c:tx>
            <c:v>NCA</c:v>
          </c:tx>
          <c:spPr>
            <a:solidFill>
              <a:srgbClr val="FFC000"/>
            </a:solidFill>
            <a:ln>
              <a:noFill/>
            </a:ln>
            <a:effectLst/>
          </c:spPr>
          <c:cat>
            <mc:AlternateContent xmlns:mc="http://schemas.openxmlformats.org/markup-compatibility/2006">
              <mc:Choice xmlns:c16ac="http://schemas.microsoft.com/office/drawing/2014/chart/ac" Requires="c16ac">
                <c16ac:multiLvlStrLit>
                  <c:ptCount val="17"/>
                  <c:lvl>
                    <c:pt idx="0">
                      <c:v>Q1</c:v>
                    </c:pt>
                    <c:pt idx="1">
                      <c:v>Q2</c:v>
                    </c:pt>
                    <c:pt idx="2">
                      <c:v>Q3</c:v>
                    </c:pt>
                    <c:pt idx="3">
                      <c:v>Q4</c:v>
                    </c:pt>
                    <c:pt idx="4">
                      <c:v>Q1</c:v>
                    </c:pt>
                    <c:pt idx="5">
                      <c:v>Q2</c:v>
                    </c:pt>
                    <c:pt idx="6">
                      <c:v>Q3</c:v>
                    </c:pt>
                    <c:pt idx="7">
                      <c:v>Q4</c:v>
                    </c:pt>
                    <c:pt idx="8">
                      <c:v>Q1</c:v>
                    </c:pt>
                    <c:pt idx="9">
                      <c:v>Q2</c:v>
                    </c:pt>
                    <c:pt idx="10">
                      <c:v>Q3</c:v>
                    </c:pt>
                    <c:pt idx="11">
                      <c:v>Q4</c:v>
                    </c:pt>
                    <c:pt idx="12">
                      <c:v>Q1</c:v>
                    </c:pt>
                    <c:pt idx="13">
                      <c:v>Q2</c:v>
                    </c:pt>
                    <c:pt idx="14">
                      <c:v>Q3</c:v>
                    </c:pt>
                    <c:pt idx="15">
                      <c:v>Q4</c:v>
                    </c:pt>
                    <c:pt idx="16">
                      <c:v>Q1</c:v>
                    </c:pt>
                  </c:lvl>
                  <c:lvl>
                    <c:pt idx="0">
                      <c:v>2020</c:v>
                    </c:pt>
                    <c:pt idx="4">
                      <c:v>2021</c:v>
                    </c:pt>
                    <c:pt idx="8">
                      <c:v>2022</c:v>
                    </c:pt>
                    <c:pt idx="12">
                      <c:v>2023</c:v>
                    </c:pt>
                    <c:pt idx="16">
                      <c:v>2024</c:v>
                    </c:pt>
                  </c:lvl>
                </c16ac:multiLvlStrLit>
              </mc:Choice>
              <mc:Fallback>
                <c:strLit>
                  <c:ptCount val="17"/>
                  <c:pt idx="0">
                    <c:v>Q1
2020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
2021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
2022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
2023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
2024</c:v>
                  </c:pt>
                </c:strLit>
              </mc:Fallback>
            </mc:AlternateContent>
          </c:cat>
          <c:val>
            <c:numLit>
              <c:formatCode>General</c:formatCode>
              <c:ptCount val="17"/>
              <c:pt idx="0">
                <c:v>5597.2500000000091</c:v>
              </c:pt>
              <c:pt idx="1">
                <c:v>4597.3160000000098</c:v>
              </c:pt>
              <c:pt idx="2">
                <c:v>8156.8280000000104</c:v>
              </c:pt>
              <c:pt idx="3">
                <c:v>9305.8520000000171</c:v>
              </c:pt>
              <c:pt idx="4">
                <c:v>8096.4460000000063</c:v>
              </c:pt>
              <c:pt idx="5">
                <c:v>9012.3520000000062</c:v>
              </c:pt>
              <c:pt idx="6">
                <c:v>8659.7020000000011</c:v>
              </c:pt>
              <c:pt idx="7">
                <c:v>8986.802499999998</c:v>
              </c:pt>
              <c:pt idx="8">
                <c:v>9854.3400000000038</c:v>
              </c:pt>
              <c:pt idx="9">
                <c:v>10165.245999999999</c:v>
              </c:pt>
              <c:pt idx="10">
                <c:v>10671.431499999993</c:v>
              </c:pt>
              <c:pt idx="11">
                <c:v>11452.077999999998</c:v>
              </c:pt>
              <c:pt idx="12">
                <c:v>11683.753500000006</c:v>
              </c:pt>
              <c:pt idx="13">
                <c:v>13017.063499999998</c:v>
              </c:pt>
              <c:pt idx="14">
                <c:v>12021.331000000007</c:v>
              </c:pt>
              <c:pt idx="15">
                <c:v>12984.156500000003</c:v>
              </c:pt>
              <c:pt idx="16">
                <c:v>7290.972499999998</c:v>
              </c:pt>
            </c:numLit>
          </c:val>
          <c:extLst>
            <c:ext xmlns:c16="http://schemas.microsoft.com/office/drawing/2014/chart" uri="{C3380CC4-5D6E-409C-BE32-E72D297353CC}">
              <c16:uniqueId val="{00000001-CA07-466D-9B1D-CB2E48578870}"/>
            </c:ext>
          </c:extLst>
        </c:ser>
        <c:ser>
          <c:idx val="2"/>
          <c:order val="2"/>
          <c:tx>
            <c:v>LFP</c:v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mc:AlternateContent xmlns:mc="http://schemas.openxmlformats.org/markup-compatibility/2006">
              <mc:Choice xmlns:c16ac="http://schemas.microsoft.com/office/drawing/2014/chart/ac" Requires="c16ac">
                <c16ac:multiLvlStrLit>
                  <c:ptCount val="17"/>
                  <c:lvl>
                    <c:pt idx="0">
                      <c:v>Q1</c:v>
                    </c:pt>
                    <c:pt idx="1">
                      <c:v>Q2</c:v>
                    </c:pt>
                    <c:pt idx="2">
                      <c:v>Q3</c:v>
                    </c:pt>
                    <c:pt idx="3">
                      <c:v>Q4</c:v>
                    </c:pt>
                    <c:pt idx="4">
                      <c:v>Q1</c:v>
                    </c:pt>
                    <c:pt idx="5">
                      <c:v>Q2</c:v>
                    </c:pt>
                    <c:pt idx="6">
                      <c:v>Q3</c:v>
                    </c:pt>
                    <c:pt idx="7">
                      <c:v>Q4</c:v>
                    </c:pt>
                    <c:pt idx="8">
                      <c:v>Q1</c:v>
                    </c:pt>
                    <c:pt idx="9">
                      <c:v>Q2</c:v>
                    </c:pt>
                    <c:pt idx="10">
                      <c:v>Q3</c:v>
                    </c:pt>
                    <c:pt idx="11">
                      <c:v>Q4</c:v>
                    </c:pt>
                    <c:pt idx="12">
                      <c:v>Q1</c:v>
                    </c:pt>
                    <c:pt idx="13">
                      <c:v>Q2</c:v>
                    </c:pt>
                    <c:pt idx="14">
                      <c:v>Q3</c:v>
                    </c:pt>
                    <c:pt idx="15">
                      <c:v>Q4</c:v>
                    </c:pt>
                    <c:pt idx="16">
                      <c:v>Q1</c:v>
                    </c:pt>
                  </c:lvl>
                  <c:lvl>
                    <c:pt idx="0">
                      <c:v>2020</c:v>
                    </c:pt>
                    <c:pt idx="4">
                      <c:v>2021</c:v>
                    </c:pt>
                    <c:pt idx="8">
                      <c:v>2022</c:v>
                    </c:pt>
                    <c:pt idx="12">
                      <c:v>2023</c:v>
                    </c:pt>
                    <c:pt idx="16">
                      <c:v>2024</c:v>
                    </c:pt>
                  </c:lvl>
                </c16ac:multiLvlStrLit>
              </mc:Choice>
              <mc:Fallback>
                <c:strLit>
                  <c:ptCount val="17"/>
                  <c:pt idx="0">
                    <c:v>Q1
2020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
2021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
2022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
2023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
2024</c:v>
                  </c:pt>
                </c:strLit>
              </mc:Fallback>
            </mc:AlternateContent>
          </c:cat>
          <c:val>
            <c:numLit>
              <c:formatCode>General</c:formatCode>
              <c:ptCount val="17"/>
              <c:pt idx="0">
                <c:v>115.47329999999999</c:v>
              </c:pt>
              <c:pt idx="1">
                <c:v>412.76639999999975</c:v>
              </c:pt>
              <c:pt idx="2">
                <c:v>1133.4373399999993</c:v>
              </c:pt>
              <c:pt idx="3">
                <c:v>4800.3726400000005</c:v>
              </c:pt>
              <c:pt idx="4">
                <c:v>5288.6014000000014</c:v>
              </c:pt>
              <c:pt idx="5">
                <c:v>6730.9625000000015</c:v>
              </c:pt>
              <c:pt idx="6">
                <c:v>11849.282700000018</c:v>
              </c:pt>
              <c:pt idx="7">
                <c:v>19999.981000000022</c:v>
              </c:pt>
              <c:pt idx="8">
                <c:v>22191.565440000075</c:v>
              </c:pt>
              <c:pt idx="9">
                <c:v>24887.401280000093</c:v>
              </c:pt>
              <c:pt idx="10">
                <c:v>34359.46885000007</c:v>
              </c:pt>
              <c:pt idx="11">
                <c:v>40315.579260000122</c:v>
              </c:pt>
              <c:pt idx="12">
                <c:v>30875.455430000078</c:v>
              </c:pt>
              <c:pt idx="13">
                <c:v>42375.345710000089</c:v>
              </c:pt>
              <c:pt idx="14">
                <c:v>50322.171680000312</c:v>
              </c:pt>
              <c:pt idx="15">
                <c:v>63430.909390000175</c:v>
              </c:pt>
              <c:pt idx="16">
                <c:v>25011.760300000118</c:v>
              </c:pt>
            </c:numLit>
          </c:val>
          <c:extLst>
            <c:ext xmlns:c16="http://schemas.microsoft.com/office/drawing/2014/chart" uri="{C3380CC4-5D6E-409C-BE32-E72D297353CC}">
              <c16:uniqueId val="{00000002-CA07-466D-9B1D-CB2E48578870}"/>
            </c:ext>
          </c:extLst>
        </c:ser>
        <c:ser>
          <c:idx val="3"/>
          <c:order val="3"/>
          <c:tx>
            <c:v>NMC</c:v>
          </c:tx>
          <c:spPr>
            <a:solidFill>
              <a:schemeClr val="accent2">
                <a:lumMod val="60000"/>
              </a:schemeClr>
            </a:solidFill>
            <a:ln w="25400">
              <a:noFill/>
            </a:ln>
            <a:effectLst/>
          </c:spPr>
          <c:cat>
            <mc:AlternateContent xmlns:mc="http://schemas.openxmlformats.org/markup-compatibility/2006">
              <mc:Choice xmlns:c16ac="http://schemas.microsoft.com/office/drawing/2014/chart/ac" Requires="c16ac">
                <c16ac:multiLvlStrLit>
                  <c:ptCount val="17"/>
                  <c:lvl>
                    <c:pt idx="0">
                      <c:v>Q1</c:v>
                    </c:pt>
                    <c:pt idx="1">
                      <c:v>Q2</c:v>
                    </c:pt>
                    <c:pt idx="2">
                      <c:v>Q3</c:v>
                    </c:pt>
                    <c:pt idx="3">
                      <c:v>Q4</c:v>
                    </c:pt>
                    <c:pt idx="4">
                      <c:v>Q1</c:v>
                    </c:pt>
                    <c:pt idx="5">
                      <c:v>Q2</c:v>
                    </c:pt>
                    <c:pt idx="6">
                      <c:v>Q3</c:v>
                    </c:pt>
                    <c:pt idx="7">
                      <c:v>Q4</c:v>
                    </c:pt>
                    <c:pt idx="8">
                      <c:v>Q1</c:v>
                    </c:pt>
                    <c:pt idx="9">
                      <c:v>Q2</c:v>
                    </c:pt>
                    <c:pt idx="10">
                      <c:v>Q3</c:v>
                    </c:pt>
                    <c:pt idx="11">
                      <c:v>Q4</c:v>
                    </c:pt>
                    <c:pt idx="12">
                      <c:v>Q1</c:v>
                    </c:pt>
                    <c:pt idx="13">
                      <c:v>Q2</c:v>
                    </c:pt>
                    <c:pt idx="14">
                      <c:v>Q3</c:v>
                    </c:pt>
                    <c:pt idx="15">
                      <c:v>Q4</c:v>
                    </c:pt>
                    <c:pt idx="16">
                      <c:v>Q1</c:v>
                    </c:pt>
                  </c:lvl>
                  <c:lvl>
                    <c:pt idx="0">
                      <c:v>2020</c:v>
                    </c:pt>
                    <c:pt idx="4">
                      <c:v>2021</c:v>
                    </c:pt>
                    <c:pt idx="8">
                      <c:v>2022</c:v>
                    </c:pt>
                    <c:pt idx="12">
                      <c:v>2023</c:v>
                    </c:pt>
                    <c:pt idx="16">
                      <c:v>2024</c:v>
                    </c:pt>
                  </c:lvl>
                </c16ac:multiLvlStrLit>
              </mc:Choice>
              <mc:Fallback>
                <c:strLit>
                  <c:ptCount val="17"/>
                  <c:pt idx="0">
                    <c:v>Q1
2020</c:v>
                  </c:pt>
                  <c:pt idx="1">
                    <c:v>Q2</c:v>
                  </c:pt>
                  <c:pt idx="2">
                    <c:v>Q3</c:v>
                  </c:pt>
                  <c:pt idx="3">
                    <c:v>Q4</c:v>
                  </c:pt>
                  <c:pt idx="4">
                    <c:v>Q1
2021</c:v>
                  </c:pt>
                  <c:pt idx="5">
                    <c:v>Q2</c:v>
                  </c:pt>
                  <c:pt idx="6">
                    <c:v>Q3</c:v>
                  </c:pt>
                  <c:pt idx="7">
                    <c:v>Q4</c:v>
                  </c:pt>
                  <c:pt idx="8">
                    <c:v>Q1
2022</c:v>
                  </c:pt>
                  <c:pt idx="9">
                    <c:v>Q2</c:v>
                  </c:pt>
                  <c:pt idx="10">
                    <c:v>Q3</c:v>
                  </c:pt>
                  <c:pt idx="11">
                    <c:v>Q4</c:v>
                  </c:pt>
                  <c:pt idx="12">
                    <c:v>Q1
2023</c:v>
                  </c:pt>
                  <c:pt idx="13">
                    <c:v>Q2</c:v>
                  </c:pt>
                  <c:pt idx="14">
                    <c:v>Q3</c:v>
                  </c:pt>
                  <c:pt idx="15">
                    <c:v>Q4</c:v>
                  </c:pt>
                  <c:pt idx="16">
                    <c:v>Q1
2024</c:v>
                  </c:pt>
                </c:strLit>
              </mc:Fallback>
            </mc:AlternateContent>
          </c:cat>
          <c:val>
            <c:numLit>
              <c:formatCode>General</c:formatCode>
              <c:ptCount val="17"/>
              <c:pt idx="0">
                <c:v>13090.452000000067</c:v>
              </c:pt>
              <c:pt idx="1">
                <c:v>14768.966140000051</c:v>
              </c:pt>
              <c:pt idx="2">
                <c:v>23298.595444000031</c:v>
              </c:pt>
              <c:pt idx="3">
                <c:v>36766.458084000173</c:v>
              </c:pt>
              <c:pt idx="4">
                <c:v>27876.156640000114</c:v>
              </c:pt>
              <c:pt idx="5">
                <c:v>39662.79130000015</c:v>
              </c:pt>
              <c:pt idx="6">
                <c:v>48193.557300000291</c:v>
              </c:pt>
              <c:pt idx="7">
                <c:v>63086.802699999971</c:v>
              </c:pt>
              <c:pt idx="8">
                <c:v>53269.587750000021</c:v>
              </c:pt>
              <c:pt idx="9">
                <c:v>58387.284800000321</c:v>
              </c:pt>
              <c:pt idx="10">
                <c:v>75108.59322000017</c:v>
              </c:pt>
              <c:pt idx="11">
                <c:v>95337.806749999974</c:v>
              </c:pt>
              <c:pt idx="12">
                <c:v>74639.480519999532</c:v>
              </c:pt>
              <c:pt idx="13">
                <c:v>92343.269299999723</c:v>
              </c:pt>
              <c:pt idx="14">
                <c:v>99007.439710000122</c:v>
              </c:pt>
              <c:pt idx="15">
                <c:v>105786.97187000082</c:v>
              </c:pt>
              <c:pt idx="16">
                <c:v>45532.048110000003</c:v>
              </c:pt>
            </c:numLit>
          </c:val>
          <c:extLst>
            <c:ext xmlns:c16="http://schemas.microsoft.com/office/drawing/2014/chart" uri="{C3380CC4-5D6E-409C-BE32-E72D297353CC}">
              <c16:uniqueId val="{00000003-CA07-466D-9B1D-CB2E485788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9825135"/>
        <c:axId val="719825615"/>
      </c:areaChart>
      <c:catAx>
        <c:axId val="719825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9825615"/>
        <c:crosses val="autoZero"/>
        <c:auto val="1"/>
        <c:lblAlgn val="ctr"/>
        <c:lblOffset val="100"/>
        <c:noMultiLvlLbl val="0"/>
        <c:extLst/>
      </c:catAx>
      <c:valAx>
        <c:axId val="719825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9825135"/>
        <c:crosses val="autoZero"/>
        <c:crossBetween val="midCat"/>
        <c:extLst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pivotSource>
    <c:name>[2d_Battery-Installation-Tracker-February-2024_Dashboard_asd (version 1).xlsx]PivotChartTable3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Europa</a:t>
            </a:r>
          </a:p>
        </c:rich>
      </c:tx>
      <c:layout>
        <c:manualLayout>
          <c:xMode val="edge"/>
          <c:yMode val="edge"/>
          <c:x val="0.75225939309971668"/>
          <c:y val="3.483727948752331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ivotFmts>
      <c:pivotFmt>
        <c:idx val="0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3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4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5"/>
        <c:spPr>
          <a:solidFill>
            <a:schemeClr val="accent2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6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7"/>
        <c:spPr>
          <a:solidFill>
            <a:schemeClr val="accent2"/>
          </a:solidFill>
          <a:ln w="25400"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7.1921077432888461E-2"/>
          <c:y val="0.17717791411042944"/>
          <c:w val="0.70363861611893108"/>
          <c:h val="0.65355355279385252"/>
        </c:manualLayout>
      </c:layout>
      <c:areaChart>
        <c:grouping val="percentStacked"/>
        <c:varyColors val="0"/>
        <c:ser>
          <c:idx val="0"/>
          <c:order val="0"/>
          <c:tx>
            <c:v>Other</c:v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Lit>
              <c:ptCount val="17"/>
              <c:pt idx="0">
                <c:v>Q1
2020</c:v>
              </c:pt>
              <c:pt idx="1">
                <c:v>Q2
2020</c:v>
              </c:pt>
              <c:pt idx="2">
                <c:v>Q3
2020</c:v>
              </c:pt>
              <c:pt idx="3">
                <c:v>Q4
2020</c:v>
              </c:pt>
              <c:pt idx="4">
                <c:v>Q1
2021</c:v>
              </c:pt>
              <c:pt idx="5">
                <c:v>Q2
2021</c:v>
              </c:pt>
              <c:pt idx="6">
                <c:v>Q3
2021</c:v>
              </c:pt>
              <c:pt idx="7">
                <c:v>Q4
2021</c:v>
              </c:pt>
              <c:pt idx="8">
                <c:v>Q1
2022</c:v>
              </c:pt>
              <c:pt idx="9">
                <c:v>Q2
2022</c:v>
              </c:pt>
              <c:pt idx="10">
                <c:v>Q3
2022</c:v>
              </c:pt>
              <c:pt idx="11">
                <c:v>Q4
2022</c:v>
              </c:pt>
              <c:pt idx="12">
                <c:v>Q1
2023</c:v>
              </c:pt>
              <c:pt idx="13">
                <c:v>Q2
2023</c:v>
              </c:pt>
              <c:pt idx="14">
                <c:v>Q3
2023</c:v>
              </c:pt>
              <c:pt idx="15">
                <c:v>Q4
2023</c:v>
              </c:pt>
              <c:pt idx="16">
                <c:v>Q1
2024</c:v>
              </c:pt>
            </c:strLit>
          </c:cat>
          <c:val>
            <c:numLit>
              <c:formatCode>General</c:formatCode>
              <c:ptCount val="17"/>
              <c:pt idx="0">
                <c:v>33.540700000000001</c:v>
              </c:pt>
              <c:pt idx="1">
                <c:v>30.657800000000002</c:v>
              </c:pt>
              <c:pt idx="2">
                <c:v>23.588700000000003</c:v>
              </c:pt>
              <c:pt idx="3">
                <c:v>56.740399999999994</c:v>
              </c:pt>
              <c:pt idx="4">
                <c:v>35.646700000000024</c:v>
              </c:pt>
              <c:pt idx="5">
                <c:v>53.245600000000003</c:v>
              </c:pt>
              <c:pt idx="6">
                <c:v>50.367600000000024</c:v>
              </c:pt>
              <c:pt idx="7">
                <c:v>79.45380000000003</c:v>
              </c:pt>
              <c:pt idx="8">
                <c:v>52.622000000000014</c:v>
              </c:pt>
              <c:pt idx="9">
                <c:v>62.282500000000041</c:v>
              </c:pt>
              <c:pt idx="10">
                <c:v>35.749900000000011</c:v>
              </c:pt>
              <c:pt idx="11">
                <c:v>30.716600000000003</c:v>
              </c:pt>
              <c:pt idx="12">
                <c:v>37.934000000000047</c:v>
              </c:pt>
              <c:pt idx="13">
                <c:v>40.404100000000035</c:v>
              </c:pt>
              <c:pt idx="14">
                <c:v>45.502400000000023</c:v>
              </c:pt>
              <c:pt idx="15">
                <c:v>45.022099999999995</c:v>
              </c:pt>
              <c:pt idx="16">
                <c:v>48.154800000000016</c:v>
              </c:pt>
            </c:numLit>
          </c:val>
          <c:extLst>
            <c:ext xmlns:c16="http://schemas.microsoft.com/office/drawing/2014/chart" uri="{C3380CC4-5D6E-409C-BE32-E72D297353CC}">
              <c16:uniqueId val="{00000000-415C-44BD-9A8D-B83B28841E7B}"/>
            </c:ext>
          </c:extLst>
        </c:ser>
        <c:ser>
          <c:idx val="1"/>
          <c:order val="1"/>
          <c:tx>
            <c:v>NCA</c:v>
          </c:tx>
          <c:spPr>
            <a:solidFill>
              <a:srgbClr val="FFC000"/>
            </a:solidFill>
            <a:ln>
              <a:noFill/>
            </a:ln>
            <a:effectLst/>
          </c:spPr>
          <c:cat>
            <c:strLit>
              <c:ptCount val="17"/>
              <c:pt idx="0">
                <c:v>Q1
2020</c:v>
              </c:pt>
              <c:pt idx="1">
                <c:v>Q2
2020</c:v>
              </c:pt>
              <c:pt idx="2">
                <c:v>Q3
2020</c:v>
              </c:pt>
              <c:pt idx="3">
                <c:v>Q4
2020</c:v>
              </c:pt>
              <c:pt idx="4">
                <c:v>Q1
2021</c:v>
              </c:pt>
              <c:pt idx="5">
                <c:v>Q2
2021</c:v>
              </c:pt>
              <c:pt idx="6">
                <c:v>Q3
2021</c:v>
              </c:pt>
              <c:pt idx="7">
                <c:v>Q4
2021</c:v>
              </c:pt>
              <c:pt idx="8">
                <c:v>Q1
2022</c:v>
              </c:pt>
              <c:pt idx="9">
                <c:v>Q2
2022</c:v>
              </c:pt>
              <c:pt idx="10">
                <c:v>Q3
2022</c:v>
              </c:pt>
              <c:pt idx="11">
                <c:v>Q4
2022</c:v>
              </c:pt>
              <c:pt idx="12">
                <c:v>Q1
2023</c:v>
              </c:pt>
              <c:pt idx="13">
                <c:v>Q2
2023</c:v>
              </c:pt>
              <c:pt idx="14">
                <c:v>Q3
2023</c:v>
              </c:pt>
              <c:pt idx="15">
                <c:v>Q4
2023</c:v>
              </c:pt>
              <c:pt idx="16">
                <c:v>Q1
2024</c:v>
              </c:pt>
            </c:strLit>
          </c:cat>
          <c:val>
            <c:numLit>
              <c:formatCode>General</c:formatCode>
              <c:ptCount val="17"/>
              <c:pt idx="0">
                <c:v>1795.8759999999986</c:v>
              </c:pt>
              <c:pt idx="1">
                <c:v>1078.152000000001</c:v>
              </c:pt>
              <c:pt idx="2">
                <c:v>2071.5199999999977</c:v>
              </c:pt>
              <c:pt idx="3">
                <c:v>2128.4959999999992</c:v>
              </c:pt>
              <c:pt idx="4">
                <c:v>1961.0049999999974</c:v>
              </c:pt>
              <c:pt idx="5">
                <c:v>1790.4549999999988</c:v>
              </c:pt>
              <c:pt idx="6">
                <c:v>25.799000000000007</c:v>
              </c:pt>
              <c:pt idx="7">
                <c:v>0.5</c:v>
              </c:pt>
              <c:pt idx="8">
                <c:v>1.0999999999999999</c:v>
              </c:pt>
              <c:pt idx="9">
                <c:v>0.91999999999999993</c:v>
              </c:pt>
              <c:pt idx="10">
                <c:v>1.7600000000000002</c:v>
              </c:pt>
              <c:pt idx="11">
                <c:v>328.77999999999992</c:v>
              </c:pt>
              <c:pt idx="12">
                <c:v>227.23999999999992</c:v>
              </c:pt>
              <c:pt idx="13">
                <c:v>386.06000000000006</c:v>
              </c:pt>
              <c:pt idx="14">
                <c:v>172.76000000000002</c:v>
              </c:pt>
              <c:pt idx="15">
                <c:v>214.53999999999985</c:v>
              </c:pt>
              <c:pt idx="16">
                <c:v>58.460000000000036</c:v>
              </c:pt>
            </c:numLit>
          </c:val>
          <c:extLst>
            <c:ext xmlns:c16="http://schemas.microsoft.com/office/drawing/2014/chart" uri="{C3380CC4-5D6E-409C-BE32-E72D297353CC}">
              <c16:uniqueId val="{00000001-415C-44BD-9A8D-B83B28841E7B}"/>
            </c:ext>
          </c:extLst>
        </c:ser>
        <c:ser>
          <c:idx val="2"/>
          <c:order val="2"/>
          <c:tx>
            <c:v>LFP</c:v>
          </c:tx>
          <c:spPr>
            <a:solidFill>
              <a:schemeClr val="accent6"/>
            </a:solidFill>
            <a:ln w="25400">
              <a:noFill/>
            </a:ln>
            <a:effectLst/>
          </c:spPr>
          <c:cat>
            <c:strLit>
              <c:ptCount val="17"/>
              <c:pt idx="0">
                <c:v>Q1
2020</c:v>
              </c:pt>
              <c:pt idx="1">
                <c:v>Q2
2020</c:v>
              </c:pt>
              <c:pt idx="2">
                <c:v>Q3
2020</c:v>
              </c:pt>
              <c:pt idx="3">
                <c:v>Q4
2020</c:v>
              </c:pt>
              <c:pt idx="4">
                <c:v>Q1
2021</c:v>
              </c:pt>
              <c:pt idx="5">
                <c:v>Q2
2021</c:v>
              </c:pt>
              <c:pt idx="6">
                <c:v>Q3
2021</c:v>
              </c:pt>
              <c:pt idx="7">
                <c:v>Q4
2021</c:v>
              </c:pt>
              <c:pt idx="8">
                <c:v>Q1
2022</c:v>
              </c:pt>
              <c:pt idx="9">
                <c:v>Q2
2022</c:v>
              </c:pt>
              <c:pt idx="10">
                <c:v>Q3
2022</c:v>
              </c:pt>
              <c:pt idx="11">
                <c:v>Q4
2022</c:v>
              </c:pt>
              <c:pt idx="12">
                <c:v>Q1
2023</c:v>
              </c:pt>
              <c:pt idx="13">
                <c:v>Q2
2023</c:v>
              </c:pt>
              <c:pt idx="14">
                <c:v>Q3
2023</c:v>
              </c:pt>
              <c:pt idx="15">
                <c:v>Q4
2023</c:v>
              </c:pt>
              <c:pt idx="16">
                <c:v>Q1
2024</c:v>
              </c:pt>
            </c:strLit>
          </c:cat>
          <c:val>
            <c:numLit>
              <c:formatCode>General</c:formatCode>
              <c:ptCount val="17"/>
              <c:pt idx="0">
                <c:v>21.420400000000004</c:v>
              </c:pt>
              <c:pt idx="1">
                <c:v>8.2701000000000011</c:v>
              </c:pt>
              <c:pt idx="2">
                <c:v>26.425999999999995</c:v>
              </c:pt>
              <c:pt idx="3">
                <c:v>377.51330000000002</c:v>
              </c:pt>
              <c:pt idx="4">
                <c:v>427.64900000000006</c:v>
              </c:pt>
              <c:pt idx="5">
                <c:v>813.41319999999996</c:v>
              </c:pt>
              <c:pt idx="6">
                <c:v>916.99760000000015</c:v>
              </c:pt>
              <c:pt idx="7">
                <c:v>1311.5079999999996</c:v>
              </c:pt>
              <c:pt idx="8">
                <c:v>1045.3460000000002</c:v>
              </c:pt>
              <c:pt idx="9">
                <c:v>375.41580000000027</c:v>
              </c:pt>
              <c:pt idx="10">
                <c:v>527.78400000000011</c:v>
              </c:pt>
              <c:pt idx="11">
                <c:v>1378.5474999999999</c:v>
              </c:pt>
              <c:pt idx="12">
                <c:v>714.58219999999972</c:v>
              </c:pt>
              <c:pt idx="13">
                <c:v>1192.3675999999989</c:v>
              </c:pt>
              <c:pt idx="14">
                <c:v>2331.2956999999965</c:v>
              </c:pt>
              <c:pt idx="15">
                <c:v>3172.2201999999979</c:v>
              </c:pt>
              <c:pt idx="16">
                <c:v>1685.3568199999997</c:v>
              </c:pt>
            </c:numLit>
          </c:val>
          <c:extLst>
            <c:ext xmlns:c16="http://schemas.microsoft.com/office/drawing/2014/chart" uri="{C3380CC4-5D6E-409C-BE32-E72D297353CC}">
              <c16:uniqueId val="{00000002-415C-44BD-9A8D-B83B28841E7B}"/>
            </c:ext>
          </c:extLst>
        </c:ser>
        <c:ser>
          <c:idx val="3"/>
          <c:order val="3"/>
          <c:tx>
            <c:v>NMC</c:v>
          </c:tx>
          <c:spPr>
            <a:solidFill>
              <a:schemeClr val="accent2">
                <a:lumMod val="60000"/>
              </a:schemeClr>
            </a:solidFill>
            <a:ln w="25400">
              <a:noFill/>
            </a:ln>
            <a:effectLst/>
          </c:spPr>
          <c:cat>
            <c:strLit>
              <c:ptCount val="17"/>
              <c:pt idx="0">
                <c:v>Q1
2020</c:v>
              </c:pt>
              <c:pt idx="1">
                <c:v>Q2
2020</c:v>
              </c:pt>
              <c:pt idx="2">
                <c:v>Q3
2020</c:v>
              </c:pt>
              <c:pt idx="3">
                <c:v>Q4
2020</c:v>
              </c:pt>
              <c:pt idx="4">
                <c:v>Q1
2021</c:v>
              </c:pt>
              <c:pt idx="5">
                <c:v>Q2
2021</c:v>
              </c:pt>
              <c:pt idx="6">
                <c:v>Q3
2021</c:v>
              </c:pt>
              <c:pt idx="7">
                <c:v>Q4
2021</c:v>
              </c:pt>
              <c:pt idx="8">
                <c:v>Q1
2022</c:v>
              </c:pt>
              <c:pt idx="9">
                <c:v>Q2
2022</c:v>
              </c:pt>
              <c:pt idx="10">
                <c:v>Q3
2022</c:v>
              </c:pt>
              <c:pt idx="11">
                <c:v>Q4
2022</c:v>
              </c:pt>
              <c:pt idx="12">
                <c:v>Q1
2023</c:v>
              </c:pt>
              <c:pt idx="13">
                <c:v>Q2
2023</c:v>
              </c:pt>
              <c:pt idx="14">
                <c:v>Q3
2023</c:v>
              </c:pt>
              <c:pt idx="15">
                <c:v>Q4
2023</c:v>
              </c:pt>
              <c:pt idx="16">
                <c:v>Q1
2024</c:v>
              </c:pt>
            </c:strLit>
          </c:cat>
          <c:val>
            <c:numLit>
              <c:formatCode>General</c:formatCode>
              <c:ptCount val="17"/>
              <c:pt idx="0">
                <c:v>5715.5417999999936</c:v>
              </c:pt>
              <c:pt idx="1">
                <c:v>4147.7418999999882</c:v>
              </c:pt>
              <c:pt idx="2">
                <c:v>9271.4147000000048</c:v>
              </c:pt>
              <c:pt idx="3">
                <c:v>16751.583999999995</c:v>
              </c:pt>
              <c:pt idx="4">
                <c:v>9610.7586999999767</c:v>
              </c:pt>
              <c:pt idx="5">
                <c:v>15116.170400000019</c:v>
              </c:pt>
              <c:pt idx="6">
                <c:v>18300.947599999992</c:v>
              </c:pt>
              <c:pt idx="7">
                <c:v>24692.163900000087</c:v>
              </c:pt>
              <c:pt idx="8">
                <c:v>20428.447749999861</c:v>
              </c:pt>
              <c:pt idx="9">
                <c:v>20574.647099999922</c:v>
              </c:pt>
              <c:pt idx="10">
                <c:v>23681.503699999983</c:v>
              </c:pt>
              <c:pt idx="11">
                <c:v>38448.97539999977</c:v>
              </c:pt>
              <c:pt idx="12">
                <c:v>30471.507050000095</c:v>
              </c:pt>
              <c:pt idx="13">
                <c:v>35195.858800000067</c:v>
              </c:pt>
              <c:pt idx="14">
                <c:v>37014.209699999912</c:v>
              </c:pt>
              <c:pt idx="15">
                <c:v>38364.539499999897</c:v>
              </c:pt>
              <c:pt idx="16">
                <c:v>17261.588699999946</c:v>
              </c:pt>
            </c:numLit>
          </c:val>
          <c:extLst>
            <c:ext xmlns:c16="http://schemas.microsoft.com/office/drawing/2014/chart" uri="{C3380CC4-5D6E-409C-BE32-E72D297353CC}">
              <c16:uniqueId val="{00000003-415C-44BD-9A8D-B83B28841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9825135"/>
        <c:axId val="719825615"/>
      </c:areaChart>
      <c:catAx>
        <c:axId val="719825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9825615"/>
        <c:crosses val="autoZero"/>
        <c:auto val="1"/>
        <c:lblAlgn val="ctr"/>
        <c:lblOffset val="100"/>
        <c:noMultiLvlLbl val="0"/>
        <c:extLst/>
      </c:catAx>
      <c:valAx>
        <c:axId val="7198256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719825135"/>
        <c:crosses val="autoZero"/>
        <c:crossBetween val="midCat"/>
        <c:extLst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5880907321199143"/>
          <c:y val="4.365268637791761E-2"/>
          <c:w val="0.4028175784781472"/>
          <c:h val="8.59555215322699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it-IT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9637568224996197"/>
          <c:y val="0.13235716660979485"/>
          <c:w val="0.39566093859404039"/>
          <c:h val="0.65805359281372056"/>
        </c:manualLayout>
      </c:layout>
      <c:pieChart>
        <c:varyColors val="1"/>
        <c:ser>
          <c:idx val="0"/>
          <c:order val="0"/>
          <c:tx>
            <c:strRef>
              <c:f>Sheet1!$C$1</c:f>
              <c:strCache>
                <c:ptCount val="1"/>
                <c:pt idx="0">
                  <c:v>Colonna1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AC4-4B1C-988E-17581F96C1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CAC4-4B1C-988E-17581F96C1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CAC4-4B1C-988E-17581F96C1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CAC4-4B1C-988E-17581F96C1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CAC4-4B1C-988E-17581F96C1F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CAC4-4B1C-988E-17581F96C1F7}"/>
              </c:ext>
            </c:extLst>
          </c:dPt>
          <c:dLbls>
            <c:dLbl>
              <c:idx val="0"/>
              <c:layout>
                <c:manualLayout>
                  <c:x val="6.8076891350256621E-3"/>
                  <c:y val="-2.9638205610913133E-2"/>
                </c:manualLayout>
              </c:layout>
              <c:tx>
                <c:rich>
                  <a:bodyPr/>
                  <a:lstStyle/>
                  <a:p>
                    <a:fld id="{FD56554A-D0E1-481D-896E-3DA829B5A978}" type="PERCENTAGE">
                      <a:rPr lang="en-US" sz="1050" b="1" i="0" u="none" strike="noStrike" kern="1200" baseline="0" smtClean="0">
                        <a:solidFill>
                          <a:srgbClr val="000000"/>
                        </a:solidFill>
                        <a:latin typeface="Montserrat" panose="00000500000000000000" pitchFamily="2" charset="0"/>
                        <a:ea typeface="+mn-ea"/>
                        <a:cs typeface="+mn-cs"/>
                      </a:rPr>
                      <a:pPr/>
                      <a:t>[PERCENTUALE]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CAC4-4B1C-988E-17581F96C1F7}"/>
                </c:ext>
              </c:extLst>
            </c:dLbl>
            <c:dLbl>
              <c:idx val="1"/>
              <c:layout>
                <c:manualLayout>
                  <c:x val="3.0170623835140738E-2"/>
                  <c:y val="-1.8113022457345057E-2"/>
                </c:manualLayout>
              </c:layout>
              <c:tx>
                <c:rich>
                  <a:bodyPr/>
                  <a:lstStyle/>
                  <a:p>
                    <a:fld id="{75441D44-87CA-4CF6-8277-223D69AB17ED}" type="PERCENTAGE">
                      <a:rPr lang="en-US" smtClean="0"/>
                      <a:pPr/>
                      <a:t>[PERCENTUALE]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CAC4-4B1C-988E-17581F96C1F7}"/>
                </c:ext>
              </c:extLst>
            </c:dLbl>
            <c:dLbl>
              <c:idx val="2"/>
              <c:layout>
                <c:manualLayout>
                  <c:x val="-9.873857488235006E-3"/>
                  <c:y val="1.1463619786176453E-2"/>
                </c:manualLayout>
              </c:layout>
              <c:tx>
                <c:rich>
                  <a:bodyPr/>
                  <a:lstStyle/>
                  <a:p>
                    <a:fld id="{61B197E3-BEDA-4CAB-8ACF-6E41AE8736EA}" type="PERCENTAGE">
                      <a:rPr lang="en-US" b="1" i="0" u="none" strike="noStrike" baseline="0" smtClean="0">
                        <a:latin typeface="Montserrat" panose="00000500000000000000" pitchFamily="2" charset="0"/>
                        <a:ea typeface="Arial" panose="020B0604020202020204" pitchFamily="34" charset="0"/>
                        <a:cs typeface="+mn-ea"/>
                      </a:rPr>
                      <a:pPr/>
                      <a:t>[PERCENTUALE]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CAC4-4B1C-988E-17581F96C1F7}"/>
                </c:ext>
              </c:extLst>
            </c:dLbl>
            <c:dLbl>
              <c:idx val="3"/>
              <c:layout>
                <c:manualLayout>
                  <c:x val="1.30694195490383E-2"/>
                  <c:y val="-2.0221687799117202E-2"/>
                </c:manualLayout>
              </c:layout>
              <c:tx>
                <c:rich>
                  <a:bodyPr/>
                  <a:lstStyle/>
                  <a:p>
                    <a:fld id="{60D23692-F578-40AC-84EE-F3AC361E3AAF}" type="PERCENTAGE">
                      <a:rPr lang="en-US" sz="1050" b="1" i="0" u="none" strike="noStrike" baseline="0" smtClean="0">
                        <a:solidFill>
                          <a:srgbClr val="000000"/>
                        </a:solidFill>
                        <a:latin typeface="Montserrat" panose="00000500000000000000" pitchFamily="2" charset="0"/>
                        <a:ea typeface="Arial" panose="020B0604020202020204" pitchFamily="34" charset="0"/>
                        <a:cs typeface="+mn-ea"/>
                      </a:rPr>
                      <a:pPr/>
                      <a:t>[PERCENTUALE]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CAC4-4B1C-988E-17581F96C1F7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B818BD55-134F-414F-A2F4-59DF4D71487E}" type="PERCENTAGE">
                      <a:rPr lang="en-US" smtClean="0"/>
                      <a:pPr/>
                      <a:t>[PERCENTUALE]</a:t>
                    </a:fld>
                    <a:endParaRPr lang="it-IT"/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CAC4-4B1C-988E-17581F96C1F7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 algn="ctr">
                  <a:defRPr lang="en-US" sz="1050" b="1" i="0" u="none" strike="noStrike" kern="1200" baseline="0">
                    <a:solidFill>
                      <a:srgbClr val="00000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bestFit"/>
            <c:showLegendKey val="0"/>
            <c:showVal val="0"/>
            <c:showCatName val="0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Sheet1!$A$2:$A$7</c:f>
              <c:strCache>
                <c:ptCount val="5"/>
                <c:pt idx="0">
                  <c:v>Private</c:v>
                </c:pt>
                <c:pt idx="1">
                  <c:v>Fleet</c:v>
                </c:pt>
                <c:pt idx="2">
                  <c:v>Manufacturer &amp; Dealer</c:v>
                </c:pt>
                <c:pt idx="3">
                  <c:v>Rentals (Long Term)</c:v>
                </c:pt>
                <c:pt idx="4">
                  <c:v>Rentals (Short Term)</c:v>
                </c:pt>
              </c:strCache>
            </c:strRef>
          </c:cat>
          <c:val>
            <c:numRef>
              <c:f>Sheet1!$C$2:$C$7</c:f>
              <c:numCache>
                <c:formatCode>##0.00%</c:formatCode>
                <c:ptCount val="5"/>
                <c:pt idx="0">
                  <c:v>0.46920000000000001</c:v>
                </c:pt>
                <c:pt idx="1">
                  <c:v>9.3399999999999997E-2</c:v>
                </c:pt>
                <c:pt idx="2">
                  <c:v>0.10730000000000001</c:v>
                </c:pt>
                <c:pt idx="3">
                  <c:v>0.30470000000000003</c:v>
                </c:pt>
                <c:pt idx="4">
                  <c:v>2.5399999999999999E-2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Sheet1!$B$2:$B$7</c15:f>
                <c15:dlblRangeCache>
                  <c:ptCount val="5"/>
                </c15:dlblRangeCache>
              </c15:datalabelsRange>
            </c:ext>
            <c:ext xmlns:c16="http://schemas.microsoft.com/office/drawing/2014/chart" uri="{C3380CC4-5D6E-409C-BE32-E72D297353CC}">
              <c16:uniqueId val="{0000000C-CAC4-4B1C-988E-17581F96C1F7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E-CAC4-4B1C-988E-17581F96C1F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CAC4-4B1C-988E-17581F96C1F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CAC4-4B1C-988E-17581F96C1F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CAC4-4B1C-988E-17581F96C1F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CAC4-4B1C-988E-17581F96C1F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CAC4-4B1C-988E-17581F96C1F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en-US" sz="1195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5"/>
                <c:pt idx="0">
                  <c:v>Private</c:v>
                </c:pt>
                <c:pt idx="1">
                  <c:v>Fleet</c:v>
                </c:pt>
                <c:pt idx="2">
                  <c:v>Manufacturer &amp; Dealer</c:v>
                </c:pt>
                <c:pt idx="3">
                  <c:v>Rentals (Long Term)</c:v>
                </c:pt>
                <c:pt idx="4">
                  <c:v>Rentals (Short Term)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19-CAC4-4B1C-988E-17581F96C1F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>
      <a:noFill/>
    </a:ln>
    <a:effectLst/>
  </c:spPr>
  <c:txPr>
    <a:bodyPr/>
    <a:lstStyle/>
    <a:p>
      <a:pPr>
        <a:defRPr lang="en-US">
          <a:latin typeface="Montserrat" panose="00000500000000000000" pitchFamily="2" charset="0"/>
        </a:defRPr>
      </a:pPr>
      <a:endParaRPr lang="it-IT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Diff mese</c:v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5B-43F0-A56B-D8C399A7EAF4}"/>
              </c:ext>
            </c:extLst>
          </c:dPt>
          <c:dPt>
            <c:idx val="1"/>
            <c:invertIfNegative val="0"/>
            <c:bubble3D val="0"/>
            <c:spPr>
              <a:solidFill>
                <a:srgbClr val="F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95B-43F0-A56B-D8C399A7EAF4}"/>
              </c:ext>
            </c:extLst>
          </c:dPt>
          <c:dPt>
            <c:idx val="2"/>
            <c:invertIfNegative val="0"/>
            <c:bubble3D val="0"/>
            <c:spPr>
              <a:solidFill>
                <a:srgbClr val="F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95B-43F0-A56B-D8C399A7EAF4}"/>
              </c:ext>
            </c:extLst>
          </c:dPt>
          <c:dPt>
            <c:idx val="3"/>
            <c:invertIfNegative val="0"/>
            <c:bubble3D val="0"/>
            <c:spPr>
              <a:solidFill>
                <a:srgbClr val="A6C097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95B-43F0-A56B-D8C399A7EAF4}"/>
              </c:ext>
            </c:extLst>
          </c:dPt>
          <c:dPt>
            <c:idx val="4"/>
            <c:invertIfNegative val="0"/>
            <c:bubble3D val="0"/>
            <c:spPr>
              <a:solidFill>
                <a:srgbClr val="FF7F7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95B-43F0-A56B-D8C399A7EAF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32354A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'Segment&amp;Regional distribution'!$R$269:$R$273</c:f>
              <c:strCache>
                <c:ptCount val="5"/>
                <c:pt idx="0">
                  <c:v>Private</c:v>
                </c:pt>
                <c:pt idx="1">
                  <c:v>Fleet</c:v>
                </c:pt>
                <c:pt idx="2">
                  <c:v>Manufacturer &amp; Dealer</c:v>
                </c:pt>
                <c:pt idx="3">
                  <c:v>Rentals (Long Term)</c:v>
                </c:pt>
                <c:pt idx="4">
                  <c:v>Rentals (Short Term)</c:v>
                </c:pt>
              </c:strCache>
            </c:strRef>
          </c:cat>
          <c:val>
            <c:numRef>
              <c:f>'Segment&amp;Regional distribution'!$S$269:$S$273</c:f>
              <c:numCache>
                <c:formatCode>##0.00%</c:formatCode>
                <c:ptCount val="5"/>
                <c:pt idx="0">
                  <c:v>-0.26571891995038643</c:v>
                </c:pt>
                <c:pt idx="1">
                  <c:v>-0.15359116022099448</c:v>
                </c:pt>
                <c:pt idx="2">
                  <c:v>-0.33734939759036142</c:v>
                </c:pt>
                <c:pt idx="3">
                  <c:v>6.9334474641557883E-2</c:v>
                </c:pt>
                <c:pt idx="4">
                  <c:v>-0.43724696356275305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E95B-43F0-A56B-D8C399A7EA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35230991"/>
        <c:axId val="1735231951"/>
      </c:barChart>
      <c:catAx>
        <c:axId val="1735230991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rgbClr val="32354A"/>
                </a:solidFill>
                <a:latin typeface="Montserrat" pitchFamily="2" charset="0"/>
                <a:ea typeface="+mn-ea"/>
                <a:cs typeface="+mn-cs"/>
              </a:defRPr>
            </a:pPr>
            <a:endParaRPr lang="it-IT"/>
          </a:p>
        </c:txPr>
        <c:crossAx val="1735231951"/>
        <c:crosses val="autoZero"/>
        <c:auto val="1"/>
        <c:lblAlgn val="ctr"/>
        <c:lblOffset val="100"/>
        <c:noMultiLvlLbl val="0"/>
      </c:catAx>
      <c:valAx>
        <c:axId val="1735231951"/>
        <c:scaling>
          <c:orientation val="minMax"/>
        </c:scaling>
        <c:delete val="1"/>
        <c:axPos val="l"/>
        <c:numFmt formatCode="##0.00%" sourceLinked="1"/>
        <c:majorTickMark val="out"/>
        <c:minorTickMark val="none"/>
        <c:tickLblPos val="nextTo"/>
        <c:crossAx val="173523099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Foglio1!$A$1</c:f>
              <c:strCache>
                <c:ptCount val="1"/>
                <c:pt idx="0">
                  <c:v>Private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2.7777777777777779E-3"/>
                  <c:y val="0.17129629629629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4F1-4434-8759-67EAEB61F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Foglio1!$B$1</c:f>
              <c:numCache>
                <c:formatCode>##0.00%</c:formatCode>
                <c:ptCount val="1"/>
                <c:pt idx="0">
                  <c:v>0.55078685291087204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4F1-4434-8759-67EAEB61FEC8}"/>
            </c:ext>
          </c:extLst>
        </c:ser>
        <c:ser>
          <c:idx val="1"/>
          <c:order val="1"/>
          <c:tx>
            <c:strRef>
              <c:f>Foglio1!$A$2</c:f>
              <c:strCache>
                <c:ptCount val="1"/>
                <c:pt idx="0">
                  <c:v>Fleet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111111111111112E-2"/>
                  <c:y val="0.17129629629629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4F1-4434-8759-67EAEB61F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Foglio1!$B$2</c:f>
              <c:numCache>
                <c:formatCode>##0.00%</c:formatCode>
                <c:ptCount val="1"/>
                <c:pt idx="0">
                  <c:v>4.9672477037746195E-2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4F1-4434-8759-67EAEB61FEC8}"/>
            </c:ext>
          </c:extLst>
        </c:ser>
        <c:ser>
          <c:idx val="2"/>
          <c:order val="2"/>
          <c:tx>
            <c:strRef>
              <c:f>Foglio1!$A$3</c:f>
              <c:strCache>
                <c:ptCount val="1"/>
                <c:pt idx="0">
                  <c:v>Manufacturer &amp; Dealer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111111111111009E-2"/>
                  <c:y val="0.1805555555555554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4F1-4434-8759-67EAEB61F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Foglio1!$B$3</c:f>
              <c:numCache>
                <c:formatCode>##0.00%</c:formatCode>
                <c:ptCount val="1"/>
                <c:pt idx="0">
                  <c:v>9.6026439479969236E-2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4F1-4434-8759-67EAEB61FEC8}"/>
            </c:ext>
          </c:extLst>
        </c:ser>
        <c:ser>
          <c:idx val="3"/>
          <c:order val="3"/>
          <c:tx>
            <c:strRef>
              <c:f>Foglio1!$A$4</c:f>
              <c:strCache>
                <c:ptCount val="1"/>
                <c:pt idx="0">
                  <c:v>Rentals (Long Term)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7777777777777779E-3"/>
                  <c:y val="0.17129629629629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4F1-4434-8759-67EAEB61F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Foglio1!$B$4</c:f>
              <c:numCache>
                <c:formatCode>##0.00%</c:formatCode>
                <c:ptCount val="1"/>
                <c:pt idx="0">
                  <c:v>0.2079596821694768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4F1-4434-8759-67EAEB61FEC8}"/>
            </c:ext>
          </c:extLst>
        </c:ser>
        <c:ser>
          <c:idx val="4"/>
          <c:order val="4"/>
          <c:tx>
            <c:strRef>
              <c:f>Foglio1!$A$5</c:f>
              <c:strCache>
                <c:ptCount val="1"/>
                <c:pt idx="0">
                  <c:v>Rentals (Short Term)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0.171296296296296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4F1-4434-8759-67EAEB61FE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Montserrat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Foglio1!$B$5</c:f>
              <c:numCache>
                <c:formatCode>##0.00%</c:formatCode>
                <c:ptCount val="1"/>
                <c:pt idx="0">
                  <c:v>9.5554548401935765E-2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4F1-4434-8759-67EAEB61FE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4395792"/>
        <c:axId val="524394832"/>
      </c:barChart>
      <c:catAx>
        <c:axId val="524395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24394832"/>
        <c:crosses val="autoZero"/>
        <c:auto val="1"/>
        <c:lblAlgn val="ctr"/>
        <c:lblOffset val="100"/>
        <c:noMultiLvlLbl val="0"/>
      </c:catAx>
      <c:valAx>
        <c:axId val="524394832"/>
        <c:scaling>
          <c:orientation val="minMax"/>
          <c:max val="1"/>
        </c:scaling>
        <c:delete val="1"/>
        <c:axPos val="b"/>
        <c:numFmt formatCode="##0.00%" sourceLinked="1"/>
        <c:majorTickMark val="none"/>
        <c:minorTickMark val="none"/>
        <c:tickLblPos val="nextTo"/>
        <c:crossAx val="52439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1732436570428696"/>
          <c:y val="3.7453703703703718E-2"/>
          <c:w val="0.78201771653543295"/>
          <c:h val="0.1493066491688538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684410475016523"/>
          <c:y val="2.1644817118876138E-2"/>
          <c:w val="0.8213059132915782"/>
          <c:h val="0.6879412230901635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Benzina</c:v>
                </c:pt>
              </c:strCache>
            </c:strRef>
          </c:tx>
          <c:spPr>
            <a:solidFill>
              <a:srgbClr val="BA181B"/>
            </a:solidFill>
            <a:ln>
              <a:noFill/>
            </a:ln>
            <a:effectLst/>
          </c:spPr>
          <c:invertIfNegative val="0"/>
          <c:cat>
            <c:numRef>
              <c:f>Foglio1!$A$2:$A$6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Foglio1!$B$3:$B$6</c:f>
              <c:numCache>
                <c:formatCode>#,##0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5FE-4071-9C2F-A4FB012999FF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Diesel</c:v>
                </c:pt>
              </c:strCache>
            </c:strRef>
          </c:tx>
          <c:spPr>
            <a:solidFill>
              <a:srgbClr val="111111"/>
            </a:solidFill>
            <a:ln>
              <a:noFill/>
            </a:ln>
            <a:effectLst/>
          </c:spPr>
          <c:invertIfNegative val="0"/>
          <c:cat>
            <c:numRef>
              <c:f>Foglio1!$A$2:$A$6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Foglio1!$C$2:$C$6</c:f>
              <c:numCache>
                <c:formatCode>#,##0</c:formatCode>
                <c:ptCount val="5"/>
                <c:pt idx="0">
                  <c:v>899</c:v>
                </c:pt>
                <c:pt idx="1">
                  <c:v>885</c:v>
                </c:pt>
                <c:pt idx="2">
                  <c:v>677</c:v>
                </c:pt>
                <c:pt idx="3">
                  <c:v>1137</c:v>
                </c:pt>
                <c:pt idx="4">
                  <c:v>1046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5FE-4071-9C2F-A4FB012999FF}"/>
            </c:ext>
          </c:extLst>
        </c:ser>
        <c:ser>
          <c:idx val="2"/>
          <c:order val="2"/>
          <c:tx>
            <c:strRef>
              <c:f>Foglio1!$D$1</c:f>
              <c:strCache>
                <c:ptCount val="1"/>
                <c:pt idx="0">
                  <c:v>Ibridi</c:v>
                </c:pt>
              </c:strCache>
            </c:strRef>
          </c:tx>
          <c:spPr>
            <a:solidFill>
              <a:srgbClr val="034780"/>
            </a:solidFill>
            <a:ln>
              <a:noFill/>
            </a:ln>
            <a:effectLst/>
          </c:spPr>
          <c:invertIfNegative val="0"/>
          <c:cat>
            <c:numRef>
              <c:f>Foglio1!$A$2:$A$6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Foglio1!$D$2:$D$6</c:f>
              <c:numCache>
                <c:formatCode>#,##0</c:formatCode>
                <c:ptCount val="5"/>
                <c:pt idx="0">
                  <c:v>15</c:v>
                </c:pt>
                <c:pt idx="1">
                  <c:v>43</c:v>
                </c:pt>
                <c:pt idx="2">
                  <c:v>30</c:v>
                </c:pt>
                <c:pt idx="3">
                  <c:v>121</c:v>
                </c:pt>
                <c:pt idx="4">
                  <c:v>268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5FE-4071-9C2F-A4FB012999FF}"/>
            </c:ext>
          </c:extLst>
        </c:ser>
        <c:ser>
          <c:idx val="3"/>
          <c:order val="3"/>
          <c:tx>
            <c:strRef>
              <c:f>Foglio1!$E$1</c:f>
              <c:strCache>
                <c:ptCount val="1"/>
                <c:pt idx="0">
                  <c:v>Metano ed altro</c:v>
                </c:pt>
              </c:strCache>
            </c:strRef>
          </c:tx>
          <c:spPr>
            <a:solidFill>
              <a:srgbClr val="B1A7A6"/>
            </a:solidFill>
            <a:ln>
              <a:noFill/>
            </a:ln>
            <a:effectLst/>
          </c:spPr>
          <c:invertIfNegative val="0"/>
          <c:cat>
            <c:numRef>
              <c:f>Foglio1!$A$2:$A$6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Foglio1!$E$2:$E$6</c:f>
              <c:numCache>
                <c:formatCode>#,##0</c:formatCode>
                <c:ptCount val="5"/>
                <c:pt idx="0">
                  <c:v>69</c:v>
                </c:pt>
                <c:pt idx="1">
                  <c:v>62</c:v>
                </c:pt>
                <c:pt idx="2">
                  <c:v>149</c:v>
                </c:pt>
                <c:pt idx="3">
                  <c:v>196</c:v>
                </c:pt>
                <c:pt idx="4">
                  <c:v>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5FE-4071-9C2F-A4FB012999FF}"/>
            </c:ext>
          </c:extLst>
        </c:ser>
        <c:ser>
          <c:idx val="4"/>
          <c:order val="4"/>
          <c:tx>
            <c:strRef>
              <c:f>Foglio1!$F$1</c:f>
              <c:strCache>
                <c:ptCount val="1"/>
                <c:pt idx="0">
                  <c:v>PHEV</c:v>
                </c:pt>
              </c:strCache>
            </c:strRef>
          </c:tx>
          <c:spPr>
            <a:solidFill>
              <a:srgbClr val="E0C538"/>
            </a:solidFill>
            <a:ln>
              <a:noFill/>
            </a:ln>
            <a:effectLst/>
          </c:spPr>
          <c:invertIfNegative val="0"/>
          <c:cat>
            <c:numRef>
              <c:f>Foglio1!$A$2:$A$6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Foglio1!$F$3:$F$6</c:f>
              <c:numCache>
                <c:formatCode>#,##0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5FE-4071-9C2F-A4FB012999FF}"/>
            </c:ext>
          </c:extLst>
        </c:ser>
        <c:ser>
          <c:idx val="5"/>
          <c:order val="5"/>
          <c:tx>
            <c:strRef>
              <c:f>Foglio1!$G$1</c:f>
              <c:strCache>
                <c:ptCount val="1"/>
                <c:pt idx="0">
                  <c:v>BEV</c:v>
                </c:pt>
              </c:strCache>
            </c:strRef>
          </c:tx>
          <c:spPr>
            <a:solidFill>
              <a:srgbClr val="44A929"/>
            </a:solidFill>
            <a:ln>
              <a:noFill/>
            </a:ln>
            <a:effectLst/>
          </c:spPr>
          <c:invertIfNegative val="0"/>
          <c:cat>
            <c:numRef>
              <c:f>Foglio1!$A$2:$A$6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Foglio1!$G$2:$G$6</c:f>
              <c:numCache>
                <c:formatCode>#,##0</c:formatCode>
                <c:ptCount val="5"/>
                <c:pt idx="0">
                  <c:v>2</c:v>
                </c:pt>
                <c:pt idx="1">
                  <c:v>9</c:v>
                </c:pt>
                <c:pt idx="2">
                  <c:v>16</c:v>
                </c:pt>
                <c:pt idx="3">
                  <c:v>51</c:v>
                </c:pt>
                <c:pt idx="4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5FE-4071-9C2F-A4FB012999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91666416"/>
        <c:axId val="491669696"/>
      </c:barChart>
      <c:catAx>
        <c:axId val="4916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200" b="0" i="0" u="none" strike="noStrike" kern="1200" baseline="0">
                <a:solidFill>
                  <a:srgbClr val="32354A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9696"/>
        <c:crosses val="autoZero"/>
        <c:auto val="1"/>
        <c:lblAlgn val="ctr"/>
        <c:lblOffset val="100"/>
        <c:noMultiLvlLbl val="0"/>
      </c:catAx>
      <c:valAx>
        <c:axId val="491669696"/>
        <c:scaling>
          <c:orientation val="minMax"/>
          <c:max val="2500"/>
          <c:min val="0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200" b="0" i="0" u="none" strike="noStrike" kern="1200" baseline="0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6416"/>
        <c:crosses val="autoZero"/>
        <c:crossBetween val="between"/>
      </c:valAx>
      <c:spPr>
        <a:noFill/>
        <a:ln>
          <a:solidFill>
            <a:srgbClr val="757AA2"/>
          </a:solidFill>
        </a:ln>
        <a:effectLst/>
      </c:spPr>
    </c:plotArea>
    <c:legend>
      <c:legendPos val="b"/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32354A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</c:legendEntry>
      <c:layout>
        <c:manualLayout>
          <c:xMode val="edge"/>
          <c:yMode val="edge"/>
          <c:x val="5.0860431082069911E-2"/>
          <c:y val="0.82447125374250485"/>
          <c:w val="0.94687263309241687"/>
          <c:h val="0.103976520182739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32354A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200">
          <a:latin typeface="Montserrat" panose="00000500000000000000" pitchFamily="2" charset="0"/>
        </a:defRPr>
      </a:pPr>
      <a:endParaRPr lang="it-IT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22682823929664"/>
          <c:y val="4.0560643304655419E-2"/>
          <c:w val="0.85470289693469614"/>
          <c:h val="0.64475259415407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YTD Marzo 2024</c:v>
                </c:pt>
              </c:strCache>
            </c:strRef>
          </c:tx>
          <c:spPr>
            <a:solidFill>
              <a:srgbClr val="44A92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001125477874831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1FB-4F50-99F8-DD1FE4162F30}"/>
                </c:ext>
              </c:extLst>
            </c:dLbl>
            <c:dLbl>
              <c:idx val="1"/>
              <c:layout>
                <c:manualLayout>
                  <c:x val="-1.001125477874831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1FB-4F50-99F8-DD1FE4162F30}"/>
                </c:ext>
              </c:extLst>
            </c:dLbl>
            <c:dLbl>
              <c:idx val="2"/>
              <c:layout>
                <c:manualLayout>
                  <c:x val="-7.5084410840612348E-3"/>
                  <c:y val="-5.4600531406620437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1FB-4F50-99F8-DD1FE4162F30}"/>
                </c:ext>
              </c:extLst>
            </c:dLbl>
            <c:dLbl>
              <c:idx val="4"/>
              <c:layout>
                <c:manualLayout>
                  <c:x val="-7.5084410840612348E-3"/>
                  <c:y val="-2.97824520854282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1FB-4F50-99F8-DD1FE4162F30}"/>
                </c:ext>
              </c:extLst>
            </c:dLbl>
            <c:dLbl>
              <c:idx val="5"/>
              <c:layout>
                <c:manualLayout>
                  <c:x val="-1.0011254778748129E-2"/>
                  <c:y val="-2.9782452085428267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3107188021809558E-2"/>
                      <c:h val="8.06063238229599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B1FB-4F50-99F8-DD1FE4162F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5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Foglio1!$B$2:$B$7</c:f>
              <c:numCache>
                <c:formatCode>#,##0</c:formatCode>
                <c:ptCount val="6"/>
                <c:pt idx="0">
                  <c:v>0</c:v>
                </c:pt>
                <c:pt idx="1">
                  <c:v>2</c:v>
                </c:pt>
                <c:pt idx="2">
                  <c:v>6</c:v>
                </c:pt>
                <c:pt idx="3">
                  <c:v>7</c:v>
                </c:pt>
                <c:pt idx="4">
                  <c:v>42</c:v>
                </c:pt>
                <c:pt idx="5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FB-4F50-99F8-DD1FE4162F30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YTD Aprile 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Foglio1!$C$2:$C$7</c:f>
              <c:numCache>
                <c:formatCode>#,##0</c:formatCode>
                <c:ptCount val="6"/>
                <c:pt idx="0">
                  <c:v>0</c:v>
                </c:pt>
                <c:pt idx="1">
                  <c:v>2</c:v>
                </c:pt>
                <c:pt idx="2">
                  <c:v>9</c:v>
                </c:pt>
                <c:pt idx="3">
                  <c:v>16</c:v>
                </c:pt>
                <c:pt idx="4">
                  <c:v>51</c:v>
                </c:pt>
                <c:pt idx="5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1FB-4F50-99F8-DD1FE4162F3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91666416"/>
        <c:axId val="491669696"/>
      </c:barChart>
      <c:catAx>
        <c:axId val="4916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400" b="0" i="0" u="none" strike="noStrike" kern="1200" baseline="0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9696"/>
        <c:crosses val="autoZero"/>
        <c:auto val="1"/>
        <c:lblAlgn val="ctr"/>
        <c:lblOffset val="100"/>
        <c:noMultiLvlLbl val="0"/>
      </c:catAx>
      <c:valAx>
        <c:axId val="491669696"/>
        <c:scaling>
          <c:orientation val="minMax"/>
          <c:max val="100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491666416"/>
        <c:crosses val="autoZero"/>
        <c:crossBetween val="between"/>
        <c:majorUnit val="50"/>
      </c:valAx>
      <c:spPr>
        <a:noFill/>
        <a:ln>
          <a:solidFill>
            <a:srgbClr val="32354A">
              <a:lumMod val="60000"/>
              <a:lumOff val="40000"/>
            </a:srgbClr>
          </a:solidFill>
        </a:ln>
        <a:effectLst/>
      </c:spPr>
    </c:plotArea>
    <c:legend>
      <c:legendPos val="b"/>
      <c:layout>
        <c:manualLayout>
          <c:xMode val="edge"/>
          <c:yMode val="edge"/>
          <c:x val="0.15419275168700183"/>
          <c:y val="0.79288391571591221"/>
          <c:w val="0.84580716628477404"/>
          <c:h val="7.53791517207222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2"/>
          </a:solidFill>
          <a:latin typeface="Montserrat" panose="00000500000000000000" pitchFamily="2" charset="0"/>
        </a:defRPr>
      </a:pPr>
      <a:endParaRPr lang="it-IT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1322682823929664"/>
          <c:y val="4.0560643304655419E-2"/>
          <c:w val="0.85470289693469614"/>
          <c:h val="0.644752594154079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Foglio1!$B$1</c:f>
              <c:strCache>
                <c:ptCount val="1"/>
                <c:pt idx="0">
                  <c:v>YTD Marzo 2024</c:v>
                </c:pt>
              </c:strCache>
            </c:strRef>
          </c:tx>
          <c:spPr>
            <a:solidFill>
              <a:srgbClr val="44A929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837253485302139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CEC-4AC4-8939-36A0881737C2}"/>
                </c:ext>
              </c:extLst>
            </c:dLbl>
            <c:dLbl>
              <c:idx val="1"/>
              <c:layout>
                <c:manualLayout>
                  <c:x val="-1.7215193599278703E-2"/>
                  <c:y val="-2.70794975154027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EC-4AC4-8939-36A0881737C2}"/>
                </c:ext>
              </c:extLst>
            </c:dLbl>
            <c:dLbl>
              <c:idx val="2"/>
              <c:layout>
                <c:manualLayout>
                  <c:x val="-1.4755880227953176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12118353778231"/>
                      <c:h val="5.43351183768506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6CEC-4AC4-8939-36A0881737C2}"/>
                </c:ext>
              </c:extLst>
            </c:dLbl>
            <c:dLbl>
              <c:idx val="3"/>
              <c:layout>
                <c:manualLayout>
                  <c:x val="-1.7215193599278703E-2"/>
                  <c:y val="-9.9290343879284991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EC-4AC4-8939-36A0881737C2}"/>
                </c:ext>
              </c:extLst>
            </c:dLbl>
            <c:dLbl>
              <c:idx val="4"/>
              <c:layout>
                <c:manualLayout>
                  <c:x val="-2.9511760455906352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CEC-4AC4-8939-36A0881737C2}"/>
                </c:ext>
              </c:extLst>
            </c:dLbl>
            <c:dLbl>
              <c:idx val="5"/>
              <c:layout>
                <c:manualLayout>
                  <c:x val="-1.7215193599278884E-2"/>
                  <c:y val="-5.41589950308055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EC-4AC4-8939-36A0881737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accent5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Foglio1!$B$2:$B$7</c:f>
              <c:numCache>
                <c:formatCode>#,##0</c:formatCode>
                <c:ptCount val="6"/>
                <c:pt idx="0">
                  <c:v>0</c:v>
                </c:pt>
                <c:pt idx="1">
                  <c:v>117</c:v>
                </c:pt>
                <c:pt idx="2">
                  <c:v>390</c:v>
                </c:pt>
                <c:pt idx="3">
                  <c:v>645</c:v>
                </c:pt>
                <c:pt idx="4">
                  <c:v>1666</c:v>
                </c:pt>
                <c:pt idx="5">
                  <c:v>1012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EC-4AC4-8939-36A0881737C2}"/>
            </c:ext>
          </c:extLst>
        </c:ser>
        <c:ser>
          <c:idx val="1"/>
          <c:order val="1"/>
          <c:tx>
            <c:strRef>
              <c:f>Foglio1!$C$1</c:f>
              <c:strCache>
                <c:ptCount val="1"/>
                <c:pt idx="0">
                  <c:v>YTD Aprile 2024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7.37794011397654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EC-4AC4-8939-36A0881737C2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915373284072189"/>
                      <c:h val="5.43351183768506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6CEC-4AC4-8939-36A0881737C2}"/>
                </c:ext>
              </c:extLst>
            </c:dLbl>
            <c:dLbl>
              <c:idx val="3"/>
              <c:layout>
                <c:manualLayout>
                  <c:x val="-8.6075967996393516E-3"/>
                  <c:y val="2.707949751540279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096701363640853"/>
                      <c:h val="5.43351183768506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CEC-4AC4-8939-36A0881737C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rgbClr val="0070C0"/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it-I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Foglio1!$A$2:$A$7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Foglio1!$C$2:$C$7</c:f>
              <c:numCache>
                <c:formatCode>#,##0</c:formatCode>
                <c:ptCount val="6"/>
                <c:pt idx="0">
                  <c:v>0</c:v>
                </c:pt>
                <c:pt idx="1">
                  <c:v>218</c:v>
                </c:pt>
                <c:pt idx="2">
                  <c:v>523</c:v>
                </c:pt>
                <c:pt idx="3">
                  <c:v>876</c:v>
                </c:pt>
                <c:pt idx="4">
                  <c:v>2162</c:v>
                </c:pt>
                <c:pt idx="5">
                  <c:v>1242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CEC-4AC4-8939-36A0881737C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axId val="491666416"/>
        <c:axId val="491669696"/>
      </c:barChart>
      <c:catAx>
        <c:axId val="491666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sz="1400" b="0" i="0" u="none" strike="noStrike" kern="1200" baseline="0">
                <a:solidFill>
                  <a:schemeClr val="tx2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491669696"/>
        <c:crosses val="autoZero"/>
        <c:auto val="1"/>
        <c:lblAlgn val="ctr"/>
        <c:lblOffset val="100"/>
        <c:noMultiLvlLbl val="0"/>
      </c:catAx>
      <c:valAx>
        <c:axId val="491669696"/>
        <c:scaling>
          <c:orientation val="minMax"/>
          <c:max val="3000"/>
          <c:min val="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extTo"/>
        <c:crossAx val="491666416"/>
        <c:crosses val="autoZero"/>
        <c:crossBetween val="between"/>
        <c:majorUnit val="1000"/>
      </c:valAx>
      <c:spPr>
        <a:noFill/>
        <a:ln>
          <a:solidFill>
            <a:srgbClr val="32354A">
              <a:lumMod val="60000"/>
              <a:lumOff val="40000"/>
            </a:srgbClr>
          </a:solidFill>
        </a:ln>
        <a:effectLst/>
      </c:spPr>
    </c:plotArea>
    <c:legend>
      <c:legendPos val="b"/>
      <c:layout>
        <c:manualLayout>
          <c:xMode val="edge"/>
          <c:yMode val="edge"/>
          <c:x val="0.15419275168700183"/>
          <c:y val="0.78738776713121383"/>
          <c:w val="0.84580724831299814"/>
          <c:h val="6.85379949870945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2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  <c:extLst/>
  </c:chart>
  <c:spPr>
    <a:noFill/>
    <a:ln>
      <a:noFill/>
    </a:ln>
    <a:effectLst/>
  </c:spPr>
  <c:txPr>
    <a:bodyPr/>
    <a:lstStyle/>
    <a:p>
      <a:pPr>
        <a:defRPr sz="1400">
          <a:solidFill>
            <a:schemeClr val="tx2"/>
          </a:solidFill>
          <a:latin typeface="Montserrat" panose="00000500000000000000" pitchFamily="2" charset="0"/>
        </a:defRPr>
      </a:pPr>
      <a:endParaRPr lang="it-IT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dk2" tx2="lt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638294766743831E-2"/>
          <c:y val="2.2208590604155549E-2"/>
          <c:w val="0.90095397272095157"/>
          <c:h val="0.8041973078433262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Benzina</c:v>
                </c:pt>
              </c:strCache>
            </c:strRef>
          </c:tx>
          <c:spPr>
            <a:solidFill>
              <a:srgbClr val="BA181B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#,##0</c:formatCode>
                <c:ptCount val="5"/>
                <c:pt idx="0">
                  <c:v>1258</c:v>
                </c:pt>
                <c:pt idx="1">
                  <c:v>1871</c:v>
                </c:pt>
                <c:pt idx="2">
                  <c:v>3950</c:v>
                </c:pt>
                <c:pt idx="3">
                  <c:v>2784</c:v>
                </c:pt>
                <c:pt idx="4">
                  <c:v>2822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18-4307-9C2E-82293B3C3A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Diesel</c:v>
                </c:pt>
              </c:strCache>
            </c:strRef>
          </c:tx>
          <c:spPr>
            <a:solidFill>
              <a:srgbClr val="111111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#,##0</c:formatCode>
                <c:ptCount val="5"/>
                <c:pt idx="0">
                  <c:v>28194</c:v>
                </c:pt>
                <c:pt idx="1">
                  <c:v>50404</c:v>
                </c:pt>
                <c:pt idx="2">
                  <c:v>40352</c:v>
                </c:pt>
                <c:pt idx="3">
                  <c:v>45331</c:v>
                </c:pt>
                <c:pt idx="4">
                  <c:v>56409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18-4307-9C2E-82293B3C3A0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Ibridi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#,##0</c:formatCode>
                <c:ptCount val="5"/>
                <c:pt idx="0">
                  <c:v>832</c:v>
                </c:pt>
                <c:pt idx="1">
                  <c:v>3442</c:v>
                </c:pt>
                <c:pt idx="2">
                  <c:v>6505</c:v>
                </c:pt>
                <c:pt idx="3">
                  <c:v>4913</c:v>
                </c:pt>
                <c:pt idx="4">
                  <c:v>6371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18-4307-9C2E-82293B3C3A0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LPG e altro</c:v>
                </c:pt>
              </c:strCache>
            </c:strRef>
          </c:tx>
          <c:spPr>
            <a:solidFill>
              <a:srgbClr val="B1A7A6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Sheet1!$E$2:$E$6</c:f>
              <c:numCache>
                <c:formatCode>#,##0</c:formatCode>
                <c:ptCount val="5"/>
                <c:pt idx="0">
                  <c:v>343</c:v>
                </c:pt>
                <c:pt idx="1">
                  <c:v>1593</c:v>
                </c:pt>
                <c:pt idx="2">
                  <c:v>1580</c:v>
                </c:pt>
                <c:pt idx="3">
                  <c:v>2015</c:v>
                </c:pt>
                <c:pt idx="4">
                  <c:v>1962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618-4307-9C2E-82293B3C3A01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CNG</c:v>
                </c:pt>
              </c:strCache>
            </c:strRef>
          </c:tx>
          <c:spPr>
            <a:solidFill>
              <a:schemeClr val="bg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Sheet1!$F$2:$F$6</c:f>
              <c:numCache>
                <c:formatCode>#,##0</c:formatCode>
                <c:ptCount val="5"/>
                <c:pt idx="0">
                  <c:v>1144</c:v>
                </c:pt>
                <c:pt idx="1">
                  <c:v>1238</c:v>
                </c:pt>
                <c:pt idx="2">
                  <c:v>928</c:v>
                </c:pt>
                <c:pt idx="3">
                  <c:v>121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618-4307-9C2E-82293B3C3A01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PHEV</c:v>
                </c:pt>
              </c:strCache>
            </c:strRef>
          </c:tx>
          <c:spPr>
            <a:solidFill>
              <a:srgbClr val="E0C538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Sheet1!$G$2:$G$6</c:f>
              <c:numCache>
                <c:formatCode>#,##0</c:formatCode>
                <c:ptCount val="5"/>
                <c:pt idx="0">
                  <c:v>4</c:v>
                </c:pt>
                <c:pt idx="1">
                  <c:v>93</c:v>
                </c:pt>
                <c:pt idx="2">
                  <c:v>226</c:v>
                </c:pt>
                <c:pt idx="3">
                  <c:v>196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618-4307-9C2E-82293B3C3A01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BEV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Sheet1!$H$2:$H$6</c:f>
              <c:numCache>
                <c:formatCode>#,##0</c:formatCode>
                <c:ptCount val="5"/>
                <c:pt idx="0">
                  <c:v>218</c:v>
                </c:pt>
                <c:pt idx="1">
                  <c:v>523</c:v>
                </c:pt>
                <c:pt idx="2">
                  <c:v>876</c:v>
                </c:pt>
                <c:pt idx="3">
                  <c:v>2162</c:v>
                </c:pt>
                <c:pt idx="4">
                  <c:v>1242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618-4307-9C2E-82293B3C3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246089216"/>
        <c:axId val="1246085376"/>
      </c:barChart>
      <c:catAx>
        <c:axId val="1246089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1246085376"/>
        <c:crosses val="autoZero"/>
        <c:auto val="1"/>
        <c:lblAlgn val="ctr"/>
        <c:lblOffset val="100"/>
        <c:noMultiLvlLbl val="0"/>
      </c:catAx>
      <c:valAx>
        <c:axId val="1246085376"/>
        <c:scaling>
          <c:orientation val="minMax"/>
          <c:max val="80000"/>
          <c:min val="0"/>
        </c:scaling>
        <c:delete val="0"/>
        <c:axPos val="l"/>
        <c:numFmt formatCode="#,##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pPr>
            <a:endParaRPr lang="it-IT"/>
          </a:p>
        </c:txPr>
        <c:crossAx val="1246089216"/>
        <c:crosses val="autoZero"/>
        <c:crossBetween val="between"/>
      </c:valAx>
      <c:spPr>
        <a:noFill/>
        <a:ln>
          <a:solidFill>
            <a:schemeClr val="bg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Montserrat" panose="00000500000000000000" pitchFamily="2" charset="0"/>
        </a:defRPr>
      </a:pPr>
      <a:endParaRPr lang="it-IT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9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92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>
            <a:lumMod val="75000"/>
          </a:schemeClr>
        </a:solidFill>
      </a:ln>
      <a:scene3d>
        <a:camera prst="orthographicFront"/>
        <a:lightRig rig="threePt" dir="t"/>
      </a:scene3d>
      <a:sp3d prstMaterial="translucentPowder"/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  <a:ln>
        <a:solidFill>
          <a:schemeClr val="phClr">
            <a:lumMod val="75000"/>
          </a:schemeClr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solidFill>
        <a:schemeClr val="lt1">
          <a:alpha val="27000"/>
        </a:schemeClr>
      </a:solidFill>
      <a:sp3d/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sp3d/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5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0.68005</cdr:x>
      <cdr:y>0.18626</cdr:y>
    </cdr:from>
    <cdr:to>
      <cdr:x>0.89088</cdr:x>
      <cdr:y>0.30133</cdr:y>
    </cdr:to>
    <cdr:sp macro="" textlink="">
      <cdr:nvSpPr>
        <cdr:cNvPr id="2" name="Segnaposto testo 3">
          <a:extLst xmlns:a="http://schemas.openxmlformats.org/drawingml/2006/main">
            <a:ext uri="{FF2B5EF4-FFF2-40B4-BE49-F238E27FC236}">
              <a16:creationId xmlns:a16="http://schemas.microsoft.com/office/drawing/2014/main" id="{7EC5D0E0-1FBE-A4E2-128A-2E75BC277469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4104051" y="820021"/>
          <a:ext cx="1272353" cy="506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/>
        <a:lstStyle xmlns:a="http://schemas.openxmlformats.org/drawingml/2006/main">
          <a:def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</a:defPPr>
          <a:lvl1pPr marR="0" lvl="0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1pPr>
          <a:lvl2pPr marR="0" lvl="1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2pPr>
          <a:lvl3pPr marR="0" lvl="2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3pPr>
          <a:lvl4pPr marR="0" lvl="3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4pPr>
          <a:lvl5pPr marR="0" lvl="4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5pPr>
          <a:lvl6pPr marR="0" lvl="5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6pPr>
          <a:lvl7pPr marR="0" lvl="6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7pPr>
          <a:lvl8pPr marR="0" lvl="7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8pPr>
          <a:lvl9pPr marR="0" lvl="8" algn="l" rtl="0">
            <a:lnSpc>
              <a:spcPct val="100000"/>
            </a:lnSpc>
            <a:spcBef>
              <a:spcPts val="0"/>
            </a:spcBef>
            <a:spcAft>
              <a:spcPts val="0"/>
            </a:spcAft>
            <a:buClr>
              <a:srgbClr val="000000"/>
            </a:buClr>
            <a:buFont typeface="Arial"/>
            <a:defRPr sz="92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349A67"/>
              </a:solidFill>
              <a:latin typeface="Montserrat" panose="00000500000000000000" pitchFamily="2" charset="0"/>
            </a:rPr>
            <a:t>Market Share</a:t>
          </a:r>
        </a:p>
        <a:p xmlns:a="http://schemas.openxmlformats.org/drawingml/2006/main">
          <a:r>
            <a:rPr lang="it-IT" sz="1200" b="1" dirty="0">
              <a:solidFill>
                <a:srgbClr val="349A67"/>
              </a:solidFill>
              <a:latin typeface="Montserrat" panose="00000500000000000000" pitchFamily="2" charset="0"/>
            </a:rPr>
            <a:t>BEV: 3,67%</a:t>
          </a:r>
        </a:p>
      </cdr:txBody>
    </cdr:sp>
  </cdr:relSizeAnchor>
  <cdr:relSizeAnchor xmlns:cdr="http://schemas.openxmlformats.org/drawingml/2006/chartDrawing">
    <cdr:from>
      <cdr:x>0.78917</cdr:x>
      <cdr:y>0.11507</cdr:y>
    </cdr:from>
    <cdr:to>
      <cdr:x>1</cdr:x>
      <cdr:y>0.23014</cdr:y>
    </cdr:to>
    <cdr:sp macro="" textlink="">
      <cdr:nvSpPr>
        <cdr:cNvPr id="3" name="Segnaposto testo 3">
          <a:extLst xmlns:a="http://schemas.openxmlformats.org/drawingml/2006/main">
            <a:ext uri="{FF2B5EF4-FFF2-40B4-BE49-F238E27FC236}">
              <a16:creationId xmlns:a16="http://schemas.microsoft.com/office/drawing/2014/main" id="{DA10C3FB-B74B-C886-5D39-9369877D4264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4762616" y="506583"/>
          <a:ext cx="1272353" cy="506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349A67"/>
              </a:solidFill>
              <a:latin typeface="Montserrat" panose="00000500000000000000" pitchFamily="2" charset="0"/>
            </a:rPr>
            <a:t>Market Share</a:t>
          </a:r>
        </a:p>
        <a:p xmlns:a="http://schemas.openxmlformats.org/drawingml/2006/main">
          <a:r>
            <a:rPr lang="it-IT" sz="1200" b="1" dirty="0">
              <a:solidFill>
                <a:srgbClr val="349A67"/>
              </a:solidFill>
              <a:latin typeface="Montserrat" panose="00000500000000000000" pitchFamily="2" charset="0"/>
            </a:rPr>
            <a:t>BEV: 2,78%</a:t>
          </a:r>
        </a:p>
      </cdr:txBody>
    </cdr:sp>
  </cdr:relSizeAnchor>
  <cdr:relSizeAnchor xmlns:cdr="http://schemas.openxmlformats.org/drawingml/2006/chartDrawing">
    <cdr:from>
      <cdr:x>0.55175</cdr:x>
      <cdr:y>0.30133</cdr:y>
    </cdr:from>
    <cdr:to>
      <cdr:x>0.76258</cdr:x>
      <cdr:y>0.4164</cdr:y>
    </cdr:to>
    <cdr:sp macro="" textlink="">
      <cdr:nvSpPr>
        <cdr:cNvPr id="4" name="Segnaposto testo 3">
          <a:extLst xmlns:a="http://schemas.openxmlformats.org/drawingml/2006/main">
            <a:ext uri="{FF2B5EF4-FFF2-40B4-BE49-F238E27FC236}">
              <a16:creationId xmlns:a16="http://schemas.microsoft.com/office/drawing/2014/main" id="{FDC4E1A7-413F-6CAA-EF02-6B0120242636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3329765" y="1326620"/>
          <a:ext cx="1272353" cy="506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349A67"/>
              </a:solidFill>
              <a:latin typeface="Montserrat" panose="00000500000000000000" pitchFamily="2" charset="0"/>
            </a:rPr>
            <a:t>Market Share</a:t>
          </a:r>
        </a:p>
        <a:p xmlns:a="http://schemas.openxmlformats.org/drawingml/2006/main">
          <a:r>
            <a:rPr lang="it-IT" sz="1200" b="1" dirty="0">
              <a:solidFill>
                <a:srgbClr val="349A67"/>
              </a:solidFill>
              <a:latin typeface="Montserrat" panose="00000500000000000000" pitchFamily="2" charset="0"/>
            </a:rPr>
            <a:t>BEV: 3,27%</a:t>
          </a:r>
        </a:p>
      </cdr:txBody>
    </cdr:sp>
  </cdr:relSizeAnchor>
  <cdr:relSizeAnchor xmlns:cdr="http://schemas.openxmlformats.org/drawingml/2006/chartDrawing">
    <cdr:from>
      <cdr:x>0.41133</cdr:x>
      <cdr:y>0.14982</cdr:y>
    </cdr:from>
    <cdr:to>
      <cdr:x>0.62216</cdr:x>
      <cdr:y>0.26489</cdr:y>
    </cdr:to>
    <cdr:sp macro="" textlink="">
      <cdr:nvSpPr>
        <cdr:cNvPr id="5" name="Segnaposto testo 3">
          <a:extLst xmlns:a="http://schemas.openxmlformats.org/drawingml/2006/main">
            <a:ext uri="{FF2B5EF4-FFF2-40B4-BE49-F238E27FC236}">
              <a16:creationId xmlns:a16="http://schemas.microsoft.com/office/drawing/2014/main" id="{FDC4E1A7-413F-6CAA-EF02-6B0120242636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2482372" y="659588"/>
          <a:ext cx="1272353" cy="506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349A67"/>
              </a:solidFill>
              <a:latin typeface="Montserrat" panose="00000500000000000000" pitchFamily="2" charset="0"/>
            </a:rPr>
            <a:t>Market Share</a:t>
          </a:r>
        </a:p>
        <a:p xmlns:a="http://schemas.openxmlformats.org/drawingml/2006/main">
          <a:r>
            <a:rPr lang="it-IT" sz="1200" b="1" dirty="0">
              <a:solidFill>
                <a:srgbClr val="349A67"/>
              </a:solidFill>
              <a:latin typeface="Montserrat" panose="00000500000000000000" pitchFamily="2" charset="0"/>
            </a:rPr>
            <a:t>BEV: 3,05%</a:t>
          </a:r>
        </a:p>
      </cdr:txBody>
    </cdr:sp>
  </cdr:relSizeAnchor>
  <cdr:relSizeAnchor xmlns:cdr="http://schemas.openxmlformats.org/drawingml/2006/chartDrawing">
    <cdr:from>
      <cdr:x>0.27849</cdr:x>
      <cdr:y>0.36184</cdr:y>
    </cdr:from>
    <cdr:to>
      <cdr:x>0.48932</cdr:x>
      <cdr:y>0.47691</cdr:y>
    </cdr:to>
    <cdr:sp macro="" textlink="">
      <cdr:nvSpPr>
        <cdr:cNvPr id="6" name="Segnaposto testo 3">
          <a:extLst xmlns:a="http://schemas.openxmlformats.org/drawingml/2006/main">
            <a:ext uri="{FF2B5EF4-FFF2-40B4-BE49-F238E27FC236}">
              <a16:creationId xmlns:a16="http://schemas.microsoft.com/office/drawing/2014/main" id="{FDC4E1A7-413F-6CAA-EF02-6B0120242636}"/>
            </a:ext>
          </a:extLst>
        </cdr:cNvPr>
        <cdr:cNvSpPr txBox="1">
          <a:spLocks xmlns:a="http://schemas.openxmlformats.org/drawingml/2006/main"/>
        </cdr:cNvSpPr>
      </cdr:nvSpPr>
      <cdr:spPr>
        <a:xfrm xmlns:a="http://schemas.openxmlformats.org/drawingml/2006/main">
          <a:off x="1680649" y="1593010"/>
          <a:ext cx="1272353" cy="50659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t-IT" sz="1200" dirty="0">
              <a:solidFill>
                <a:srgbClr val="349A67"/>
              </a:solidFill>
              <a:latin typeface="Montserrat" panose="00000500000000000000" pitchFamily="2" charset="0"/>
            </a:rPr>
            <a:t>Market Share</a:t>
          </a:r>
        </a:p>
        <a:p xmlns:a="http://schemas.openxmlformats.org/drawingml/2006/main">
          <a:r>
            <a:rPr lang="it-IT" sz="1200" b="1" dirty="0">
              <a:solidFill>
                <a:srgbClr val="349A67"/>
              </a:solidFill>
              <a:latin typeface="Montserrat" panose="00000500000000000000" pitchFamily="2" charset="0"/>
            </a:rPr>
            <a:t>BEV: 1,67%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0.1153</cdr:x>
      <cdr:y>0.02775</cdr:y>
    </cdr:from>
    <cdr:to>
      <cdr:x>1</cdr:x>
      <cdr:y>0.41343</cdr:y>
    </cdr:to>
    <cdr:grpSp>
      <cdr:nvGrpSpPr>
        <cdr:cNvPr id="7" name="Group 6">
          <a:extLst xmlns:a="http://schemas.openxmlformats.org/drawingml/2006/main">
            <a:ext uri="{FF2B5EF4-FFF2-40B4-BE49-F238E27FC236}">
              <a16:creationId xmlns:a16="http://schemas.microsoft.com/office/drawing/2014/main" id="{D0E401F1-3958-7635-BA0F-626DFECD4B31}"/>
            </a:ext>
          </a:extLst>
        </cdr:cNvPr>
        <cdr:cNvGrpSpPr/>
      </cdr:nvGrpSpPr>
      <cdr:grpSpPr>
        <a:xfrm xmlns:a="http://schemas.openxmlformats.org/drawingml/2006/main">
          <a:off x="718833" y="115764"/>
          <a:ext cx="5515622" cy="1608931"/>
          <a:chOff x="723751" y="149509"/>
          <a:chExt cx="5515573" cy="1813033"/>
        </a:xfrm>
      </cdr:grpSpPr>
      <cdr:sp macro="" textlink="">
        <cdr:nvSpPr>
          <cdr:cNvPr id="2" name="Google Shape;242;p1">
            <a:extLst xmlns:a="http://schemas.openxmlformats.org/drawingml/2006/main">
              <a:ext uri="{FF2B5EF4-FFF2-40B4-BE49-F238E27FC236}">
                <a16:creationId xmlns:a16="http://schemas.microsoft.com/office/drawing/2014/main" id="{2F577F1A-D157-B8E1-EBEC-781E7E6D696B}"/>
              </a:ext>
            </a:extLst>
          </cdr:cNvPr>
          <cdr:cNvSpPr txBox="1"/>
        </cdr:nvSpPr>
        <cdr:spPr>
          <a:xfrm xmlns:a="http://schemas.openxmlformats.org/drawingml/2006/main">
            <a:off x="1786523" y="588488"/>
            <a:ext cx="1335586" cy="5065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txBody>
          <a:bodyPr xmlns:a="http://schemas.openxmlformats.org/drawingml/2006/main" spcFirstLastPara="1" wrap="square" lIns="91425" tIns="45700" rIns="91425" bIns="45700" anchor="t" anchorCtr="0">
            <a:no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</a:t>
            </a: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 Share</a:t>
            </a:r>
            <a:endParaRPr dirty="0"/>
          </a:p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0,88%</a:t>
            </a:r>
            <a:endParaRPr dirty="0"/>
          </a:p>
        </cdr:txBody>
      </cdr:sp>
      <cdr:sp macro="" textlink="">
        <cdr:nvSpPr>
          <cdr:cNvPr id="3" name="Google Shape;246;p1">
            <a:extLst xmlns:a="http://schemas.openxmlformats.org/drawingml/2006/main">
              <a:ext uri="{FF2B5EF4-FFF2-40B4-BE49-F238E27FC236}">
                <a16:creationId xmlns:a16="http://schemas.microsoft.com/office/drawing/2014/main" id="{2193D76E-9680-776E-6064-8CE6C358A8E0}"/>
              </a:ext>
            </a:extLst>
          </cdr:cNvPr>
          <cdr:cNvSpPr txBox="1"/>
        </cdr:nvSpPr>
        <cdr:spPr>
          <a:xfrm xmlns:a="http://schemas.openxmlformats.org/drawingml/2006/main">
            <a:off x="2908245" y="796273"/>
            <a:ext cx="1321117" cy="5065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txBody>
          <a:bodyPr xmlns:a="http://schemas.openxmlformats.org/drawingml/2006/main" spcFirstLastPara="1" wrap="square" lIns="91425" tIns="45700" rIns="91425" bIns="45700" anchor="t" anchorCtr="0">
            <a:no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 Share</a:t>
            </a:r>
            <a:endParaRPr dirty="0"/>
          </a:p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</a:t>
            </a:r>
            <a:r>
              <a:rPr lang="it-IT" sz="1200" b="1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1,61</a:t>
            </a: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dirty="0"/>
          </a:p>
        </cdr:txBody>
      </cdr:sp>
      <cdr:sp macro="" textlink="">
        <cdr:nvSpPr>
          <cdr:cNvPr id="4" name="Google Shape;247;p1">
            <a:extLst xmlns:a="http://schemas.openxmlformats.org/drawingml/2006/main">
              <a:ext uri="{FF2B5EF4-FFF2-40B4-BE49-F238E27FC236}">
                <a16:creationId xmlns:a16="http://schemas.microsoft.com/office/drawing/2014/main" id="{BC57525C-98B4-047E-056D-4D3DBDC4C751}"/>
              </a:ext>
            </a:extLst>
          </cdr:cNvPr>
          <cdr:cNvSpPr txBox="1"/>
        </cdr:nvSpPr>
        <cdr:spPr>
          <a:xfrm xmlns:a="http://schemas.openxmlformats.org/drawingml/2006/main">
            <a:off x="4060555" y="588488"/>
            <a:ext cx="1336337" cy="51916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txBody>
          <a:bodyPr xmlns:a="http://schemas.openxmlformats.org/drawingml/2006/main" spcFirstLastPara="1" wrap="square" lIns="91425" tIns="45700" rIns="91425" bIns="45700" anchor="t" anchorCtr="0">
            <a:no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 Share</a:t>
            </a:r>
            <a:endParaRPr dirty="0"/>
          </a:p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</a:t>
            </a:r>
            <a:r>
              <a:rPr lang="it-IT" sz="1200" b="1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3,76</a:t>
            </a: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dirty="0"/>
          </a:p>
        </cdr:txBody>
      </cdr:sp>
      <cdr:sp macro="" textlink="">
        <cdr:nvSpPr>
          <cdr:cNvPr id="5" name="Google Shape;251;p1">
            <a:extLst xmlns:a="http://schemas.openxmlformats.org/drawingml/2006/main">
              <a:ext uri="{FF2B5EF4-FFF2-40B4-BE49-F238E27FC236}">
                <a16:creationId xmlns:a16="http://schemas.microsoft.com/office/drawing/2014/main" id="{94118B01-4894-EF2F-C6FA-A43A239FADC3}"/>
              </a:ext>
            </a:extLst>
          </cdr:cNvPr>
          <cdr:cNvSpPr txBox="1"/>
        </cdr:nvSpPr>
        <cdr:spPr>
          <a:xfrm xmlns:a="http://schemas.openxmlformats.org/drawingml/2006/main">
            <a:off x="723751" y="1711307"/>
            <a:ext cx="1267353" cy="25123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txBody>
          <a:bodyPr xmlns:a="http://schemas.openxmlformats.org/drawingml/2006/main" spcFirstLastPara="1" wrap="square" lIns="91425" tIns="45700" rIns="91425" bIns="45700" anchor="t" anchorCtr="0">
            <a:no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 Share</a:t>
            </a:r>
            <a:endParaRPr dirty="0"/>
          </a:p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</a:t>
            </a:r>
            <a:r>
              <a:rPr lang="it-IT" sz="1200" b="1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0,68</a:t>
            </a: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dirty="0"/>
          </a:p>
        </cdr:txBody>
      </cdr:sp>
      <cdr:sp macro="" textlink="">
        <cdr:nvSpPr>
          <cdr:cNvPr id="6" name="Segnaposto testo 3">
            <a:extLst xmlns:a="http://schemas.openxmlformats.org/drawingml/2006/main">
              <a:ext uri="{FF2B5EF4-FFF2-40B4-BE49-F238E27FC236}">
                <a16:creationId xmlns:a16="http://schemas.microsoft.com/office/drawing/2014/main" id="{4CD421AB-9545-4343-FFB4-0B849798B15B}"/>
              </a:ext>
            </a:extLst>
          </cdr:cNvPr>
          <cdr:cNvSpPr txBox="1">
            <a:spLocks xmlns:a="http://schemas.openxmlformats.org/drawingml/2006/main"/>
          </cdr:cNvSpPr>
        </cdr:nvSpPr>
        <cdr:spPr>
          <a:xfrm xmlns:a="http://schemas.openxmlformats.org/drawingml/2006/main">
            <a:off x="4938431" y="149509"/>
            <a:ext cx="1300893" cy="43896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/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r>
              <a:rPr lang="it-IT" sz="1200" dirty="0">
                <a:solidFill>
                  <a:srgbClr val="349A67"/>
                </a:solidFill>
                <a:latin typeface="Montserrat" panose="00000500000000000000" pitchFamily="2" charset="0"/>
              </a:rPr>
              <a:t>Market Share</a:t>
            </a:r>
          </a:p>
          <a:p xmlns:a="http://schemas.openxmlformats.org/drawingml/2006/main">
            <a:r>
              <a:rPr lang="it-IT" sz="1200" b="1" dirty="0">
                <a:solidFill>
                  <a:srgbClr val="349A67"/>
                </a:solidFill>
                <a:latin typeface="Montserrat" panose="00000500000000000000" pitchFamily="2" charset="0"/>
              </a:rPr>
              <a:t>BEV: 1,80%</a:t>
            </a:r>
            <a:endParaRPr lang="it-IT" sz="1752" dirty="0">
              <a:solidFill>
                <a:srgbClr val="000000"/>
              </a:solidFill>
              <a:latin typeface="Montserrat" panose="00000500000000000000" pitchFamily="2" charset="0"/>
            </a:endParaRPr>
          </a:p>
        </cdr:txBody>
      </cdr:sp>
    </cdr:grp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0.11447</cdr:x>
      <cdr:y>0.03846</cdr:y>
    </cdr:from>
    <cdr:to>
      <cdr:x>1</cdr:x>
      <cdr:y>0.39472</cdr:y>
    </cdr:to>
    <cdr:grpSp>
      <cdr:nvGrpSpPr>
        <cdr:cNvPr id="7" name="Group 6">
          <a:extLst xmlns:a="http://schemas.openxmlformats.org/drawingml/2006/main">
            <a:ext uri="{FF2B5EF4-FFF2-40B4-BE49-F238E27FC236}">
              <a16:creationId xmlns:a16="http://schemas.microsoft.com/office/drawing/2014/main" id="{D0E401F1-3958-7635-BA0F-626DFECD4B31}"/>
            </a:ext>
          </a:extLst>
        </cdr:cNvPr>
        <cdr:cNvGrpSpPr/>
      </cdr:nvGrpSpPr>
      <cdr:grpSpPr>
        <a:xfrm xmlns:a="http://schemas.openxmlformats.org/drawingml/2006/main">
          <a:off x="713658" y="140493"/>
          <a:ext cx="5520797" cy="1301404"/>
          <a:chOff x="713598" y="140543"/>
          <a:chExt cx="5520857" cy="1301364"/>
        </a:xfrm>
      </cdr:grpSpPr>
      <cdr:sp macro="" textlink="">
        <cdr:nvSpPr>
          <cdr:cNvPr id="2" name="Google Shape;242;p1">
            <a:extLst xmlns:a="http://schemas.openxmlformats.org/drawingml/2006/main">
              <a:ext uri="{FF2B5EF4-FFF2-40B4-BE49-F238E27FC236}">
                <a16:creationId xmlns:a16="http://schemas.microsoft.com/office/drawing/2014/main" id="{2F577F1A-D157-B8E1-EBEC-781E7E6D696B}"/>
              </a:ext>
            </a:extLst>
          </cdr:cNvPr>
          <cdr:cNvSpPr txBox="1"/>
        </cdr:nvSpPr>
        <cdr:spPr>
          <a:xfrm xmlns:a="http://schemas.openxmlformats.org/drawingml/2006/main">
            <a:off x="1649632" y="277331"/>
            <a:ext cx="1335586" cy="5065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txBody>
          <a:bodyPr xmlns:a="http://schemas.openxmlformats.org/drawingml/2006/main" spcFirstLastPara="1" wrap="square" lIns="91425" tIns="45700" rIns="91425" bIns="45700" anchor="t" anchorCtr="0">
            <a:no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</a:t>
            </a: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 Share</a:t>
            </a:r>
            <a:endParaRPr dirty="0"/>
          </a:p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0,02%</a:t>
            </a:r>
            <a:endParaRPr dirty="0"/>
          </a:p>
        </cdr:txBody>
      </cdr:sp>
      <cdr:sp macro="" textlink="">
        <cdr:nvSpPr>
          <cdr:cNvPr id="3" name="Google Shape;246;p1">
            <a:extLst xmlns:a="http://schemas.openxmlformats.org/drawingml/2006/main">
              <a:ext uri="{FF2B5EF4-FFF2-40B4-BE49-F238E27FC236}">
                <a16:creationId xmlns:a16="http://schemas.microsoft.com/office/drawing/2014/main" id="{2193D76E-9680-776E-6064-8CE6C358A8E0}"/>
              </a:ext>
            </a:extLst>
          </cdr:cNvPr>
          <cdr:cNvSpPr txBox="1"/>
        </cdr:nvSpPr>
        <cdr:spPr>
          <a:xfrm xmlns:a="http://schemas.openxmlformats.org/drawingml/2006/main">
            <a:off x="2847919" y="530623"/>
            <a:ext cx="1321117" cy="5065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txBody>
          <a:bodyPr xmlns:a="http://schemas.openxmlformats.org/drawingml/2006/main" spcFirstLastPara="1" wrap="square" lIns="91425" tIns="45700" rIns="91425" bIns="45700" anchor="t" anchorCtr="0">
            <a:no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 Share</a:t>
            </a:r>
            <a:endParaRPr dirty="0"/>
          </a:p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0,02%</a:t>
            </a:r>
            <a:endParaRPr dirty="0"/>
          </a:p>
        </cdr:txBody>
      </cdr:sp>
      <cdr:sp macro="" textlink="">
        <cdr:nvSpPr>
          <cdr:cNvPr id="4" name="Google Shape;247;p1">
            <a:extLst xmlns:a="http://schemas.openxmlformats.org/drawingml/2006/main">
              <a:ext uri="{FF2B5EF4-FFF2-40B4-BE49-F238E27FC236}">
                <a16:creationId xmlns:a16="http://schemas.microsoft.com/office/drawing/2014/main" id="{BC57525C-98B4-047E-056D-4D3DBDC4C751}"/>
              </a:ext>
            </a:extLst>
          </cdr:cNvPr>
          <cdr:cNvSpPr txBox="1"/>
        </cdr:nvSpPr>
        <cdr:spPr>
          <a:xfrm xmlns:a="http://schemas.openxmlformats.org/drawingml/2006/main">
            <a:off x="3882248" y="264750"/>
            <a:ext cx="1336337" cy="519165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txBody>
          <a:bodyPr xmlns:a="http://schemas.openxmlformats.org/drawingml/2006/main" spcFirstLastPara="1" wrap="square" lIns="91425" tIns="45700" rIns="91425" bIns="45700" anchor="t" anchorCtr="0">
            <a:no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 Share</a:t>
            </a:r>
            <a:endParaRPr dirty="0"/>
          </a:p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</a:t>
            </a:r>
            <a:r>
              <a:rPr lang="it-IT" sz="1200" b="1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0,13</a:t>
            </a: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dirty="0"/>
          </a:p>
        </cdr:txBody>
      </cdr:sp>
      <cdr:sp macro="" textlink="">
        <cdr:nvSpPr>
          <cdr:cNvPr id="5" name="Google Shape;251;p1">
            <a:extLst xmlns:a="http://schemas.openxmlformats.org/drawingml/2006/main">
              <a:ext uri="{FF2B5EF4-FFF2-40B4-BE49-F238E27FC236}">
                <a16:creationId xmlns:a16="http://schemas.microsoft.com/office/drawing/2014/main" id="{94118B01-4894-EF2F-C6FA-A43A239FADC3}"/>
              </a:ext>
            </a:extLst>
          </cdr:cNvPr>
          <cdr:cNvSpPr txBox="1"/>
        </cdr:nvSpPr>
        <cdr:spPr>
          <a:xfrm xmlns:a="http://schemas.openxmlformats.org/drawingml/2006/main">
            <a:off x="713598" y="935323"/>
            <a:ext cx="1336337" cy="506584"/>
          </a:xfrm>
          <a:prstGeom xmlns:a="http://schemas.openxmlformats.org/drawingml/2006/main" prst="rect">
            <a:avLst/>
          </a:prstGeom>
          <a:noFill xmlns:a="http://schemas.openxmlformats.org/drawingml/2006/main"/>
          <a:ln xmlns:a="http://schemas.openxmlformats.org/drawingml/2006/main">
            <a:noFill/>
          </a:ln>
        </cdr:spPr>
        <cdr:txBody>
          <a:bodyPr xmlns:a="http://schemas.openxmlformats.org/drawingml/2006/main" spcFirstLastPara="1" wrap="square" lIns="91425" tIns="45700" rIns="91425" bIns="45700" anchor="t" anchorCtr="0">
            <a:noAutofit/>
          </a:bodyPr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 Share</a:t>
            </a:r>
            <a:endParaRPr dirty="0"/>
          </a:p>
          <a:p xmlns:a="http://schemas.openxmlformats.org/drawingml/2006/main"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</a:t>
            </a:r>
            <a:r>
              <a:rPr lang="it-IT" sz="1200" b="1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0,03</a:t>
            </a: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dirty="0"/>
          </a:p>
        </cdr:txBody>
      </cdr:sp>
      <cdr:sp macro="" textlink="">
        <cdr:nvSpPr>
          <cdr:cNvPr id="6" name="Segnaposto testo 3">
            <a:extLst xmlns:a="http://schemas.openxmlformats.org/drawingml/2006/main">
              <a:ext uri="{FF2B5EF4-FFF2-40B4-BE49-F238E27FC236}">
                <a16:creationId xmlns:a16="http://schemas.microsoft.com/office/drawing/2014/main" id="{4CD421AB-9545-4343-FFB4-0B849798B15B}"/>
              </a:ext>
            </a:extLst>
          </cdr:cNvPr>
          <cdr:cNvSpPr txBox="1">
            <a:spLocks xmlns:a="http://schemas.openxmlformats.org/drawingml/2006/main"/>
          </cdr:cNvSpPr>
        </cdr:nvSpPr>
        <cdr:spPr>
          <a:xfrm xmlns:a="http://schemas.openxmlformats.org/drawingml/2006/main">
            <a:off x="4933562" y="140543"/>
            <a:ext cx="1300893" cy="438968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/>
          <a:lstStyle xmlns:a="http://schemas.openxmlformats.org/drawingml/2006/main"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 xmlns:a="http://schemas.openxmlformats.org/drawingml/2006/main">
            <a:r>
              <a:rPr lang="it-IT" sz="1200" dirty="0">
                <a:solidFill>
                  <a:srgbClr val="349A67"/>
                </a:solidFill>
                <a:latin typeface="Montserrat" panose="00000500000000000000" pitchFamily="2" charset="0"/>
              </a:rPr>
              <a:t>Market Share</a:t>
            </a:r>
          </a:p>
          <a:p xmlns:a="http://schemas.openxmlformats.org/drawingml/2006/main">
            <a:r>
              <a:rPr lang="it-IT" sz="1200" b="1" dirty="0">
                <a:solidFill>
                  <a:srgbClr val="349A67"/>
                </a:solidFill>
                <a:latin typeface="Montserrat" panose="00000500000000000000" pitchFamily="2" charset="0"/>
              </a:rPr>
              <a:t>BEV: 0,80%</a:t>
            </a:r>
            <a:endParaRPr lang="it-IT" sz="1752" dirty="0">
              <a:solidFill>
                <a:srgbClr val="000000"/>
              </a:solidFill>
              <a:latin typeface="Montserrat" panose="00000500000000000000" pitchFamily="2" charset="0"/>
            </a:endParaRPr>
          </a:p>
        </cdr:txBody>
      </cdr:sp>
    </cdr:grp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0.49236</cdr:x>
      <cdr:y>0.18858</cdr:y>
    </cdr:from>
    <cdr:to>
      <cdr:x>0.63774</cdr:x>
      <cdr:y>0.30355</cdr:y>
    </cdr:to>
    <cdr:cxnSp macro="">
      <cdr:nvCxnSpPr>
        <cdr:cNvPr id="3" name="Straight Arrow Connector 59">
          <a:extLst xmlns:a="http://schemas.openxmlformats.org/drawingml/2006/main">
            <a:ext uri="{FF2B5EF4-FFF2-40B4-BE49-F238E27FC236}">
              <a16:creationId xmlns:a16="http://schemas.microsoft.com/office/drawing/2014/main" id="{A5D6AAAC-7949-440C-B2E9-84B60862AA93}"/>
            </a:ext>
          </a:extLst>
        </cdr:cNvPr>
        <cdr:cNvCxnSpPr/>
      </cdr:nvCxnSpPr>
      <cdr:spPr>
        <a:xfrm xmlns:a="http://schemas.openxmlformats.org/drawingml/2006/main" flipV="1">
          <a:off x="2799166" y="557195"/>
          <a:ext cx="826509" cy="33970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bg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0.54958</cdr:x>
      <cdr:y>0.25583</cdr:y>
    </cdr:from>
    <cdr:to>
      <cdr:x>0.6605</cdr:x>
      <cdr:y>0.34958</cdr:y>
    </cdr:to>
    <cdr:sp macro="" textlink="">
      <cdr:nvSpPr>
        <cdr:cNvPr id="7" name="CasellaDiTesto 6">
          <a:extLst xmlns:a="http://schemas.openxmlformats.org/drawingml/2006/main">
            <a:ext uri="{FF2B5EF4-FFF2-40B4-BE49-F238E27FC236}">
              <a16:creationId xmlns:a16="http://schemas.microsoft.com/office/drawing/2014/main" id="{699701A9-E087-058A-FBCE-FC593CBA758B}"/>
            </a:ext>
          </a:extLst>
        </cdr:cNvPr>
        <cdr:cNvSpPr txBox="1"/>
      </cdr:nvSpPr>
      <cdr:spPr>
        <a:xfrm xmlns:a="http://schemas.openxmlformats.org/drawingml/2006/main">
          <a:off x="3124455" y="755904"/>
          <a:ext cx="630599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  <a:t>+16.524</a:t>
          </a:r>
          <a:b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</a:br>
          <a: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  <a:t>(+53,8%)</a:t>
          </a:r>
        </a:p>
      </cdr:txBody>
    </cdr:sp>
  </cdr:relSizeAnchor>
  <cdr:relSizeAnchor xmlns:cdr="http://schemas.openxmlformats.org/drawingml/2006/chartDrawing">
    <cdr:from>
      <cdr:x>0.38964</cdr:x>
      <cdr:y>0.36747</cdr:y>
    </cdr:from>
    <cdr:to>
      <cdr:x>0.45845</cdr:x>
      <cdr:y>0.42168</cdr:y>
    </cdr:to>
    <cdr:cxnSp macro="">
      <cdr:nvCxnSpPr>
        <cdr:cNvPr id="6" name="Straight Arrow Connector 59">
          <a:extLst xmlns:a="http://schemas.openxmlformats.org/drawingml/2006/main">
            <a:ext uri="{FF2B5EF4-FFF2-40B4-BE49-F238E27FC236}">
              <a16:creationId xmlns:a16="http://schemas.microsoft.com/office/drawing/2014/main" id="{9DA38E5B-C8CE-9EDD-2A9C-C326C5DE7D51}"/>
            </a:ext>
          </a:extLst>
        </cdr:cNvPr>
        <cdr:cNvCxnSpPr/>
      </cdr:nvCxnSpPr>
      <cdr:spPr>
        <a:xfrm xmlns:a="http://schemas.openxmlformats.org/drawingml/2006/main" flipV="1">
          <a:off x="2215166" y="1085755"/>
          <a:ext cx="391196" cy="160182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bg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0.39834</cdr:x>
      <cdr:y>0.41784</cdr:y>
    </cdr:from>
    <cdr:to>
      <cdr:x>0.52136</cdr:x>
      <cdr:y>0.51159</cdr:y>
    </cdr:to>
    <cdr:sp macro="" textlink="">
      <cdr:nvSpPr>
        <cdr:cNvPr id="8" name="CasellaDiTesto 6">
          <a:extLst xmlns:a="http://schemas.openxmlformats.org/drawingml/2006/main">
            <a:ext uri="{FF2B5EF4-FFF2-40B4-BE49-F238E27FC236}">
              <a16:creationId xmlns:a16="http://schemas.microsoft.com/office/drawing/2014/main" id="{DDADC9B8-A461-B8C0-E7D5-8C4E2CB1CEBF}"/>
            </a:ext>
          </a:extLst>
        </cdr:cNvPr>
        <cdr:cNvSpPr txBox="1"/>
      </cdr:nvSpPr>
      <cdr:spPr>
        <a:xfrm xmlns:a="http://schemas.openxmlformats.org/drawingml/2006/main">
          <a:off x="2264629" y="1234577"/>
          <a:ext cx="699389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  <a:t>+7.429</a:t>
          </a:r>
          <a:b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</a:br>
          <a: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  <a:t>(+31,9%)</a:t>
          </a:r>
        </a:p>
      </cdr:txBody>
    </cdr:sp>
  </cdr:relSizeAnchor>
  <cdr:relSizeAnchor xmlns:cdr="http://schemas.openxmlformats.org/drawingml/2006/chartDrawing">
    <cdr:from>
      <cdr:x>0.19574</cdr:x>
      <cdr:y>0.50974</cdr:y>
    </cdr:from>
    <cdr:to>
      <cdr:x>0.26985</cdr:x>
      <cdr:y>0.56278</cdr:y>
    </cdr:to>
    <cdr:cxnSp macro="">
      <cdr:nvCxnSpPr>
        <cdr:cNvPr id="11" name="Straight Arrow Connector 59">
          <a:extLst xmlns:a="http://schemas.openxmlformats.org/drawingml/2006/main">
            <a:ext uri="{FF2B5EF4-FFF2-40B4-BE49-F238E27FC236}">
              <a16:creationId xmlns:a16="http://schemas.microsoft.com/office/drawing/2014/main" id="{096559CC-8F29-0791-8EBB-4FC20B3D0D1D}"/>
            </a:ext>
          </a:extLst>
        </cdr:cNvPr>
        <cdr:cNvCxnSpPr/>
      </cdr:nvCxnSpPr>
      <cdr:spPr>
        <a:xfrm xmlns:a="http://schemas.openxmlformats.org/drawingml/2006/main" flipV="1">
          <a:off x="1112814" y="1506132"/>
          <a:ext cx="421351" cy="156696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bg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0.25099</cdr:x>
      <cdr:y>0.49139</cdr:y>
    </cdr:from>
    <cdr:to>
      <cdr:x>0.35993</cdr:x>
      <cdr:y>0.57472</cdr:y>
    </cdr:to>
    <cdr:sp macro="" textlink="">
      <cdr:nvSpPr>
        <cdr:cNvPr id="12" name="CasellaDiTesto 6">
          <a:extLst xmlns:a="http://schemas.openxmlformats.org/drawingml/2006/main">
            <a:ext uri="{FF2B5EF4-FFF2-40B4-BE49-F238E27FC236}">
              <a16:creationId xmlns:a16="http://schemas.microsoft.com/office/drawing/2014/main" id="{2EFFFDA1-2993-280D-CC24-0CE5F15E623C}"/>
            </a:ext>
          </a:extLst>
        </cdr:cNvPr>
        <cdr:cNvSpPr txBox="1"/>
      </cdr:nvSpPr>
      <cdr:spPr>
        <a:xfrm xmlns:a="http://schemas.openxmlformats.org/drawingml/2006/main">
          <a:off x="1426897" y="1451900"/>
          <a:ext cx="619341" cy="24621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lIns="0" tIns="0" rIns="0" bIns="0" rtlCol="0">
          <a:spAutoFit/>
        </a:bodyPr>
        <a:lstStyle xmlns:a="http://schemas.openxmlformats.org/drawingml/2006/main"/>
        <a:p xmlns:a="http://schemas.openxmlformats.org/drawingml/2006/main">
          <a:pPr algn="ctr"/>
          <a:r>
            <a:rPr lang="it-IT" sz="800" b="1" dirty="0">
              <a:solidFill>
                <a:srgbClr val="000000"/>
              </a:solidFill>
              <a:latin typeface="Montserrat" panose="00000500000000000000" pitchFamily="2" charset="0"/>
            </a:rPr>
            <a:t>+8.973</a:t>
          </a:r>
          <a:br>
            <a:rPr lang="it-IT" sz="800" b="1" dirty="0">
              <a:solidFill>
                <a:srgbClr val="000000"/>
              </a:solidFill>
              <a:latin typeface="Montserrat" panose="00000500000000000000" pitchFamily="2" charset="0"/>
            </a:rPr>
          </a:br>
          <a:r>
            <a:rPr lang="it-IT" sz="800" b="1" dirty="0">
              <a:solidFill>
                <a:srgbClr val="000000"/>
              </a:solidFill>
              <a:latin typeface="Montserrat" panose="00000500000000000000" pitchFamily="2" charset="0"/>
            </a:rPr>
            <a:t>(+62,7%)</a:t>
          </a:r>
        </a:p>
      </cdr:txBody>
    </cdr:sp>
  </cdr:relSizeAnchor>
  <cdr:relSizeAnchor xmlns:cdr="http://schemas.openxmlformats.org/drawingml/2006/chartDrawing">
    <cdr:from>
      <cdr:x>0.71484</cdr:x>
      <cdr:y>0.1255</cdr:y>
    </cdr:from>
    <cdr:to>
      <cdr:x>0.77114</cdr:x>
      <cdr:y>0.15677</cdr:y>
    </cdr:to>
    <cdr:cxnSp macro="">
      <cdr:nvCxnSpPr>
        <cdr:cNvPr id="4" name="Straight Arrow Connector 59">
          <a:extLst xmlns:a="http://schemas.openxmlformats.org/drawingml/2006/main">
            <a:ext uri="{FF2B5EF4-FFF2-40B4-BE49-F238E27FC236}">
              <a16:creationId xmlns:a16="http://schemas.microsoft.com/office/drawing/2014/main" id="{22AFF69C-934F-0E98-C564-DCF2C7742244}"/>
            </a:ext>
          </a:extLst>
        </cdr:cNvPr>
        <cdr:cNvCxnSpPr/>
      </cdr:nvCxnSpPr>
      <cdr:spPr>
        <a:xfrm xmlns:a="http://schemas.openxmlformats.org/drawingml/2006/main" flipV="1">
          <a:off x="4064005" y="370809"/>
          <a:ext cx="320040" cy="92395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bg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0.69411</cdr:x>
      <cdr:y>0.19255</cdr:y>
    </cdr:from>
    <cdr:to>
      <cdr:x>0.80503</cdr:x>
      <cdr:y>0.2863</cdr:y>
    </cdr:to>
    <cdr:sp macro="" textlink="">
      <cdr:nvSpPr>
        <cdr:cNvPr id="5" name="CasellaDiTesto 1">
          <a:extLst xmlns:a="http://schemas.openxmlformats.org/drawingml/2006/main">
            <a:ext uri="{FF2B5EF4-FFF2-40B4-BE49-F238E27FC236}">
              <a16:creationId xmlns:a16="http://schemas.microsoft.com/office/drawing/2014/main" id="{4DA32E7A-782A-CDF2-31D6-BD96B0D91FFF}"/>
            </a:ext>
          </a:extLst>
        </cdr:cNvPr>
        <cdr:cNvSpPr txBox="1"/>
      </cdr:nvSpPr>
      <cdr:spPr>
        <a:xfrm xmlns:a="http://schemas.openxmlformats.org/drawingml/2006/main">
          <a:off x="3946134" y="568936"/>
          <a:ext cx="630598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  <a:t>+3.450</a:t>
          </a:r>
          <a:b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</a:br>
          <a: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  <a:t>(+7,3%)</a:t>
          </a:r>
        </a:p>
      </cdr:txBody>
    </cdr:sp>
  </cdr:relSizeAnchor>
  <cdr:relSizeAnchor xmlns:cdr="http://schemas.openxmlformats.org/drawingml/2006/chartDrawing">
    <cdr:from>
      <cdr:x>0.85337</cdr:x>
      <cdr:y>0.06133</cdr:y>
    </cdr:from>
    <cdr:to>
      <cdr:x>0.90966</cdr:x>
      <cdr:y>0.0926</cdr:y>
    </cdr:to>
    <cdr:cxnSp macro="">
      <cdr:nvCxnSpPr>
        <cdr:cNvPr id="17" name="Straight Arrow Connector 59">
          <a:extLst xmlns:a="http://schemas.openxmlformats.org/drawingml/2006/main">
            <a:ext uri="{FF2B5EF4-FFF2-40B4-BE49-F238E27FC236}">
              <a16:creationId xmlns:a16="http://schemas.microsoft.com/office/drawing/2014/main" id="{56C9B8B7-BAF7-0067-D83A-BE3BFE9EC629}"/>
            </a:ext>
          </a:extLst>
        </cdr:cNvPr>
        <cdr:cNvCxnSpPr/>
      </cdr:nvCxnSpPr>
      <cdr:spPr>
        <a:xfrm xmlns:a="http://schemas.openxmlformats.org/drawingml/2006/main" flipV="1">
          <a:off x="4851533" y="181212"/>
          <a:ext cx="320040" cy="92395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bg2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0.85252</cdr:x>
      <cdr:y>0.12633</cdr:y>
    </cdr:from>
    <cdr:to>
      <cdr:x>0.96344</cdr:x>
      <cdr:y>0.22008</cdr:y>
    </cdr:to>
    <cdr:sp macro="" textlink="">
      <cdr:nvSpPr>
        <cdr:cNvPr id="18" name="CasellaDiTesto 1">
          <a:extLst xmlns:a="http://schemas.openxmlformats.org/drawingml/2006/main">
            <a:ext uri="{FF2B5EF4-FFF2-40B4-BE49-F238E27FC236}">
              <a16:creationId xmlns:a16="http://schemas.microsoft.com/office/drawing/2014/main" id="{10418D2B-4A38-E7F3-1E42-CD6E53DE1BBD}"/>
            </a:ext>
          </a:extLst>
        </cdr:cNvPr>
        <cdr:cNvSpPr txBox="1"/>
      </cdr:nvSpPr>
      <cdr:spPr>
        <a:xfrm xmlns:a="http://schemas.openxmlformats.org/drawingml/2006/main">
          <a:off x="4846688" y="373270"/>
          <a:ext cx="630598" cy="27700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  <a:t>+3.486</a:t>
          </a:r>
          <a:b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</a:br>
          <a:r>
            <a:rPr lang="it-IT" sz="900" b="1" dirty="0">
              <a:solidFill>
                <a:srgbClr val="000000"/>
              </a:solidFill>
              <a:latin typeface="Montserrat" panose="00000500000000000000" pitchFamily="2" charset="0"/>
            </a:rPr>
            <a:t>(+6,9%)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6" name="Google Shape;72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1328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87826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922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10212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799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3460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535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921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68798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31" name="Google Shape;7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65978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zato">
  <p:cSld name="1_Layout personalizzato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71"/>
          <p:cNvPicPr preferRelativeResize="0"/>
          <p:nvPr/>
        </p:nvPicPr>
        <p:blipFill rotWithShape="1">
          <a:blip r:embed="rId2">
            <a:alphaModFix/>
          </a:blip>
          <a:srcRect l="6681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71"/>
          <p:cNvSpPr txBox="1">
            <a:spLocks noGrp="1"/>
          </p:cNvSpPr>
          <p:nvPr>
            <p:ph type="body" idx="1"/>
          </p:nvPr>
        </p:nvSpPr>
        <p:spPr>
          <a:xfrm>
            <a:off x="168353" y="4077855"/>
            <a:ext cx="5280708" cy="19357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576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3" name="Google Shape;13;p71"/>
          <p:cNvSpPr txBox="1">
            <a:spLocks noGrp="1"/>
          </p:cNvSpPr>
          <p:nvPr>
            <p:ph type="title"/>
          </p:nvPr>
        </p:nvSpPr>
        <p:spPr>
          <a:xfrm>
            <a:off x="168350" y="135244"/>
            <a:ext cx="8777545" cy="264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36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14" name="Google Shape;14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5056" y="6326937"/>
            <a:ext cx="1828419" cy="39581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1"/>
          <p:cNvSpPr txBox="1"/>
          <p:nvPr/>
        </p:nvSpPr>
        <p:spPr>
          <a:xfrm>
            <a:off x="6313065" y="6530659"/>
            <a:ext cx="4981500" cy="3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PPTMON slide">
  <p:cSld name="1_PPTMON slide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Google Shape;175;p99"/>
          <p:cNvCxnSpPr/>
          <p:nvPr/>
        </p:nvCxnSpPr>
        <p:spPr>
          <a:xfrm>
            <a:off x="6096002" y="255617"/>
            <a:ext cx="5640289" cy="0"/>
          </a:xfrm>
          <a:prstGeom prst="straightConnector1">
            <a:avLst/>
          </a:prstGeom>
          <a:noFill/>
          <a:ln w="9525" cap="flat" cmpd="sng">
            <a:solidFill>
              <a:srgbClr val="006F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6" name="Google Shape;176;p99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7" name="Google Shape;177;p99"/>
          <p:cNvSpPr txBox="1">
            <a:spLocks noGrp="1"/>
          </p:cNvSpPr>
          <p:nvPr>
            <p:ph type="body" idx="1"/>
          </p:nvPr>
        </p:nvSpPr>
        <p:spPr>
          <a:xfrm>
            <a:off x="392127" y="1665586"/>
            <a:ext cx="5703876" cy="463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99"/>
          <p:cNvSpPr txBox="1">
            <a:spLocks noGrp="1"/>
          </p:cNvSpPr>
          <p:nvPr>
            <p:ph type="body" idx="2"/>
          </p:nvPr>
        </p:nvSpPr>
        <p:spPr>
          <a:xfrm>
            <a:off x="6313060" y="1656251"/>
            <a:ext cx="5486817" cy="4632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99"/>
          <p:cNvSpPr txBox="1">
            <a:spLocks noGrp="1"/>
          </p:cNvSpPr>
          <p:nvPr>
            <p:ph type="title"/>
          </p:nvPr>
        </p:nvSpPr>
        <p:spPr>
          <a:xfrm>
            <a:off x="392129" y="419235"/>
            <a:ext cx="1140775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99"/>
          <p:cNvSpPr txBox="1">
            <a:spLocks noGrp="1"/>
          </p:cNvSpPr>
          <p:nvPr>
            <p:ph type="body" idx="3"/>
          </p:nvPr>
        </p:nvSpPr>
        <p:spPr>
          <a:xfrm>
            <a:off x="392125" y="1134002"/>
            <a:ext cx="11407752" cy="36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99"/>
          <p:cNvSpPr txBox="1">
            <a:spLocks noGrp="1"/>
          </p:cNvSpPr>
          <p:nvPr>
            <p:ph type="body" idx="4"/>
          </p:nvPr>
        </p:nvSpPr>
        <p:spPr>
          <a:xfrm>
            <a:off x="6096522" y="-12392"/>
            <a:ext cx="5703365" cy="39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99"/>
          <p:cNvSpPr/>
          <p:nvPr/>
        </p:nvSpPr>
        <p:spPr>
          <a:xfrm>
            <a:off x="11294526" y="6483097"/>
            <a:ext cx="737400" cy="379500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‹N›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83" name="Google Shape;183;p9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87"/>
            <a:ext cx="12192002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1" cy="636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3_PPTMON slide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36813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73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50" tIns="40025" rIns="80050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lang="it-IT" sz="1051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4" name="Google Shape;274;p73"/>
          <p:cNvSpPr/>
          <p:nvPr/>
        </p:nvSpPr>
        <p:spPr>
          <a:xfrm>
            <a:off x="11294526" y="6483097"/>
            <a:ext cx="737357" cy="379391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‹N›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75" name="Google Shape;275;p73"/>
          <p:cNvSpPr txBox="1">
            <a:spLocks noGrp="1"/>
          </p:cNvSpPr>
          <p:nvPr>
            <p:ph type="title"/>
          </p:nvPr>
        </p:nvSpPr>
        <p:spPr>
          <a:xfrm>
            <a:off x="392129" y="419235"/>
            <a:ext cx="1140775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276" name="Google Shape;276;p73"/>
          <p:cNvSpPr txBox="1">
            <a:spLocks noGrp="1"/>
          </p:cNvSpPr>
          <p:nvPr>
            <p:ph type="body" idx="1"/>
          </p:nvPr>
        </p:nvSpPr>
        <p:spPr>
          <a:xfrm>
            <a:off x="392125" y="1134002"/>
            <a:ext cx="11407752" cy="36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7" name="Google Shape;277;p73"/>
          <p:cNvSpPr txBox="1">
            <a:spLocks noGrp="1"/>
          </p:cNvSpPr>
          <p:nvPr>
            <p:ph type="body" idx="2"/>
          </p:nvPr>
        </p:nvSpPr>
        <p:spPr>
          <a:xfrm>
            <a:off x="6096522" y="-12392"/>
            <a:ext cx="5703365" cy="39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278" name="Google Shape;278;p73"/>
          <p:cNvCxnSpPr/>
          <p:nvPr/>
        </p:nvCxnSpPr>
        <p:spPr>
          <a:xfrm>
            <a:off x="6096000" y="255617"/>
            <a:ext cx="5703877" cy="0"/>
          </a:xfrm>
          <a:prstGeom prst="straightConnector1">
            <a:avLst/>
          </a:prstGeom>
          <a:noFill/>
          <a:ln w="9525" cap="flat" cmpd="sng">
            <a:solidFill>
              <a:srgbClr val="54A7E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79" name="Google Shape;279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0" cy="636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4_PPTMON slide 3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81"/>
          <p:cNvSpPr/>
          <p:nvPr/>
        </p:nvSpPr>
        <p:spPr>
          <a:xfrm>
            <a:off x="3816031" y="2110002"/>
            <a:ext cx="1354077" cy="11893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"/>
              <a:buFont typeface="Arial"/>
              <a:buNone/>
            </a:pPr>
            <a:endParaRPr sz="122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81"/>
          <p:cNvSpPr/>
          <p:nvPr/>
        </p:nvSpPr>
        <p:spPr>
          <a:xfrm>
            <a:off x="6722742" y="2110002"/>
            <a:ext cx="1354077" cy="11893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"/>
              <a:buFont typeface="Arial"/>
              <a:buNone/>
            </a:pPr>
            <a:endParaRPr sz="122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81"/>
          <p:cNvSpPr/>
          <p:nvPr/>
        </p:nvSpPr>
        <p:spPr>
          <a:xfrm>
            <a:off x="9629452" y="2110002"/>
            <a:ext cx="1354077" cy="11893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"/>
              <a:buFont typeface="Arial"/>
              <a:buNone/>
            </a:pPr>
            <a:endParaRPr sz="122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81"/>
          <p:cNvSpPr/>
          <p:nvPr/>
        </p:nvSpPr>
        <p:spPr>
          <a:xfrm>
            <a:off x="909322" y="2110002"/>
            <a:ext cx="1354077" cy="11893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"/>
              <a:buFont typeface="Arial"/>
              <a:buNone/>
            </a:pPr>
            <a:endParaRPr sz="122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81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50" tIns="40025" rIns="80050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8"/>
              <a:buFont typeface="Arial"/>
              <a:buNone/>
            </a:pPr>
            <a:r>
              <a:rPr lang="it-IT" sz="1051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1" name="Google Shape;301;p81"/>
          <p:cNvSpPr/>
          <p:nvPr/>
        </p:nvSpPr>
        <p:spPr>
          <a:xfrm>
            <a:off x="11294526" y="6483097"/>
            <a:ext cx="737357" cy="379391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20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‹N›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81"/>
          <p:cNvSpPr txBox="1">
            <a:spLocks noGrp="1"/>
          </p:cNvSpPr>
          <p:nvPr>
            <p:ph type="body" idx="1"/>
          </p:nvPr>
        </p:nvSpPr>
        <p:spPr>
          <a:xfrm>
            <a:off x="826703" y="3419393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3" name="Google Shape;303;p81"/>
          <p:cNvSpPr txBox="1">
            <a:spLocks noGrp="1"/>
          </p:cNvSpPr>
          <p:nvPr>
            <p:ph type="body" idx="2"/>
          </p:nvPr>
        </p:nvSpPr>
        <p:spPr>
          <a:xfrm>
            <a:off x="3754105" y="3419393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4" name="Google Shape;304;p81"/>
          <p:cNvSpPr txBox="1">
            <a:spLocks noGrp="1"/>
          </p:cNvSpPr>
          <p:nvPr>
            <p:ph type="body" idx="3"/>
          </p:nvPr>
        </p:nvSpPr>
        <p:spPr>
          <a:xfrm>
            <a:off x="6650335" y="3419393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p81"/>
          <p:cNvSpPr txBox="1">
            <a:spLocks noGrp="1"/>
          </p:cNvSpPr>
          <p:nvPr>
            <p:ph type="body" idx="4"/>
          </p:nvPr>
        </p:nvSpPr>
        <p:spPr>
          <a:xfrm>
            <a:off x="9546566" y="3419393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81"/>
          <p:cNvSpPr txBox="1">
            <a:spLocks noGrp="1"/>
          </p:cNvSpPr>
          <p:nvPr>
            <p:ph type="body" idx="5"/>
          </p:nvPr>
        </p:nvSpPr>
        <p:spPr>
          <a:xfrm>
            <a:off x="826703" y="3830535"/>
            <a:ext cx="1585183" cy="168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07" name="Google Shape;307;p81"/>
          <p:cNvSpPr txBox="1">
            <a:spLocks noGrp="1"/>
          </p:cNvSpPr>
          <p:nvPr>
            <p:ph type="body" idx="6"/>
          </p:nvPr>
        </p:nvSpPr>
        <p:spPr>
          <a:xfrm>
            <a:off x="3754105" y="3830535"/>
            <a:ext cx="1585183" cy="168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8" name="Google Shape;308;p81"/>
          <p:cNvSpPr txBox="1">
            <a:spLocks noGrp="1"/>
          </p:cNvSpPr>
          <p:nvPr>
            <p:ph type="body" idx="7"/>
          </p:nvPr>
        </p:nvSpPr>
        <p:spPr>
          <a:xfrm>
            <a:off x="6650335" y="3830535"/>
            <a:ext cx="1585183" cy="168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9" name="Google Shape;309;p81"/>
          <p:cNvSpPr txBox="1">
            <a:spLocks noGrp="1"/>
          </p:cNvSpPr>
          <p:nvPr>
            <p:ph type="body" idx="8"/>
          </p:nvPr>
        </p:nvSpPr>
        <p:spPr>
          <a:xfrm>
            <a:off x="9546566" y="3815620"/>
            <a:ext cx="1585183" cy="168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Google Shape;310;p81"/>
          <p:cNvSpPr txBox="1">
            <a:spLocks noGrp="1"/>
          </p:cNvSpPr>
          <p:nvPr>
            <p:ph type="title"/>
          </p:nvPr>
        </p:nvSpPr>
        <p:spPr>
          <a:xfrm>
            <a:off x="392129" y="419235"/>
            <a:ext cx="1140775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1" name="Google Shape;311;p81"/>
          <p:cNvSpPr txBox="1">
            <a:spLocks noGrp="1"/>
          </p:cNvSpPr>
          <p:nvPr>
            <p:ph type="body" idx="9"/>
          </p:nvPr>
        </p:nvSpPr>
        <p:spPr>
          <a:xfrm>
            <a:off x="6096522" y="-12392"/>
            <a:ext cx="5703365" cy="39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312" name="Google Shape;312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36813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3" name="Google Shape;313;p81"/>
          <p:cNvCxnSpPr/>
          <p:nvPr/>
        </p:nvCxnSpPr>
        <p:spPr>
          <a:xfrm>
            <a:off x="6096000" y="255617"/>
            <a:ext cx="5703877" cy="0"/>
          </a:xfrm>
          <a:prstGeom prst="straightConnector1">
            <a:avLst/>
          </a:prstGeom>
          <a:noFill/>
          <a:ln w="9525" cap="flat" cmpd="sng">
            <a:solidFill>
              <a:srgbClr val="54A7E9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14" name="Google Shape;314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0" cy="636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zato">
  <p:cSld name="Layout personalizzato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94350"/>
            <a:ext cx="12192000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6360046"/>
            <a:ext cx="1701000" cy="636744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91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" name="Google Shape;52;p91"/>
          <p:cNvSpPr txBox="1">
            <a:spLocks noGrp="1"/>
          </p:cNvSpPr>
          <p:nvPr>
            <p:ph type="body" idx="1"/>
          </p:nvPr>
        </p:nvSpPr>
        <p:spPr>
          <a:xfrm>
            <a:off x="391725" y="5226770"/>
            <a:ext cx="10373779" cy="10212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91"/>
          <p:cNvSpPr txBox="1">
            <a:spLocks noGrp="1"/>
          </p:cNvSpPr>
          <p:nvPr>
            <p:ph type="title"/>
          </p:nvPr>
        </p:nvSpPr>
        <p:spPr>
          <a:xfrm>
            <a:off x="391722" y="1943444"/>
            <a:ext cx="11672349" cy="3246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307" b="1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Layout personalizzato">
  <p:cSld name="2_Layout personalizzato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2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" name="Google Shape;56;p92"/>
          <p:cNvSpPr txBox="1">
            <a:spLocks noGrp="1"/>
          </p:cNvSpPr>
          <p:nvPr>
            <p:ph type="title"/>
          </p:nvPr>
        </p:nvSpPr>
        <p:spPr>
          <a:xfrm>
            <a:off x="340663" y="5047348"/>
            <a:ext cx="11672349" cy="1325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5256" b="1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pic>
        <p:nvPicPr>
          <p:cNvPr id="57" name="Google Shape;57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494350"/>
            <a:ext cx="12192000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6360046"/>
            <a:ext cx="1701000" cy="636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3_PPTMON slid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3"/>
          <p:cNvSpPr txBox="1">
            <a:spLocks noGrp="1"/>
          </p:cNvSpPr>
          <p:nvPr>
            <p:ph type="title"/>
          </p:nvPr>
        </p:nvSpPr>
        <p:spPr>
          <a:xfrm>
            <a:off x="392129" y="419235"/>
            <a:ext cx="1140775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93"/>
          <p:cNvSpPr txBox="1">
            <a:spLocks noGrp="1"/>
          </p:cNvSpPr>
          <p:nvPr>
            <p:ph type="body" idx="1"/>
          </p:nvPr>
        </p:nvSpPr>
        <p:spPr>
          <a:xfrm>
            <a:off x="392125" y="1134002"/>
            <a:ext cx="11407752" cy="36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" name="Google Shape;62;p93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3" name="Google Shape;63;p93"/>
          <p:cNvSpPr/>
          <p:nvPr/>
        </p:nvSpPr>
        <p:spPr>
          <a:xfrm>
            <a:off x="11294526" y="6483097"/>
            <a:ext cx="737357" cy="379391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‹N›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4" name="Google Shape;64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87"/>
            <a:ext cx="12192000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0" cy="636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4_PPTMON slide 3 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4"/>
          <p:cNvSpPr txBox="1">
            <a:spLocks noGrp="1"/>
          </p:cNvSpPr>
          <p:nvPr>
            <p:ph type="title"/>
          </p:nvPr>
        </p:nvSpPr>
        <p:spPr>
          <a:xfrm>
            <a:off x="392129" y="419235"/>
            <a:ext cx="1140775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94"/>
          <p:cNvSpPr txBox="1">
            <a:spLocks noGrp="1"/>
          </p:cNvSpPr>
          <p:nvPr>
            <p:ph type="body" idx="1"/>
          </p:nvPr>
        </p:nvSpPr>
        <p:spPr>
          <a:xfrm>
            <a:off x="392125" y="1134002"/>
            <a:ext cx="11407752" cy="36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9" name="Google Shape;69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87"/>
            <a:ext cx="12192000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0" cy="636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4_PPTMON slide 4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95"/>
          <p:cNvSpPr/>
          <p:nvPr/>
        </p:nvSpPr>
        <p:spPr>
          <a:xfrm>
            <a:off x="3816031" y="2110002"/>
            <a:ext cx="1354077" cy="11893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endParaRPr sz="1227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95"/>
          <p:cNvSpPr/>
          <p:nvPr/>
        </p:nvSpPr>
        <p:spPr>
          <a:xfrm>
            <a:off x="6722742" y="2110002"/>
            <a:ext cx="1354077" cy="11893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endParaRPr sz="1227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95"/>
          <p:cNvSpPr/>
          <p:nvPr/>
        </p:nvSpPr>
        <p:spPr>
          <a:xfrm>
            <a:off x="9629452" y="2110002"/>
            <a:ext cx="1354077" cy="11893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endParaRPr sz="1227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95"/>
          <p:cNvSpPr/>
          <p:nvPr/>
        </p:nvSpPr>
        <p:spPr>
          <a:xfrm>
            <a:off x="909322" y="2110002"/>
            <a:ext cx="1354077" cy="118938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endParaRPr sz="1227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95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95"/>
          <p:cNvSpPr/>
          <p:nvPr/>
        </p:nvSpPr>
        <p:spPr>
          <a:xfrm>
            <a:off x="11294526" y="6483097"/>
            <a:ext cx="737357" cy="379391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‹N›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95"/>
          <p:cNvSpPr txBox="1">
            <a:spLocks noGrp="1"/>
          </p:cNvSpPr>
          <p:nvPr>
            <p:ph type="body" idx="1"/>
          </p:nvPr>
        </p:nvSpPr>
        <p:spPr>
          <a:xfrm>
            <a:off x="826703" y="3419393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95"/>
          <p:cNvSpPr txBox="1">
            <a:spLocks noGrp="1"/>
          </p:cNvSpPr>
          <p:nvPr>
            <p:ph type="body" idx="2"/>
          </p:nvPr>
        </p:nvSpPr>
        <p:spPr>
          <a:xfrm>
            <a:off x="3754105" y="3419393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Google Shape;80;p95"/>
          <p:cNvSpPr txBox="1">
            <a:spLocks noGrp="1"/>
          </p:cNvSpPr>
          <p:nvPr>
            <p:ph type="body" idx="3"/>
          </p:nvPr>
        </p:nvSpPr>
        <p:spPr>
          <a:xfrm>
            <a:off x="6650335" y="3419393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95"/>
          <p:cNvSpPr txBox="1">
            <a:spLocks noGrp="1"/>
          </p:cNvSpPr>
          <p:nvPr>
            <p:ph type="body" idx="4"/>
          </p:nvPr>
        </p:nvSpPr>
        <p:spPr>
          <a:xfrm>
            <a:off x="9546566" y="3419393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95"/>
          <p:cNvSpPr txBox="1">
            <a:spLocks noGrp="1"/>
          </p:cNvSpPr>
          <p:nvPr>
            <p:ph type="body" idx="5"/>
          </p:nvPr>
        </p:nvSpPr>
        <p:spPr>
          <a:xfrm>
            <a:off x="826703" y="3830535"/>
            <a:ext cx="1585183" cy="168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3" name="Google Shape;83;p95"/>
          <p:cNvSpPr txBox="1">
            <a:spLocks noGrp="1"/>
          </p:cNvSpPr>
          <p:nvPr>
            <p:ph type="body" idx="6"/>
          </p:nvPr>
        </p:nvSpPr>
        <p:spPr>
          <a:xfrm>
            <a:off x="3754105" y="3830535"/>
            <a:ext cx="1585183" cy="168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95"/>
          <p:cNvSpPr txBox="1">
            <a:spLocks noGrp="1"/>
          </p:cNvSpPr>
          <p:nvPr>
            <p:ph type="body" idx="7"/>
          </p:nvPr>
        </p:nvSpPr>
        <p:spPr>
          <a:xfrm>
            <a:off x="6650335" y="3830535"/>
            <a:ext cx="1585183" cy="168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95"/>
          <p:cNvSpPr txBox="1">
            <a:spLocks noGrp="1"/>
          </p:cNvSpPr>
          <p:nvPr>
            <p:ph type="body" idx="8"/>
          </p:nvPr>
        </p:nvSpPr>
        <p:spPr>
          <a:xfrm>
            <a:off x="9546566" y="3815620"/>
            <a:ext cx="1585183" cy="1689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Google Shape;86;p95"/>
          <p:cNvSpPr txBox="1">
            <a:spLocks noGrp="1"/>
          </p:cNvSpPr>
          <p:nvPr>
            <p:ph type="title"/>
          </p:nvPr>
        </p:nvSpPr>
        <p:spPr>
          <a:xfrm>
            <a:off x="392129" y="419235"/>
            <a:ext cx="1140775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95"/>
          <p:cNvSpPr txBox="1">
            <a:spLocks noGrp="1"/>
          </p:cNvSpPr>
          <p:nvPr>
            <p:ph type="body" idx="9"/>
          </p:nvPr>
        </p:nvSpPr>
        <p:spPr>
          <a:xfrm>
            <a:off x="6096522" y="-12392"/>
            <a:ext cx="5703365" cy="39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8" name="Google Shape;88;p9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87"/>
            <a:ext cx="12192000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0" cy="636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" name="Google Shape;90;p95"/>
          <p:cNvCxnSpPr/>
          <p:nvPr/>
        </p:nvCxnSpPr>
        <p:spPr>
          <a:xfrm>
            <a:off x="6096000" y="255617"/>
            <a:ext cx="5703877" cy="0"/>
          </a:xfrm>
          <a:prstGeom prst="straightConnector1">
            <a:avLst/>
          </a:prstGeom>
          <a:noFill/>
          <a:ln w="9525" cap="flat" cmpd="sng">
            <a:solidFill>
              <a:srgbClr val="54A7E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4_PPTMON slide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96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96"/>
          <p:cNvSpPr/>
          <p:nvPr/>
        </p:nvSpPr>
        <p:spPr>
          <a:xfrm>
            <a:off x="11294526" y="6483097"/>
            <a:ext cx="737357" cy="379391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‹N›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" name="Google Shape;94;p96"/>
          <p:cNvSpPr txBox="1">
            <a:spLocks noGrp="1"/>
          </p:cNvSpPr>
          <p:nvPr>
            <p:ph type="body" idx="1"/>
          </p:nvPr>
        </p:nvSpPr>
        <p:spPr>
          <a:xfrm>
            <a:off x="1465746" y="2094247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96"/>
          <p:cNvSpPr txBox="1">
            <a:spLocks noGrp="1"/>
          </p:cNvSpPr>
          <p:nvPr>
            <p:ph type="body" idx="2"/>
          </p:nvPr>
        </p:nvSpPr>
        <p:spPr>
          <a:xfrm>
            <a:off x="1465746" y="2505392"/>
            <a:ext cx="2951047" cy="57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96"/>
          <p:cNvSpPr txBox="1">
            <a:spLocks noGrp="1"/>
          </p:cNvSpPr>
          <p:nvPr>
            <p:ph type="title"/>
          </p:nvPr>
        </p:nvSpPr>
        <p:spPr>
          <a:xfrm>
            <a:off x="392129" y="419235"/>
            <a:ext cx="1140775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97" name="Google Shape;97;p96"/>
          <p:cNvSpPr txBox="1">
            <a:spLocks noGrp="1"/>
          </p:cNvSpPr>
          <p:nvPr>
            <p:ph type="body" idx="3"/>
          </p:nvPr>
        </p:nvSpPr>
        <p:spPr>
          <a:xfrm>
            <a:off x="1465746" y="3173562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96"/>
          <p:cNvSpPr txBox="1">
            <a:spLocks noGrp="1"/>
          </p:cNvSpPr>
          <p:nvPr>
            <p:ph type="body" idx="4"/>
          </p:nvPr>
        </p:nvSpPr>
        <p:spPr>
          <a:xfrm>
            <a:off x="1465746" y="3584704"/>
            <a:ext cx="2951047" cy="57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96"/>
          <p:cNvSpPr txBox="1">
            <a:spLocks noGrp="1"/>
          </p:cNvSpPr>
          <p:nvPr>
            <p:ph type="body" idx="5"/>
          </p:nvPr>
        </p:nvSpPr>
        <p:spPr>
          <a:xfrm>
            <a:off x="1465746" y="4273114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96"/>
          <p:cNvSpPr txBox="1">
            <a:spLocks noGrp="1"/>
          </p:cNvSpPr>
          <p:nvPr>
            <p:ph type="body" idx="6"/>
          </p:nvPr>
        </p:nvSpPr>
        <p:spPr>
          <a:xfrm>
            <a:off x="1465746" y="4684260"/>
            <a:ext cx="2951047" cy="57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96"/>
          <p:cNvSpPr txBox="1">
            <a:spLocks noGrp="1"/>
          </p:cNvSpPr>
          <p:nvPr>
            <p:ph type="body" idx="7"/>
          </p:nvPr>
        </p:nvSpPr>
        <p:spPr>
          <a:xfrm>
            <a:off x="1465746" y="5366161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96"/>
          <p:cNvSpPr txBox="1">
            <a:spLocks noGrp="1"/>
          </p:cNvSpPr>
          <p:nvPr>
            <p:ph type="body" idx="8"/>
          </p:nvPr>
        </p:nvSpPr>
        <p:spPr>
          <a:xfrm>
            <a:off x="1465746" y="5777306"/>
            <a:ext cx="2951047" cy="57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96"/>
          <p:cNvSpPr txBox="1">
            <a:spLocks noGrp="1"/>
          </p:cNvSpPr>
          <p:nvPr>
            <p:ph type="body" idx="9"/>
          </p:nvPr>
        </p:nvSpPr>
        <p:spPr>
          <a:xfrm>
            <a:off x="6403718" y="2094247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96"/>
          <p:cNvSpPr txBox="1">
            <a:spLocks noGrp="1"/>
          </p:cNvSpPr>
          <p:nvPr>
            <p:ph type="body" idx="13"/>
          </p:nvPr>
        </p:nvSpPr>
        <p:spPr>
          <a:xfrm>
            <a:off x="6403718" y="2505392"/>
            <a:ext cx="2951047" cy="57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5" name="Google Shape;105;p96"/>
          <p:cNvSpPr txBox="1">
            <a:spLocks noGrp="1"/>
          </p:cNvSpPr>
          <p:nvPr>
            <p:ph type="body" idx="14"/>
          </p:nvPr>
        </p:nvSpPr>
        <p:spPr>
          <a:xfrm>
            <a:off x="6403718" y="3173562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96"/>
          <p:cNvSpPr txBox="1">
            <a:spLocks noGrp="1"/>
          </p:cNvSpPr>
          <p:nvPr>
            <p:ph type="body" idx="15"/>
          </p:nvPr>
        </p:nvSpPr>
        <p:spPr>
          <a:xfrm>
            <a:off x="6403718" y="3584704"/>
            <a:ext cx="2951047" cy="57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96"/>
          <p:cNvSpPr txBox="1">
            <a:spLocks noGrp="1"/>
          </p:cNvSpPr>
          <p:nvPr>
            <p:ph type="body" idx="16"/>
          </p:nvPr>
        </p:nvSpPr>
        <p:spPr>
          <a:xfrm>
            <a:off x="6403718" y="4273114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96"/>
          <p:cNvSpPr txBox="1">
            <a:spLocks noGrp="1"/>
          </p:cNvSpPr>
          <p:nvPr>
            <p:ph type="body" idx="17"/>
          </p:nvPr>
        </p:nvSpPr>
        <p:spPr>
          <a:xfrm>
            <a:off x="6403718" y="4684260"/>
            <a:ext cx="2951047" cy="57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96"/>
          <p:cNvSpPr txBox="1">
            <a:spLocks noGrp="1"/>
          </p:cNvSpPr>
          <p:nvPr>
            <p:ph type="body" idx="18"/>
          </p:nvPr>
        </p:nvSpPr>
        <p:spPr>
          <a:xfrm>
            <a:off x="6403718" y="5366161"/>
            <a:ext cx="1585183" cy="3003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752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Google Shape;110;p96"/>
          <p:cNvSpPr txBox="1">
            <a:spLocks noGrp="1"/>
          </p:cNvSpPr>
          <p:nvPr>
            <p:ph type="body" idx="19"/>
          </p:nvPr>
        </p:nvSpPr>
        <p:spPr>
          <a:xfrm>
            <a:off x="6403718" y="5777306"/>
            <a:ext cx="2951047" cy="577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96"/>
          <p:cNvSpPr/>
          <p:nvPr/>
        </p:nvSpPr>
        <p:spPr>
          <a:xfrm>
            <a:off x="1099465" y="2156399"/>
            <a:ext cx="176043" cy="176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3"/>
              <a:buFont typeface="Arial"/>
              <a:buNone/>
            </a:pPr>
            <a:endParaRPr sz="453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96"/>
          <p:cNvSpPr/>
          <p:nvPr/>
        </p:nvSpPr>
        <p:spPr>
          <a:xfrm>
            <a:off x="1099465" y="3235711"/>
            <a:ext cx="176043" cy="176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3"/>
              <a:buFont typeface="Arial"/>
              <a:buNone/>
            </a:pPr>
            <a:endParaRPr sz="453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96"/>
          <p:cNvSpPr/>
          <p:nvPr/>
        </p:nvSpPr>
        <p:spPr>
          <a:xfrm>
            <a:off x="1099465" y="4315023"/>
            <a:ext cx="176043" cy="176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3"/>
              <a:buFont typeface="Arial"/>
              <a:buNone/>
            </a:pPr>
            <a:endParaRPr sz="453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96"/>
          <p:cNvSpPr/>
          <p:nvPr/>
        </p:nvSpPr>
        <p:spPr>
          <a:xfrm>
            <a:off x="1099465" y="5428311"/>
            <a:ext cx="176043" cy="176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3"/>
              <a:buFont typeface="Arial"/>
              <a:buNone/>
            </a:pPr>
            <a:endParaRPr sz="453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96"/>
          <p:cNvSpPr/>
          <p:nvPr/>
        </p:nvSpPr>
        <p:spPr>
          <a:xfrm>
            <a:off x="6113921" y="2173640"/>
            <a:ext cx="176043" cy="176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3"/>
              <a:buFont typeface="Arial"/>
              <a:buNone/>
            </a:pPr>
            <a:endParaRPr sz="453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96"/>
          <p:cNvSpPr/>
          <p:nvPr/>
        </p:nvSpPr>
        <p:spPr>
          <a:xfrm>
            <a:off x="6113921" y="3252952"/>
            <a:ext cx="176043" cy="176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3"/>
              <a:buFont typeface="Arial"/>
              <a:buNone/>
            </a:pPr>
            <a:endParaRPr sz="453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96"/>
          <p:cNvSpPr/>
          <p:nvPr/>
        </p:nvSpPr>
        <p:spPr>
          <a:xfrm>
            <a:off x="6113921" y="4332264"/>
            <a:ext cx="176043" cy="176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3"/>
              <a:buFont typeface="Arial"/>
              <a:buNone/>
            </a:pPr>
            <a:endParaRPr sz="453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96"/>
          <p:cNvSpPr/>
          <p:nvPr/>
        </p:nvSpPr>
        <p:spPr>
          <a:xfrm>
            <a:off x="6113921" y="5445552"/>
            <a:ext cx="176043" cy="176048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3"/>
              <a:buFont typeface="Arial"/>
              <a:buNone/>
            </a:pPr>
            <a:endParaRPr sz="453" b="0" i="0" u="none" strike="noStrike" cap="none">
              <a:solidFill>
                <a:srgbClr val="111E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96"/>
          <p:cNvSpPr txBox="1">
            <a:spLocks noGrp="1"/>
          </p:cNvSpPr>
          <p:nvPr>
            <p:ph type="body" idx="20"/>
          </p:nvPr>
        </p:nvSpPr>
        <p:spPr>
          <a:xfrm>
            <a:off x="6096522" y="-12392"/>
            <a:ext cx="5703365" cy="39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0" name="Google Shape;120;p9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87"/>
            <a:ext cx="12192000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0" cy="63674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" name="Google Shape;122;p96"/>
          <p:cNvCxnSpPr/>
          <p:nvPr/>
        </p:nvCxnSpPr>
        <p:spPr>
          <a:xfrm>
            <a:off x="6096000" y="255617"/>
            <a:ext cx="5703877" cy="0"/>
          </a:xfrm>
          <a:prstGeom prst="straightConnector1">
            <a:avLst/>
          </a:prstGeom>
          <a:noFill/>
          <a:ln w="9525" cap="flat" cmpd="sng">
            <a:solidFill>
              <a:srgbClr val="54A7E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PPTMON slide">
  <p:cSld name="14_PPTMON slide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7"/>
          <p:cNvSpPr>
            <a:spLocks noGrp="1"/>
          </p:cNvSpPr>
          <p:nvPr>
            <p:ph type="pic" idx="2"/>
          </p:nvPr>
        </p:nvSpPr>
        <p:spPr>
          <a:xfrm>
            <a:off x="4530403" y="490963"/>
            <a:ext cx="1026084" cy="994104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p97"/>
          <p:cNvSpPr txBox="1">
            <a:spLocks noGrp="1"/>
          </p:cNvSpPr>
          <p:nvPr>
            <p:ph type="title"/>
          </p:nvPr>
        </p:nvSpPr>
        <p:spPr>
          <a:xfrm>
            <a:off x="392129" y="419232"/>
            <a:ext cx="2386875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6" name="Google Shape;126;p97"/>
          <p:cNvSpPr txBox="1"/>
          <p:nvPr/>
        </p:nvSpPr>
        <p:spPr>
          <a:xfrm>
            <a:off x="9891429" y="6530659"/>
            <a:ext cx="1403096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7" name="Google Shape;127;p97"/>
          <p:cNvSpPr/>
          <p:nvPr/>
        </p:nvSpPr>
        <p:spPr>
          <a:xfrm>
            <a:off x="11294526" y="6483097"/>
            <a:ext cx="737357" cy="379391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‹N›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28" name="Google Shape;128;p97"/>
          <p:cNvSpPr txBox="1">
            <a:spLocks noGrp="1"/>
          </p:cNvSpPr>
          <p:nvPr>
            <p:ph type="body" idx="1"/>
          </p:nvPr>
        </p:nvSpPr>
        <p:spPr>
          <a:xfrm>
            <a:off x="4530363" y="1510118"/>
            <a:ext cx="1044396" cy="356548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97"/>
          <p:cNvSpPr txBox="1">
            <a:spLocks noGrp="1"/>
          </p:cNvSpPr>
          <p:nvPr>
            <p:ph type="body" idx="3"/>
          </p:nvPr>
        </p:nvSpPr>
        <p:spPr>
          <a:xfrm>
            <a:off x="4530363" y="1891627"/>
            <a:ext cx="1044396" cy="20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97"/>
          <p:cNvSpPr>
            <a:spLocks noGrp="1"/>
          </p:cNvSpPr>
          <p:nvPr>
            <p:ph type="pic" idx="4"/>
          </p:nvPr>
        </p:nvSpPr>
        <p:spPr>
          <a:xfrm>
            <a:off x="431671" y="2434896"/>
            <a:ext cx="1026084" cy="994104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97"/>
          <p:cNvSpPr txBox="1">
            <a:spLocks noGrp="1"/>
          </p:cNvSpPr>
          <p:nvPr>
            <p:ph type="body" idx="5"/>
          </p:nvPr>
        </p:nvSpPr>
        <p:spPr>
          <a:xfrm>
            <a:off x="431631" y="3454053"/>
            <a:ext cx="1044396" cy="356548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97"/>
          <p:cNvSpPr txBox="1">
            <a:spLocks noGrp="1"/>
          </p:cNvSpPr>
          <p:nvPr>
            <p:ph type="body" idx="6"/>
          </p:nvPr>
        </p:nvSpPr>
        <p:spPr>
          <a:xfrm>
            <a:off x="431631" y="3835562"/>
            <a:ext cx="1044396" cy="20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3" name="Google Shape;133;p97"/>
          <p:cNvSpPr>
            <a:spLocks noGrp="1"/>
          </p:cNvSpPr>
          <p:nvPr>
            <p:ph type="pic" idx="7"/>
          </p:nvPr>
        </p:nvSpPr>
        <p:spPr>
          <a:xfrm>
            <a:off x="4530403" y="2434896"/>
            <a:ext cx="1026084" cy="994104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97"/>
          <p:cNvSpPr txBox="1">
            <a:spLocks noGrp="1"/>
          </p:cNvSpPr>
          <p:nvPr>
            <p:ph type="body" idx="8"/>
          </p:nvPr>
        </p:nvSpPr>
        <p:spPr>
          <a:xfrm>
            <a:off x="4530363" y="3454053"/>
            <a:ext cx="1044396" cy="356548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5" name="Google Shape;135;p97"/>
          <p:cNvSpPr txBox="1">
            <a:spLocks noGrp="1"/>
          </p:cNvSpPr>
          <p:nvPr>
            <p:ph type="body" idx="9"/>
          </p:nvPr>
        </p:nvSpPr>
        <p:spPr>
          <a:xfrm>
            <a:off x="4530363" y="3835562"/>
            <a:ext cx="1044396" cy="20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6" name="Google Shape;136;p97"/>
          <p:cNvSpPr>
            <a:spLocks noGrp="1"/>
          </p:cNvSpPr>
          <p:nvPr>
            <p:ph type="pic" idx="13"/>
          </p:nvPr>
        </p:nvSpPr>
        <p:spPr>
          <a:xfrm>
            <a:off x="8902309" y="2462321"/>
            <a:ext cx="1026084" cy="994104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97"/>
          <p:cNvSpPr txBox="1">
            <a:spLocks noGrp="1"/>
          </p:cNvSpPr>
          <p:nvPr>
            <p:ph type="body" idx="14"/>
          </p:nvPr>
        </p:nvSpPr>
        <p:spPr>
          <a:xfrm>
            <a:off x="8902269" y="3481477"/>
            <a:ext cx="1044396" cy="356548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97"/>
          <p:cNvSpPr txBox="1">
            <a:spLocks noGrp="1"/>
          </p:cNvSpPr>
          <p:nvPr>
            <p:ph type="body" idx="15"/>
          </p:nvPr>
        </p:nvSpPr>
        <p:spPr>
          <a:xfrm>
            <a:off x="8902269" y="3862986"/>
            <a:ext cx="1044396" cy="20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97"/>
          <p:cNvSpPr>
            <a:spLocks noGrp="1"/>
          </p:cNvSpPr>
          <p:nvPr>
            <p:ph type="pic" idx="16"/>
          </p:nvPr>
        </p:nvSpPr>
        <p:spPr>
          <a:xfrm>
            <a:off x="431671" y="4434097"/>
            <a:ext cx="1026084" cy="994104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97"/>
          <p:cNvSpPr txBox="1">
            <a:spLocks noGrp="1"/>
          </p:cNvSpPr>
          <p:nvPr>
            <p:ph type="body" idx="17"/>
          </p:nvPr>
        </p:nvSpPr>
        <p:spPr>
          <a:xfrm>
            <a:off x="431631" y="5453253"/>
            <a:ext cx="1044396" cy="356548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1" name="Google Shape;141;p97"/>
          <p:cNvSpPr txBox="1">
            <a:spLocks noGrp="1"/>
          </p:cNvSpPr>
          <p:nvPr>
            <p:ph type="body" idx="18"/>
          </p:nvPr>
        </p:nvSpPr>
        <p:spPr>
          <a:xfrm>
            <a:off x="431631" y="5834763"/>
            <a:ext cx="1044396" cy="20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97"/>
          <p:cNvSpPr>
            <a:spLocks noGrp="1"/>
          </p:cNvSpPr>
          <p:nvPr>
            <p:ph type="pic" idx="19"/>
          </p:nvPr>
        </p:nvSpPr>
        <p:spPr>
          <a:xfrm>
            <a:off x="4530403" y="4434097"/>
            <a:ext cx="1026084" cy="994104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97"/>
          <p:cNvSpPr txBox="1">
            <a:spLocks noGrp="1"/>
          </p:cNvSpPr>
          <p:nvPr>
            <p:ph type="body" idx="20"/>
          </p:nvPr>
        </p:nvSpPr>
        <p:spPr>
          <a:xfrm>
            <a:off x="4530363" y="5453253"/>
            <a:ext cx="1044396" cy="356548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97"/>
          <p:cNvSpPr txBox="1">
            <a:spLocks noGrp="1"/>
          </p:cNvSpPr>
          <p:nvPr>
            <p:ph type="body" idx="21"/>
          </p:nvPr>
        </p:nvSpPr>
        <p:spPr>
          <a:xfrm>
            <a:off x="4530363" y="5834763"/>
            <a:ext cx="1044396" cy="20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97"/>
          <p:cNvSpPr>
            <a:spLocks noGrp="1"/>
          </p:cNvSpPr>
          <p:nvPr>
            <p:ph type="pic" idx="22"/>
          </p:nvPr>
        </p:nvSpPr>
        <p:spPr>
          <a:xfrm>
            <a:off x="8902309" y="4435020"/>
            <a:ext cx="1026084" cy="994104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97"/>
          <p:cNvSpPr txBox="1">
            <a:spLocks noGrp="1"/>
          </p:cNvSpPr>
          <p:nvPr>
            <p:ph type="body" idx="23"/>
          </p:nvPr>
        </p:nvSpPr>
        <p:spPr>
          <a:xfrm>
            <a:off x="8902269" y="5454177"/>
            <a:ext cx="1044396" cy="356548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33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97"/>
          <p:cNvSpPr txBox="1">
            <a:spLocks noGrp="1"/>
          </p:cNvSpPr>
          <p:nvPr>
            <p:ph type="body" idx="24"/>
          </p:nvPr>
        </p:nvSpPr>
        <p:spPr>
          <a:xfrm>
            <a:off x="8902269" y="5835686"/>
            <a:ext cx="1044396" cy="2046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788" b="0" i="0" u="none" strike="noStrike" cap="none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8" name="Google Shape;148;p97"/>
          <p:cNvSpPr txBox="1">
            <a:spLocks noGrp="1"/>
          </p:cNvSpPr>
          <p:nvPr>
            <p:ph type="body" idx="25"/>
          </p:nvPr>
        </p:nvSpPr>
        <p:spPr>
          <a:xfrm>
            <a:off x="1495401" y="2435820"/>
            <a:ext cx="1953297" cy="1579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p97"/>
          <p:cNvSpPr txBox="1">
            <a:spLocks noGrp="1"/>
          </p:cNvSpPr>
          <p:nvPr>
            <p:ph type="body" idx="26"/>
          </p:nvPr>
        </p:nvSpPr>
        <p:spPr>
          <a:xfrm>
            <a:off x="1495400" y="4434097"/>
            <a:ext cx="1953297" cy="1579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0" name="Google Shape;150;p97"/>
          <p:cNvSpPr txBox="1">
            <a:spLocks noGrp="1"/>
          </p:cNvSpPr>
          <p:nvPr>
            <p:ph type="body" idx="27"/>
          </p:nvPr>
        </p:nvSpPr>
        <p:spPr>
          <a:xfrm>
            <a:off x="5601655" y="2435820"/>
            <a:ext cx="1953297" cy="1579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1" name="Google Shape;151;p97"/>
          <p:cNvSpPr txBox="1">
            <a:spLocks noGrp="1"/>
          </p:cNvSpPr>
          <p:nvPr>
            <p:ph type="body" idx="28"/>
          </p:nvPr>
        </p:nvSpPr>
        <p:spPr>
          <a:xfrm>
            <a:off x="5601654" y="4434097"/>
            <a:ext cx="1953297" cy="1579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97"/>
          <p:cNvSpPr txBox="1">
            <a:spLocks noGrp="1"/>
          </p:cNvSpPr>
          <p:nvPr>
            <p:ph type="body" idx="29"/>
          </p:nvPr>
        </p:nvSpPr>
        <p:spPr>
          <a:xfrm>
            <a:off x="5601654" y="490963"/>
            <a:ext cx="1953297" cy="1579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3" name="Google Shape;153;p97"/>
          <p:cNvSpPr txBox="1">
            <a:spLocks noGrp="1"/>
          </p:cNvSpPr>
          <p:nvPr>
            <p:ph type="body" idx="30"/>
          </p:nvPr>
        </p:nvSpPr>
        <p:spPr>
          <a:xfrm>
            <a:off x="9973053" y="2443861"/>
            <a:ext cx="1953297" cy="1579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97"/>
          <p:cNvSpPr txBox="1">
            <a:spLocks noGrp="1"/>
          </p:cNvSpPr>
          <p:nvPr>
            <p:ph type="body" idx="31"/>
          </p:nvPr>
        </p:nvSpPr>
        <p:spPr>
          <a:xfrm>
            <a:off x="9973052" y="4442139"/>
            <a:ext cx="1953297" cy="1579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89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5" name="Google Shape;155;p9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87"/>
            <a:ext cx="12192000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0" cy="636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PPTMON slide">
  <p:cSld name="4_PPTMON slid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8" name="Google Shape;158;p98"/>
          <p:cNvCxnSpPr/>
          <p:nvPr/>
        </p:nvCxnSpPr>
        <p:spPr>
          <a:xfrm>
            <a:off x="6096002" y="255617"/>
            <a:ext cx="5640289" cy="0"/>
          </a:xfrm>
          <a:prstGeom prst="straightConnector1">
            <a:avLst/>
          </a:prstGeom>
          <a:noFill/>
          <a:ln w="9525" cap="flat" cmpd="sng">
            <a:solidFill>
              <a:srgbClr val="006F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9" name="Google Shape;159;p98"/>
          <p:cNvSpPr txBox="1"/>
          <p:nvPr/>
        </p:nvSpPr>
        <p:spPr>
          <a:xfrm>
            <a:off x="6313065" y="6530659"/>
            <a:ext cx="4981464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60" name="Google Shape;160;p98"/>
          <p:cNvSpPr>
            <a:spLocks noGrp="1"/>
          </p:cNvSpPr>
          <p:nvPr>
            <p:ph type="chart" idx="2"/>
          </p:nvPr>
        </p:nvSpPr>
        <p:spPr>
          <a:xfrm>
            <a:off x="6288582" y="1685626"/>
            <a:ext cx="5442141" cy="1218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76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98"/>
          <p:cNvSpPr>
            <a:spLocks noGrp="1"/>
          </p:cNvSpPr>
          <p:nvPr>
            <p:ph type="chart" idx="3"/>
          </p:nvPr>
        </p:nvSpPr>
        <p:spPr>
          <a:xfrm>
            <a:off x="438650" y="3206869"/>
            <a:ext cx="5740553" cy="133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76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98"/>
          <p:cNvSpPr>
            <a:spLocks noGrp="1"/>
          </p:cNvSpPr>
          <p:nvPr>
            <p:ph type="tbl" idx="4"/>
          </p:nvPr>
        </p:nvSpPr>
        <p:spPr>
          <a:xfrm>
            <a:off x="6288581" y="5002679"/>
            <a:ext cx="5482723" cy="1457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876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98"/>
          <p:cNvSpPr txBox="1">
            <a:spLocks noGrp="1"/>
          </p:cNvSpPr>
          <p:nvPr>
            <p:ph type="body" idx="1"/>
          </p:nvPr>
        </p:nvSpPr>
        <p:spPr>
          <a:xfrm>
            <a:off x="488161" y="1686217"/>
            <a:ext cx="5691041" cy="12178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98"/>
          <p:cNvSpPr txBox="1">
            <a:spLocks noGrp="1"/>
          </p:cNvSpPr>
          <p:nvPr>
            <p:ph type="body" idx="5"/>
          </p:nvPr>
        </p:nvSpPr>
        <p:spPr>
          <a:xfrm>
            <a:off x="6288583" y="2974737"/>
            <a:ext cx="5442140" cy="161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5" name="Google Shape;165;p98"/>
          <p:cNvSpPr txBox="1">
            <a:spLocks noGrp="1"/>
          </p:cNvSpPr>
          <p:nvPr>
            <p:ph type="body" idx="6"/>
          </p:nvPr>
        </p:nvSpPr>
        <p:spPr>
          <a:xfrm>
            <a:off x="438649" y="4624909"/>
            <a:ext cx="5740553" cy="1835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89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6" name="Google Shape;166;p98"/>
          <p:cNvSpPr txBox="1">
            <a:spLocks noGrp="1"/>
          </p:cNvSpPr>
          <p:nvPr>
            <p:ph type="body" idx="7"/>
          </p:nvPr>
        </p:nvSpPr>
        <p:spPr>
          <a:xfrm>
            <a:off x="6280334" y="4720068"/>
            <a:ext cx="5482721" cy="2119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7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7" name="Google Shape;167;p98"/>
          <p:cNvSpPr txBox="1">
            <a:spLocks noGrp="1"/>
          </p:cNvSpPr>
          <p:nvPr>
            <p:ph type="body" idx="8"/>
          </p:nvPr>
        </p:nvSpPr>
        <p:spPr>
          <a:xfrm>
            <a:off x="459441" y="2964437"/>
            <a:ext cx="5187480" cy="176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27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8" name="Google Shape;168;p98"/>
          <p:cNvSpPr txBox="1">
            <a:spLocks noGrp="1"/>
          </p:cNvSpPr>
          <p:nvPr>
            <p:ph type="title"/>
          </p:nvPr>
        </p:nvSpPr>
        <p:spPr>
          <a:xfrm>
            <a:off x="392129" y="419235"/>
            <a:ext cx="11407751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9" name="Google Shape;169;p98"/>
          <p:cNvSpPr txBox="1">
            <a:spLocks noGrp="1"/>
          </p:cNvSpPr>
          <p:nvPr>
            <p:ph type="body" idx="9"/>
          </p:nvPr>
        </p:nvSpPr>
        <p:spPr>
          <a:xfrm>
            <a:off x="392125" y="1134002"/>
            <a:ext cx="11407752" cy="36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0" name="Google Shape;170;p98"/>
          <p:cNvSpPr txBox="1">
            <a:spLocks noGrp="1"/>
          </p:cNvSpPr>
          <p:nvPr>
            <p:ph type="body" idx="13"/>
          </p:nvPr>
        </p:nvSpPr>
        <p:spPr>
          <a:xfrm>
            <a:off x="6096002" y="-12392"/>
            <a:ext cx="5703887" cy="396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1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98"/>
          <p:cNvSpPr/>
          <p:nvPr/>
        </p:nvSpPr>
        <p:spPr>
          <a:xfrm>
            <a:off x="11294526" y="6483097"/>
            <a:ext cx="737400" cy="379500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‹N›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2" name="Google Shape;172;p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687"/>
            <a:ext cx="12192002" cy="36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9700" y="-132617"/>
            <a:ext cx="1701001" cy="6367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72"/>
          <p:cNvSpPr txBox="1"/>
          <p:nvPr/>
        </p:nvSpPr>
        <p:spPr>
          <a:xfrm>
            <a:off x="5844350" y="63500"/>
            <a:ext cx="531812" cy="12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it-IT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INTERNAL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18.xml"/><Relationship Id="rId5" Type="http://schemas.openxmlformats.org/officeDocument/2006/relationships/image" Target="../media/image5.png"/><Relationship Id="rId4" Type="http://schemas.openxmlformats.org/officeDocument/2006/relationships/chart" Target="../charts/char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1"/>
          <p:cNvSpPr txBox="1">
            <a:spLocks noGrp="1"/>
          </p:cNvSpPr>
          <p:nvPr>
            <p:ph type="title"/>
          </p:nvPr>
        </p:nvSpPr>
        <p:spPr>
          <a:xfrm>
            <a:off x="289550" y="470869"/>
            <a:ext cx="8777400" cy="26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it-IT" sz="3000" dirty="0"/>
              <a:t>Presentazione Dati Mercato</a:t>
            </a:r>
            <a:endParaRPr sz="3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150;p3">
            <a:extLst>
              <a:ext uri="{FF2B5EF4-FFF2-40B4-BE49-F238E27FC236}">
                <a16:creationId xmlns:a16="http://schemas.microsoft.com/office/drawing/2014/main" id="{EDC2AA13-3E3E-1267-71F1-5F65AE8C9F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48" t="1008" r="15069" b="10859"/>
          <a:stretch/>
        </p:blipFill>
        <p:spPr>
          <a:xfrm>
            <a:off x="-49866" y="823449"/>
            <a:ext cx="12241865" cy="6034551"/>
          </a:xfrm>
          <a:prstGeom prst="rect">
            <a:avLst/>
          </a:prstGeom>
          <a:noFill/>
          <a:ln>
            <a:noFill/>
          </a:ln>
        </p:spPr>
      </p:pic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56;p3">
            <a:extLst>
              <a:ext uri="{FF2B5EF4-FFF2-40B4-BE49-F238E27FC236}">
                <a16:creationId xmlns:a16="http://schemas.microsoft.com/office/drawing/2014/main" id="{F979FEF0-939E-29BA-902E-DCD32EFCF154}"/>
              </a:ext>
            </a:extLst>
          </p:cNvPr>
          <p:cNvSpPr txBox="1"/>
          <p:nvPr/>
        </p:nvSpPr>
        <p:spPr>
          <a:xfrm>
            <a:off x="49865" y="487962"/>
            <a:ext cx="6101141" cy="4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it-IT" sz="1400" b="0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TOP 5 DELLE AUTO PIÙ VENDUTE (MS Febbraio 2024)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3" name="Google Shape;157;p3">
            <a:extLst>
              <a:ext uri="{FF2B5EF4-FFF2-40B4-BE49-F238E27FC236}">
                <a16:creationId xmlns:a16="http://schemas.microsoft.com/office/drawing/2014/main" id="{2614CAEC-087E-F5EE-D559-80745B0A16AE}"/>
              </a:ext>
            </a:extLst>
          </p:cNvPr>
          <p:cNvCxnSpPr>
            <a:cxnSpLocks/>
          </p:cNvCxnSpPr>
          <p:nvPr/>
        </p:nvCxnSpPr>
        <p:spPr>
          <a:xfrm>
            <a:off x="0" y="823449"/>
            <a:ext cx="5249158" cy="0"/>
          </a:xfrm>
          <a:prstGeom prst="straightConnector1">
            <a:avLst/>
          </a:prstGeom>
          <a:noFill/>
          <a:ln w="9525" cap="flat" cmpd="sng">
            <a:solidFill>
              <a:srgbClr val="006F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3" name="Google Shape;189;p3">
            <a:extLst>
              <a:ext uri="{FF2B5EF4-FFF2-40B4-BE49-F238E27FC236}">
                <a16:creationId xmlns:a16="http://schemas.microsoft.com/office/drawing/2014/main" id="{42D87FDB-F69A-F796-37DE-F54F9CA87D3C}"/>
              </a:ext>
            </a:extLst>
          </p:cNvPr>
          <p:cNvSpPr txBox="1"/>
          <p:nvPr/>
        </p:nvSpPr>
        <p:spPr>
          <a:xfrm>
            <a:off x="521517" y="6553440"/>
            <a:ext cx="2792953" cy="2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800" b="1" i="0" u="none" strike="noStrike" cap="none" dirty="0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rPr>
              <a:t>* Top 5 Italia aggiornata a Marzo 2024 </a:t>
            </a:r>
            <a:endParaRPr sz="1600" b="1" i="0" u="none" strike="noStrike" cap="none" dirty="0">
              <a:solidFill>
                <a:srgbClr val="006F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4" name="Google Shape;190;p3" descr="Immagine che contiene cerchio, Policromia, logo, Elementi grafici&#10;&#10;Descrizione generata automaticamente">
            <a:extLst>
              <a:ext uri="{FF2B5EF4-FFF2-40B4-BE49-F238E27FC236}">
                <a16:creationId xmlns:a16="http://schemas.microsoft.com/office/drawing/2014/main" id="{A6B22D68-BD7C-5B5F-A8AB-98ABDF9A1B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48887" y="3989426"/>
            <a:ext cx="549155" cy="472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191;p3" descr="Immagine che contiene simbolo, logo, Carminio&#10;&#10;Descrizione generata automaticamente">
            <a:extLst>
              <a:ext uri="{FF2B5EF4-FFF2-40B4-BE49-F238E27FC236}">
                <a16:creationId xmlns:a16="http://schemas.microsoft.com/office/drawing/2014/main" id="{9D9490C5-5851-400B-75CE-4D6BD87138F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45949" y="3888724"/>
            <a:ext cx="576000" cy="49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192;p3" descr="Immagine che contiene simbolo, logo, emblema, cerchio&#10;&#10;Descrizione generata automaticamente">
            <a:extLst>
              <a:ext uri="{FF2B5EF4-FFF2-40B4-BE49-F238E27FC236}">
                <a16:creationId xmlns:a16="http://schemas.microsoft.com/office/drawing/2014/main" id="{19C29126-14B4-CE98-FE3D-683DCDAFD4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7869" y="3864455"/>
            <a:ext cx="549155" cy="499783"/>
          </a:xfrm>
          <a:prstGeom prst="rect">
            <a:avLst/>
          </a:prstGeom>
          <a:noFill/>
          <a:ln>
            <a:noFill/>
          </a:ln>
        </p:spPr>
      </p:pic>
      <p:sp>
        <p:nvSpPr>
          <p:cNvPr id="721" name="Google Shape;152;p3">
            <a:extLst>
              <a:ext uri="{FF2B5EF4-FFF2-40B4-BE49-F238E27FC236}">
                <a16:creationId xmlns:a16="http://schemas.microsoft.com/office/drawing/2014/main" id="{530A7B4B-EF15-94EF-3363-2322A4DFA46D}"/>
              </a:ext>
            </a:extLst>
          </p:cNvPr>
          <p:cNvSpPr txBox="1"/>
          <p:nvPr/>
        </p:nvSpPr>
        <p:spPr>
          <a:xfrm>
            <a:off x="6336145" y="6512037"/>
            <a:ext cx="4981465" cy="331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0075" tIns="40025" rIns="80075" bIns="400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lang="it-IT" sz="1051" b="0" i="0" u="none" strike="noStrike" cap="none" dirty="0">
                <a:solidFill>
                  <a:srgbClr val="32354A"/>
                </a:solidFill>
                <a:latin typeface="Montserrat"/>
                <a:ea typeface="Montserrat"/>
                <a:cs typeface="Montserrat"/>
                <a:sym typeface="Montserrat"/>
              </a:rPr>
              <a:t>www.motus-e.org</a:t>
            </a:r>
            <a:endParaRPr sz="1051" b="0" i="0" u="none" strike="noStrike" cap="none" dirty="0">
              <a:solidFill>
                <a:srgbClr val="32354A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2" name="Google Shape;153;p3">
            <a:extLst>
              <a:ext uri="{FF2B5EF4-FFF2-40B4-BE49-F238E27FC236}">
                <a16:creationId xmlns:a16="http://schemas.microsoft.com/office/drawing/2014/main" id="{DE78B2CA-DE3D-B918-98A4-E9161A8BD74B}"/>
              </a:ext>
            </a:extLst>
          </p:cNvPr>
          <p:cNvSpPr/>
          <p:nvPr/>
        </p:nvSpPr>
        <p:spPr>
          <a:xfrm>
            <a:off x="11317607" y="6474635"/>
            <a:ext cx="737356" cy="379391"/>
          </a:xfrm>
          <a:prstGeom prst="rect">
            <a:avLst/>
          </a:prstGeom>
          <a:solidFill>
            <a:srgbClr val="006FB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27"/>
              <a:buFont typeface="Arial"/>
              <a:buNone/>
            </a:pPr>
            <a:fld id="{00000000-1234-1234-1234-123412341234}" type="slidenum">
              <a:rPr lang="it-IT" sz="1227" b="0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</a:t>
            </a:fld>
            <a:endParaRPr sz="1227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29" name="Tabella 728">
            <a:extLst>
              <a:ext uri="{FF2B5EF4-FFF2-40B4-BE49-F238E27FC236}">
                <a16:creationId xmlns:a16="http://schemas.microsoft.com/office/drawing/2014/main" id="{E3E9C27E-DF13-C8F1-0848-391DC8D31C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065337"/>
              </p:ext>
            </p:extLst>
          </p:nvPr>
        </p:nvGraphicFramePr>
        <p:xfrm>
          <a:off x="601418" y="1810067"/>
          <a:ext cx="2705292" cy="1430845"/>
        </p:xfrm>
        <a:graphic>
          <a:graphicData uri="http://schemas.openxmlformats.org/drawingml/2006/table">
            <a:tbl>
              <a:tblPr>
                <a:tableStyleId>{750400F1-F3D7-4CCE-9CFB-C63EE39DE13A}</a:tableStyleId>
              </a:tblPr>
              <a:tblGrid>
                <a:gridCol w="1944886">
                  <a:extLst>
                    <a:ext uri="{9D8B030D-6E8A-4147-A177-3AD203B41FA5}">
                      <a16:colId xmlns:a16="http://schemas.microsoft.com/office/drawing/2014/main" val="3354200239"/>
                    </a:ext>
                  </a:extLst>
                </a:gridCol>
                <a:gridCol w="760406">
                  <a:extLst>
                    <a:ext uri="{9D8B030D-6E8A-4147-A177-3AD203B41FA5}">
                      <a16:colId xmlns:a16="http://schemas.microsoft.com/office/drawing/2014/main" val="3123628946"/>
                    </a:ext>
                  </a:extLst>
                </a:gridCol>
              </a:tblGrid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Tesla Model Y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>
                          <a:effectLst/>
                        </a:rPr>
                        <a:t>2.345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58365389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Tesla Model 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>
                          <a:effectLst/>
                        </a:rPr>
                        <a:t>1.278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77951311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Jeep Avenger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>
                          <a:effectLst/>
                        </a:rPr>
                        <a:t>666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191536183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VW ID.3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>
                          <a:effectLst/>
                        </a:rPr>
                        <a:t>647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17372218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Fiat 500e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100" b="1" u="none" strike="noStrike" dirty="0">
                          <a:effectLst/>
                        </a:rPr>
                        <a:t>615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71181928"/>
                  </a:ext>
                </a:extLst>
              </a:tr>
            </a:tbl>
          </a:graphicData>
        </a:graphic>
      </p:graphicFrame>
      <p:graphicFrame>
        <p:nvGraphicFramePr>
          <p:cNvPr id="730" name="Tabella 729">
            <a:extLst>
              <a:ext uri="{FF2B5EF4-FFF2-40B4-BE49-F238E27FC236}">
                <a16:creationId xmlns:a16="http://schemas.microsoft.com/office/drawing/2014/main" id="{5B4ED9D2-ABFD-0E9A-EC8B-0A90381978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139377"/>
              </p:ext>
            </p:extLst>
          </p:nvPr>
        </p:nvGraphicFramePr>
        <p:xfrm>
          <a:off x="3466572" y="1832030"/>
          <a:ext cx="2705291" cy="1430845"/>
        </p:xfrm>
        <a:graphic>
          <a:graphicData uri="http://schemas.openxmlformats.org/drawingml/2006/table">
            <a:tbl>
              <a:tblPr>
                <a:tableStyleId>{750400F1-F3D7-4CCE-9CFB-C63EE39DE13A}</a:tableStyleId>
              </a:tblPr>
              <a:tblGrid>
                <a:gridCol w="1944885">
                  <a:extLst>
                    <a:ext uri="{9D8B030D-6E8A-4147-A177-3AD203B41FA5}">
                      <a16:colId xmlns:a16="http://schemas.microsoft.com/office/drawing/2014/main" val="3169209909"/>
                    </a:ext>
                  </a:extLst>
                </a:gridCol>
                <a:gridCol w="760406">
                  <a:extLst>
                    <a:ext uri="{9D8B030D-6E8A-4147-A177-3AD203B41FA5}">
                      <a16:colId xmlns:a16="http://schemas.microsoft.com/office/drawing/2014/main" val="1293243175"/>
                    </a:ext>
                  </a:extLst>
                </a:gridCol>
              </a:tblGrid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Tesla Model Y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4.769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10568899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Volvo XC40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2.425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0055995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Tesla Model 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2.339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06700984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BMW i4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1.750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31129170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BMW iX1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1.543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750038926"/>
                  </a:ext>
                </a:extLst>
              </a:tr>
            </a:tbl>
          </a:graphicData>
        </a:graphic>
      </p:graphicFrame>
      <p:graphicFrame>
        <p:nvGraphicFramePr>
          <p:cNvPr id="731" name="Tabella 730">
            <a:extLst>
              <a:ext uri="{FF2B5EF4-FFF2-40B4-BE49-F238E27FC236}">
                <a16:creationId xmlns:a16="http://schemas.microsoft.com/office/drawing/2014/main" id="{60E06AD4-68AF-F080-40DC-DE4207C27A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434736"/>
              </p:ext>
            </p:extLst>
          </p:nvPr>
        </p:nvGraphicFramePr>
        <p:xfrm>
          <a:off x="6571266" y="1855178"/>
          <a:ext cx="2729114" cy="1430845"/>
        </p:xfrm>
        <a:graphic>
          <a:graphicData uri="http://schemas.openxmlformats.org/drawingml/2006/table">
            <a:tbl>
              <a:tblPr>
                <a:tableStyleId>{750400F1-F3D7-4CCE-9CFB-C63EE39DE13A}</a:tableStyleId>
              </a:tblPr>
              <a:tblGrid>
                <a:gridCol w="1962012">
                  <a:extLst>
                    <a:ext uri="{9D8B030D-6E8A-4147-A177-3AD203B41FA5}">
                      <a16:colId xmlns:a16="http://schemas.microsoft.com/office/drawing/2014/main" val="382327061"/>
                    </a:ext>
                  </a:extLst>
                </a:gridCol>
                <a:gridCol w="767102">
                  <a:extLst>
                    <a:ext uri="{9D8B030D-6E8A-4147-A177-3AD203B41FA5}">
                      <a16:colId xmlns:a16="http://schemas.microsoft.com/office/drawing/2014/main" val="4032602331"/>
                    </a:ext>
                  </a:extLst>
                </a:gridCol>
              </a:tblGrid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Peugeot 208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10.077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426976134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Tesla Model Y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6.504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452062283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Fiat 500e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6.074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71802897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Renault Megane E-Tech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4.851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33071763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Tesla Model 3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4.675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205754446"/>
                  </a:ext>
                </a:extLst>
              </a:tr>
            </a:tbl>
          </a:graphicData>
        </a:graphic>
      </p:graphicFrame>
      <p:graphicFrame>
        <p:nvGraphicFramePr>
          <p:cNvPr id="732" name="Tabella 731">
            <a:extLst>
              <a:ext uri="{FF2B5EF4-FFF2-40B4-BE49-F238E27FC236}">
                <a16:creationId xmlns:a16="http://schemas.microsoft.com/office/drawing/2014/main" id="{270BC7EB-B2E7-50B0-86F2-2F939BDF5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47288"/>
              </p:ext>
            </p:extLst>
          </p:nvPr>
        </p:nvGraphicFramePr>
        <p:xfrm>
          <a:off x="743243" y="4521859"/>
          <a:ext cx="2563468" cy="1512690"/>
        </p:xfrm>
        <a:graphic>
          <a:graphicData uri="http://schemas.openxmlformats.org/drawingml/2006/table">
            <a:tbl>
              <a:tblPr>
                <a:tableStyleId>{750400F1-F3D7-4CCE-9CFB-C63EE39DE13A}</a:tableStyleId>
              </a:tblPr>
              <a:tblGrid>
                <a:gridCol w="1842926">
                  <a:extLst>
                    <a:ext uri="{9D8B030D-6E8A-4147-A177-3AD203B41FA5}">
                      <a16:colId xmlns:a16="http://schemas.microsoft.com/office/drawing/2014/main" val="1825139798"/>
                    </a:ext>
                  </a:extLst>
                </a:gridCol>
                <a:gridCol w="720542">
                  <a:extLst>
                    <a:ext uri="{9D8B030D-6E8A-4147-A177-3AD203B41FA5}">
                      <a16:colId xmlns:a16="http://schemas.microsoft.com/office/drawing/2014/main" val="3244293408"/>
                    </a:ext>
                  </a:extLst>
                </a:gridCol>
              </a:tblGrid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Tesla Model Y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11.045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11991938"/>
                  </a:ext>
                </a:extLst>
              </a:tr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VW ID.4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3.530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352017991"/>
                  </a:ext>
                </a:extLst>
              </a:tr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Skoda Enyaq iV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3.303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95190347"/>
                  </a:ext>
                </a:extLst>
              </a:tr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Mercedes EQA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2.766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24112028"/>
                  </a:ext>
                </a:extLst>
              </a:tr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BMW i4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2.601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09686355"/>
                  </a:ext>
                </a:extLst>
              </a:tr>
            </a:tbl>
          </a:graphicData>
        </a:graphic>
      </p:graphicFrame>
      <p:graphicFrame>
        <p:nvGraphicFramePr>
          <p:cNvPr id="734" name="Tabella 733">
            <a:extLst>
              <a:ext uri="{FF2B5EF4-FFF2-40B4-BE49-F238E27FC236}">
                <a16:creationId xmlns:a16="http://schemas.microsoft.com/office/drawing/2014/main" id="{2D4DAB91-8F7A-86D5-6B1F-2362686BB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03570"/>
              </p:ext>
            </p:extLst>
          </p:nvPr>
        </p:nvGraphicFramePr>
        <p:xfrm>
          <a:off x="9541897" y="1855178"/>
          <a:ext cx="2513066" cy="1430845"/>
        </p:xfrm>
        <a:graphic>
          <a:graphicData uri="http://schemas.openxmlformats.org/drawingml/2006/table">
            <a:tbl>
              <a:tblPr>
                <a:tableStyleId>{750400F1-F3D7-4CCE-9CFB-C63EE39DE13A}</a:tableStyleId>
              </a:tblPr>
              <a:tblGrid>
                <a:gridCol w="1806691">
                  <a:extLst>
                    <a:ext uri="{9D8B030D-6E8A-4147-A177-3AD203B41FA5}">
                      <a16:colId xmlns:a16="http://schemas.microsoft.com/office/drawing/2014/main" val="2887298948"/>
                    </a:ext>
                  </a:extLst>
                </a:gridCol>
                <a:gridCol w="706375">
                  <a:extLst>
                    <a:ext uri="{9D8B030D-6E8A-4147-A177-3AD203B41FA5}">
                      <a16:colId xmlns:a16="http://schemas.microsoft.com/office/drawing/2014/main" val="4075122548"/>
                    </a:ext>
                  </a:extLst>
                </a:gridCol>
              </a:tblGrid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Tesla Model Y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4.133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48575700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Volvo XC40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3.372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92896542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Tesla Model 3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2.639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01012807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>
                          <a:effectLst/>
                        </a:rPr>
                        <a:t>Volvo EX30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1.591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93389178"/>
                  </a:ext>
                </a:extLst>
              </a:tr>
              <a:tr h="286169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 err="1">
                          <a:effectLst/>
                        </a:rPr>
                        <a:t>Kia</a:t>
                      </a:r>
                      <a:r>
                        <a:rPr lang="it-IT" sz="1100" b="1" u="none" strike="noStrike" dirty="0">
                          <a:effectLst/>
                        </a:rPr>
                        <a:t> Niro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1.168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45836128"/>
                  </a:ext>
                </a:extLst>
              </a:tr>
            </a:tbl>
          </a:graphicData>
        </a:graphic>
      </p:graphicFrame>
      <p:graphicFrame>
        <p:nvGraphicFramePr>
          <p:cNvPr id="735" name="Tabella 734">
            <a:extLst>
              <a:ext uri="{FF2B5EF4-FFF2-40B4-BE49-F238E27FC236}">
                <a16:creationId xmlns:a16="http://schemas.microsoft.com/office/drawing/2014/main" id="{00A32AE1-4F5E-ADF5-2028-7A115BAAEC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2450034"/>
              </p:ext>
            </p:extLst>
          </p:nvPr>
        </p:nvGraphicFramePr>
        <p:xfrm>
          <a:off x="6891795" y="4536740"/>
          <a:ext cx="2891620" cy="1492275"/>
        </p:xfrm>
        <a:graphic>
          <a:graphicData uri="http://schemas.openxmlformats.org/drawingml/2006/table">
            <a:tbl>
              <a:tblPr>
                <a:tableStyleId>{750400F1-F3D7-4CCE-9CFB-C63EE39DE13A}</a:tableStyleId>
              </a:tblPr>
              <a:tblGrid>
                <a:gridCol w="2078840">
                  <a:extLst>
                    <a:ext uri="{9D8B030D-6E8A-4147-A177-3AD203B41FA5}">
                      <a16:colId xmlns:a16="http://schemas.microsoft.com/office/drawing/2014/main" val="128046301"/>
                    </a:ext>
                  </a:extLst>
                </a:gridCol>
                <a:gridCol w="812780">
                  <a:extLst>
                    <a:ext uri="{9D8B030D-6E8A-4147-A177-3AD203B41FA5}">
                      <a16:colId xmlns:a16="http://schemas.microsoft.com/office/drawing/2014/main" val="3917006682"/>
                    </a:ext>
                  </a:extLst>
                </a:gridCol>
              </a:tblGrid>
              <a:tr h="2984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Tesla Model 3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2.048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20045402"/>
                  </a:ext>
                </a:extLst>
              </a:tr>
              <a:tr h="2984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Tesla Model Y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1.511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67954120"/>
                  </a:ext>
                </a:extLst>
              </a:tr>
              <a:tr h="2984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MG 4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674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033520644"/>
                  </a:ext>
                </a:extLst>
              </a:tr>
              <a:tr h="2984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>
                          <a:effectLst/>
                        </a:rPr>
                        <a:t>BMW iX1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>
                          <a:effectLst/>
                        </a:rPr>
                        <a:t>406</a:t>
                      </a:r>
                      <a:endParaRPr lang="it-IT" sz="110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41373900"/>
                  </a:ext>
                </a:extLst>
              </a:tr>
              <a:tr h="298455"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1" u="none" strike="noStrike" dirty="0" err="1">
                          <a:effectLst/>
                        </a:rPr>
                        <a:t>Kia</a:t>
                      </a:r>
                      <a:r>
                        <a:rPr lang="it-IT" sz="1100" b="1" u="none" strike="noStrike" dirty="0">
                          <a:effectLst/>
                        </a:rPr>
                        <a:t> Niro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effectLst/>
                        </a:rPr>
                        <a:t>390</a:t>
                      </a:r>
                      <a:endParaRPr lang="it-IT" sz="110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22388718"/>
                  </a:ext>
                </a:extLst>
              </a:tr>
            </a:tbl>
          </a:graphicData>
        </a:graphic>
      </p:graphicFrame>
      <p:graphicFrame>
        <p:nvGraphicFramePr>
          <p:cNvPr id="737" name="Tabella 736">
            <a:extLst>
              <a:ext uri="{FF2B5EF4-FFF2-40B4-BE49-F238E27FC236}">
                <a16:creationId xmlns:a16="http://schemas.microsoft.com/office/drawing/2014/main" id="{81729ADC-CA38-D6BE-F5B8-94F52B7FA1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968737"/>
              </p:ext>
            </p:extLst>
          </p:nvPr>
        </p:nvGraphicFramePr>
        <p:xfrm>
          <a:off x="3696634" y="4516325"/>
          <a:ext cx="2874631" cy="1512690"/>
        </p:xfrm>
        <a:graphic>
          <a:graphicData uri="http://schemas.openxmlformats.org/drawingml/2006/table">
            <a:tbl>
              <a:tblPr>
                <a:tableStyleId>{750400F1-F3D7-4CCE-9CFB-C63EE39DE13A}</a:tableStyleId>
              </a:tblPr>
              <a:tblGrid>
                <a:gridCol w="2066627">
                  <a:extLst>
                    <a:ext uri="{9D8B030D-6E8A-4147-A177-3AD203B41FA5}">
                      <a16:colId xmlns:a16="http://schemas.microsoft.com/office/drawing/2014/main" val="989379484"/>
                    </a:ext>
                  </a:extLst>
                </a:gridCol>
                <a:gridCol w="808004">
                  <a:extLst>
                    <a:ext uri="{9D8B030D-6E8A-4147-A177-3AD203B41FA5}">
                      <a16:colId xmlns:a16="http://schemas.microsoft.com/office/drawing/2014/main" val="39074573"/>
                    </a:ext>
                  </a:extLst>
                </a:gridCol>
              </a:tblGrid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1" u="none" strike="noStrike">
                          <a:effectLst/>
                        </a:rPr>
                        <a:t>Tesla Model Y</a:t>
                      </a:r>
                      <a:endParaRPr lang="it-IT" sz="105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u="none" strike="noStrike">
                          <a:effectLst/>
                        </a:rPr>
                        <a:t>8.170</a:t>
                      </a:r>
                      <a:endParaRPr lang="it-IT" sz="105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844738706"/>
                  </a:ext>
                </a:extLst>
              </a:tr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1" u="none" strike="noStrike">
                          <a:effectLst/>
                        </a:rPr>
                        <a:t>MG 4</a:t>
                      </a:r>
                      <a:endParaRPr lang="it-IT" sz="105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u="none" strike="noStrike">
                          <a:effectLst/>
                        </a:rPr>
                        <a:t>4.181</a:t>
                      </a:r>
                      <a:endParaRPr lang="it-IT" sz="105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79454838"/>
                  </a:ext>
                </a:extLst>
              </a:tr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1" u="none" strike="noStrike">
                          <a:effectLst/>
                        </a:rPr>
                        <a:t>Tesla Model 3</a:t>
                      </a:r>
                      <a:endParaRPr lang="it-IT" sz="105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u="none" strike="noStrike">
                          <a:effectLst/>
                        </a:rPr>
                        <a:t>3.582</a:t>
                      </a:r>
                      <a:endParaRPr lang="it-IT" sz="1050" b="1" i="0" u="none" strike="noStrike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523896591"/>
                  </a:ext>
                </a:extLst>
              </a:tr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1" u="none" strike="noStrike" dirty="0">
                          <a:effectLst/>
                        </a:rPr>
                        <a:t>Toyota bZ4X</a:t>
                      </a:r>
                      <a:endParaRPr lang="it-IT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u="none" strike="noStrike" dirty="0">
                          <a:effectLst/>
                        </a:rPr>
                        <a:t>3.359</a:t>
                      </a:r>
                      <a:endParaRPr lang="it-IT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85999624"/>
                  </a:ext>
                </a:extLst>
              </a:tr>
              <a:tr h="302538">
                <a:tc>
                  <a:txBody>
                    <a:bodyPr/>
                    <a:lstStyle/>
                    <a:p>
                      <a:pPr algn="l" fontAlgn="b"/>
                      <a:r>
                        <a:rPr lang="it-IT" sz="1050" b="1" u="none" strike="noStrike" dirty="0">
                          <a:effectLst/>
                        </a:rPr>
                        <a:t>BMW i4</a:t>
                      </a:r>
                      <a:endParaRPr lang="it-IT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050" b="1" u="none" strike="noStrike" dirty="0">
                          <a:effectLst/>
                        </a:rPr>
                        <a:t>3.236</a:t>
                      </a:r>
                      <a:endParaRPr lang="it-IT" sz="1050" b="1" i="0" u="none" strike="noStrike" dirty="0">
                        <a:solidFill>
                          <a:srgbClr val="000000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31899816"/>
                  </a:ext>
                </a:extLst>
              </a:tr>
            </a:tbl>
          </a:graphicData>
        </a:graphic>
      </p:graphicFrame>
      <p:pic>
        <p:nvPicPr>
          <p:cNvPr id="738" name="Google Shape;187;p3" descr="Immagine che contiene logo, Elementi grafici, design&#10;&#10;Descrizione generata automaticamente">
            <a:extLst>
              <a:ext uri="{FF2B5EF4-FFF2-40B4-BE49-F238E27FC236}">
                <a16:creationId xmlns:a16="http://schemas.microsoft.com/office/drawing/2014/main" id="{B343D39E-1FF1-741E-8A69-50E50B133AC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36859" y="1213864"/>
            <a:ext cx="576000" cy="5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188;p3" descr="Immagine che contiene logo, Policromia, cerchio, Elementi grafici&#10;&#10;Descrizione generata automaticamente">
            <a:extLst>
              <a:ext uri="{FF2B5EF4-FFF2-40B4-BE49-F238E27FC236}">
                <a16:creationId xmlns:a16="http://schemas.microsoft.com/office/drawing/2014/main" id="{8DC189E2-ED68-E50B-8AE8-23B64028D1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22052" y="1258989"/>
            <a:ext cx="576000" cy="5018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0" name="Immagine 739" descr="Immagine che contiene logo, Elementi grafici, simbolo, design&#10;&#10;Descrizione generata automaticamente">
            <a:extLst>
              <a:ext uri="{FF2B5EF4-FFF2-40B4-BE49-F238E27FC236}">
                <a16:creationId xmlns:a16="http://schemas.microsoft.com/office/drawing/2014/main" id="{BB0E4849-E88D-087C-6CE2-42C047A20E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ackgroundRemoval t="10000" b="90000" l="10000" r="90000">
                        <a14:foregroundMark x1="40000" y1="21739" x2="58667" y2="39130"/>
                        <a14:foregroundMark x1="61333" y1="24638" x2="61333" y2="52174"/>
                        <a14:foregroundMark x1="78667" y1="46377" x2="78667" y2="46377"/>
                        <a14:foregroundMark x1="73333" y1="26087" x2="77333" y2="55072"/>
                        <a14:foregroundMark x1="68000" y1="21739" x2="52000" y2="24638"/>
                        <a14:foregroundMark x1="52000" y1="24638" x2="52000" y2="24638"/>
                        <a14:foregroundMark x1="52000" y1="18841" x2="49333" y2="18841"/>
                        <a14:foregroundMark x1="50667" y1="23188" x2="50667" y2="23188"/>
                        <a14:foregroundMark x1="44000" y1="49275" x2="44000" y2="49275"/>
                        <a14:foregroundMark x1="53333" y1="56522" x2="53333" y2="56522"/>
                        <a14:foregroundMark x1="46667" y1="57971" x2="46667" y2="57971"/>
                        <a14:foregroundMark x1="46667" y1="62319" x2="46667" y2="62319"/>
                        <a14:foregroundMark x1="50667" y1="72464" x2="50667" y2="72464"/>
                        <a14:foregroundMark x1="37333" y1="78261" x2="37333" y2="78261"/>
                        <a14:foregroundMark x1="50667" y1="82609" x2="50667" y2="82609"/>
                        <a14:foregroundMark x1="60000" y1="82609" x2="60000" y2="82609"/>
                        <a14:foregroundMark x1="40000" y1="82609" x2="40000" y2="82609"/>
                        <a14:foregroundMark x1="37333" y1="18841" x2="37333" y2="18841"/>
                        <a14:foregroundMark x1="41333" y1="15942" x2="41333" y2="15942"/>
                        <a14:foregroundMark x1="56000" y1="15942" x2="56000" y2="15942"/>
                        <a14:foregroundMark x1="61333" y1="15942" x2="61333" y2="15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089" y="1258990"/>
            <a:ext cx="553049" cy="525664"/>
          </a:xfrm>
          <a:prstGeom prst="rect">
            <a:avLst/>
          </a:prstGeom>
        </p:spPr>
      </p:pic>
      <p:pic>
        <p:nvPicPr>
          <p:cNvPr id="741" name="Google Shape;193;p3" descr="Immagine che contiene logo, cerchio, simbolo&#10;&#10;Descrizione generata automaticamente">
            <a:extLst>
              <a:ext uri="{FF2B5EF4-FFF2-40B4-BE49-F238E27FC236}">
                <a16:creationId xmlns:a16="http://schemas.microsoft.com/office/drawing/2014/main" id="{4A25EC06-6CED-372C-53FD-3DA3309589A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15722" y="1311168"/>
            <a:ext cx="483035" cy="42130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030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4" name="Google Shape;283;p6">
            <a:extLst>
              <a:ext uri="{FF2B5EF4-FFF2-40B4-BE49-F238E27FC236}">
                <a16:creationId xmlns:a16="http://schemas.microsoft.com/office/drawing/2014/main" id="{19FB6C4E-B332-05CE-E9B6-F6CF5D5DB3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6629678"/>
              </p:ext>
            </p:extLst>
          </p:nvPr>
        </p:nvGraphicFramePr>
        <p:xfrm>
          <a:off x="-375393" y="1221856"/>
          <a:ext cx="5706116" cy="32452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Google Shape;270;p6">
            <a:extLst>
              <a:ext uri="{FF2B5EF4-FFF2-40B4-BE49-F238E27FC236}">
                <a16:creationId xmlns:a16="http://schemas.microsoft.com/office/drawing/2014/main" id="{ACCDC4FB-08C6-F179-B58F-E40C68B37E2B}"/>
              </a:ext>
            </a:extLst>
          </p:cNvPr>
          <p:cNvSpPr txBox="1"/>
          <p:nvPr/>
        </p:nvSpPr>
        <p:spPr>
          <a:xfrm>
            <a:off x="5635109" y="1049536"/>
            <a:ext cx="6323211" cy="4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 typeface="Montserrat"/>
              <a:buNone/>
              <a:tabLst/>
              <a:defRPr/>
            </a:pPr>
            <a:r>
              <a:rPr kumimoji="0" lang="it-IT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CHIMICA DELLE BATTERIE (Storico fino a febbraio 2024)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5" name="Google Shape;276;p6">
            <a:extLst>
              <a:ext uri="{FF2B5EF4-FFF2-40B4-BE49-F238E27FC236}">
                <a16:creationId xmlns:a16="http://schemas.microsoft.com/office/drawing/2014/main" id="{AE85B546-77C7-C29B-E106-E869E275A536}"/>
              </a:ext>
            </a:extLst>
          </p:cNvPr>
          <p:cNvCxnSpPr>
            <a:cxnSpLocks/>
          </p:cNvCxnSpPr>
          <p:nvPr/>
        </p:nvCxnSpPr>
        <p:spPr>
          <a:xfrm>
            <a:off x="43852" y="3415320"/>
            <a:ext cx="3151386" cy="13680"/>
          </a:xfrm>
          <a:prstGeom prst="straightConnector1">
            <a:avLst/>
          </a:prstGeom>
          <a:noFill/>
          <a:ln w="28575" cap="flat" cmpd="sng">
            <a:solidFill>
              <a:srgbClr val="006FB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" name="Google Shape;277;p6">
            <a:extLst>
              <a:ext uri="{FF2B5EF4-FFF2-40B4-BE49-F238E27FC236}">
                <a16:creationId xmlns:a16="http://schemas.microsoft.com/office/drawing/2014/main" id="{B879A9CF-D6FD-21DA-E012-3ED60D46A380}"/>
              </a:ext>
            </a:extLst>
          </p:cNvPr>
          <p:cNvSpPr txBox="1"/>
          <p:nvPr/>
        </p:nvSpPr>
        <p:spPr>
          <a:xfrm>
            <a:off x="5215084" y="1590096"/>
            <a:ext cx="6567970" cy="127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>
              <a:buSzPts val="900"/>
            </a:pP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Risulta Interessante approfondire l’utilizzo delle varie chimiche di batterie a livello mondiale. Dallo storico possiamo vedere una </a:t>
            </a:r>
            <a:r>
              <a:rPr lang="it-IT" b="1" dirty="0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rPr>
              <a:t>sempre più diffusa crescita delle batterie di tipo LFP a discapito delle NCA e dell’NMC. 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Soprattutto queste ultime che dominano il </a:t>
            </a:r>
            <a:r>
              <a:rPr lang="it-IT" b="1" dirty="0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rPr>
              <a:t>mercato europeo </a:t>
            </a:r>
            <a:r>
              <a:rPr lang="it-IT" dirty="0">
                <a:latin typeface="Montserrat"/>
                <a:ea typeface="Montserrat"/>
                <a:cs typeface="Montserrat"/>
                <a:sym typeface="Montserrat"/>
              </a:rPr>
              <a:t>stanno pian </a:t>
            </a:r>
            <a:r>
              <a:rPr lang="it-IT" b="1" dirty="0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rPr>
              <a:t>piano lasciando quote alle LFP.</a:t>
            </a:r>
            <a:endParaRPr dirty="0">
              <a:solidFill>
                <a:srgbClr val="006FB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buSzPts val="900"/>
            </a:pPr>
            <a:endParaRPr sz="900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18" name="Google Shape;282;p6">
            <a:extLst>
              <a:ext uri="{FF2B5EF4-FFF2-40B4-BE49-F238E27FC236}">
                <a16:creationId xmlns:a16="http://schemas.microsoft.com/office/drawing/2014/main" id="{F0996C77-A9C3-5450-60BB-A8903A8AE7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7361201"/>
              </p:ext>
            </p:extLst>
          </p:nvPr>
        </p:nvGraphicFramePr>
        <p:xfrm>
          <a:off x="3437763" y="3387760"/>
          <a:ext cx="4659757" cy="2759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emestryShare">
            <a:extLst>
              <a:ext uri="{FF2B5EF4-FFF2-40B4-BE49-F238E27FC236}">
                <a16:creationId xmlns:a16="http://schemas.microsoft.com/office/drawing/2014/main" id="{51CEA010-8221-F1F9-61A0-446CE6F073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3989184"/>
              </p:ext>
            </p:extLst>
          </p:nvPr>
        </p:nvGraphicFramePr>
        <p:xfrm>
          <a:off x="7385048" y="3482134"/>
          <a:ext cx="4786047" cy="2664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Google Shape;265;p6">
            <a:extLst>
              <a:ext uri="{FF2B5EF4-FFF2-40B4-BE49-F238E27FC236}">
                <a16:creationId xmlns:a16="http://schemas.microsoft.com/office/drawing/2014/main" id="{1DF55683-6287-553E-8CC5-663CB2AE2ABC}"/>
              </a:ext>
            </a:extLst>
          </p:cNvPr>
          <p:cNvSpPr txBox="1">
            <a:spLocks noGrp="1"/>
          </p:cNvSpPr>
          <p:nvPr/>
        </p:nvSpPr>
        <p:spPr>
          <a:xfrm>
            <a:off x="43852" y="-467491"/>
            <a:ext cx="5537438" cy="2356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None/>
            </a:pPr>
            <a:r>
              <a:rPr lang="it-IT" sz="2000" b="1" dirty="0">
                <a:latin typeface="Montserrat"/>
                <a:ea typeface="Montserrat"/>
                <a:cs typeface="Montserrat"/>
                <a:sym typeface="Montserrat"/>
              </a:rPr>
              <a:t>I trend mondiali delle batterie</a:t>
            </a:r>
            <a:endParaRPr sz="20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1" name="Google Shape;268;p6">
            <a:extLst>
              <a:ext uri="{FF2B5EF4-FFF2-40B4-BE49-F238E27FC236}">
                <a16:creationId xmlns:a16="http://schemas.microsoft.com/office/drawing/2014/main" id="{2B66384B-5F23-86B8-BCDE-12ABAB39F062}"/>
              </a:ext>
            </a:extLst>
          </p:cNvPr>
          <p:cNvSpPr txBox="1"/>
          <p:nvPr/>
        </p:nvSpPr>
        <p:spPr>
          <a:xfrm>
            <a:off x="3782" y="1024658"/>
            <a:ext cx="5537438" cy="4350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</a:pPr>
            <a:r>
              <a:rPr lang="it-IT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TOTALE CAPACITÀ GWh GLOBALE YTD 2024 (Febbraio)</a:t>
            </a:r>
            <a:endParaRPr sz="1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75;p6">
            <a:extLst>
              <a:ext uri="{FF2B5EF4-FFF2-40B4-BE49-F238E27FC236}">
                <a16:creationId xmlns:a16="http://schemas.microsoft.com/office/drawing/2014/main" id="{F27B1BA6-FBA0-9250-F052-80655D78FABA}"/>
              </a:ext>
            </a:extLst>
          </p:cNvPr>
          <p:cNvSpPr txBox="1"/>
          <p:nvPr/>
        </p:nvSpPr>
        <p:spPr>
          <a:xfrm>
            <a:off x="208199" y="3490831"/>
            <a:ext cx="2987039" cy="1691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it-IT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Nei primi due mesi del 2024, a livello mondiale, il totale della capacità delle batterie dei veicoli BEV immatricolati è stata pari </a:t>
            </a:r>
            <a:r>
              <a:rPr lang="it-IT" sz="1400" b="1" dirty="0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rPr>
              <a:t>a 79 GWh </a:t>
            </a:r>
            <a:r>
              <a:rPr lang="it-IT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di cui </a:t>
            </a:r>
            <a:r>
              <a:rPr lang="it-IT" sz="1400" b="1" dirty="0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rPr>
              <a:t>19 (circa il 25%) </a:t>
            </a:r>
            <a:r>
              <a:rPr lang="it-IT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ha riguardato veicoli venduti in </a:t>
            </a:r>
            <a:r>
              <a:rPr lang="it-IT" sz="1400" b="1" dirty="0">
                <a:solidFill>
                  <a:srgbClr val="006FB8"/>
                </a:solidFill>
                <a:latin typeface="Montserrat"/>
                <a:ea typeface="Montserrat"/>
                <a:cs typeface="Montserrat"/>
                <a:sym typeface="Montserrat"/>
              </a:rPr>
              <a:t>Europa</a:t>
            </a:r>
            <a:r>
              <a:rPr lang="it-IT" sz="1400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3600" b="1" dirty="0">
              <a:solidFill>
                <a:srgbClr val="006FB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" name="Google Shape;276;p6">
            <a:extLst>
              <a:ext uri="{FF2B5EF4-FFF2-40B4-BE49-F238E27FC236}">
                <a16:creationId xmlns:a16="http://schemas.microsoft.com/office/drawing/2014/main" id="{FF25E6C8-8AE9-2A27-4AB9-318EA8D4575A}"/>
              </a:ext>
            </a:extLst>
          </p:cNvPr>
          <p:cNvCxnSpPr>
            <a:cxnSpLocks/>
          </p:cNvCxnSpPr>
          <p:nvPr/>
        </p:nvCxnSpPr>
        <p:spPr>
          <a:xfrm>
            <a:off x="20905" y="5181973"/>
            <a:ext cx="3174333" cy="0"/>
          </a:xfrm>
          <a:prstGeom prst="straightConnector1">
            <a:avLst/>
          </a:prstGeom>
          <a:noFill/>
          <a:ln w="28575" cap="flat" cmpd="sng">
            <a:solidFill>
              <a:srgbClr val="006FB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5" name="Google Shape;276;p6">
            <a:extLst>
              <a:ext uri="{FF2B5EF4-FFF2-40B4-BE49-F238E27FC236}">
                <a16:creationId xmlns:a16="http://schemas.microsoft.com/office/drawing/2014/main" id="{8CF1FF7F-06F3-A3BA-B65D-856119634BAA}"/>
              </a:ext>
            </a:extLst>
          </p:cNvPr>
          <p:cNvCxnSpPr>
            <a:cxnSpLocks/>
          </p:cNvCxnSpPr>
          <p:nvPr/>
        </p:nvCxnSpPr>
        <p:spPr>
          <a:xfrm>
            <a:off x="5215084" y="1547961"/>
            <a:ext cx="6509293" cy="0"/>
          </a:xfrm>
          <a:prstGeom prst="straightConnector1">
            <a:avLst/>
          </a:prstGeom>
          <a:noFill/>
          <a:ln w="28575" cap="flat" cmpd="sng">
            <a:solidFill>
              <a:srgbClr val="006FB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" name="Google Shape;276;p6">
            <a:extLst>
              <a:ext uri="{FF2B5EF4-FFF2-40B4-BE49-F238E27FC236}">
                <a16:creationId xmlns:a16="http://schemas.microsoft.com/office/drawing/2014/main" id="{25F9B336-C8F9-D7ED-8D20-87A61A0A4ED7}"/>
              </a:ext>
            </a:extLst>
          </p:cNvPr>
          <p:cNvCxnSpPr>
            <a:cxnSpLocks/>
          </p:cNvCxnSpPr>
          <p:nvPr/>
        </p:nvCxnSpPr>
        <p:spPr>
          <a:xfrm>
            <a:off x="5215084" y="2844484"/>
            <a:ext cx="6509293" cy="0"/>
          </a:xfrm>
          <a:prstGeom prst="straightConnector1">
            <a:avLst/>
          </a:prstGeom>
          <a:noFill/>
          <a:ln w="28575" cap="flat" cmpd="sng">
            <a:solidFill>
              <a:srgbClr val="006FB8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073949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D9B4296E-3940-0C9D-8082-10A7268BB0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3" t="16494" r="35658"/>
          <a:stretch/>
        </p:blipFill>
        <p:spPr>
          <a:xfrm>
            <a:off x="7820371" y="1779936"/>
            <a:ext cx="3240211" cy="3694541"/>
          </a:xfrm>
          <a:prstGeom prst="rect">
            <a:avLst/>
          </a:prstGeom>
        </p:spPr>
      </p:pic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itolo 8">
            <a:extLst>
              <a:ext uri="{FF2B5EF4-FFF2-40B4-BE49-F238E27FC236}">
                <a16:creationId xmlns:a16="http://schemas.microsoft.com/office/drawing/2014/main" id="{B6DC9BB0-19CD-9EC0-9255-465B0F3714B9}"/>
              </a:ext>
            </a:extLst>
          </p:cNvPr>
          <p:cNvSpPr txBox="1">
            <a:spLocks/>
          </p:cNvSpPr>
          <p:nvPr/>
        </p:nvSpPr>
        <p:spPr>
          <a:xfrm>
            <a:off x="0" y="487262"/>
            <a:ext cx="11407751" cy="110800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it-IT" sz="3200" b="1" dirty="0">
                <a:latin typeface="Montserrat" pitchFamily="2" charset="0"/>
              </a:rPr>
              <a:t>Distribuzione delle immatricolazioni (storico) in Italia per paese di assemblaggio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6513EF19-BA32-8CD5-15F7-34FD7EC33BF1}"/>
              </a:ext>
            </a:extLst>
          </p:cNvPr>
          <p:cNvSpPr txBox="1"/>
          <p:nvPr/>
        </p:nvSpPr>
        <p:spPr>
          <a:xfrm>
            <a:off x="0" y="1595270"/>
            <a:ext cx="671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800" b="1" dirty="0">
                <a:latin typeface="Montserrat" pitchFamily="2" charset="0"/>
              </a:rPr>
              <a:t>Immatricolazioni</a:t>
            </a:r>
            <a:r>
              <a:rPr lang="it-IT" sz="1800" b="1" baseline="0" dirty="0">
                <a:latin typeface="Montserrat" pitchFamily="2" charset="0"/>
              </a:rPr>
              <a:t> BEV (provenienza di assemblaggio)</a:t>
            </a:r>
            <a:endParaRPr lang="it-IT" sz="1800" b="1" dirty="0">
              <a:latin typeface="Montserrat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8778B3-4F14-FC85-91DE-D8DE17DD4F28}"/>
              </a:ext>
            </a:extLst>
          </p:cNvPr>
          <p:cNvSpPr txBox="1"/>
          <p:nvPr/>
        </p:nvSpPr>
        <p:spPr>
          <a:xfrm>
            <a:off x="0" y="5262730"/>
            <a:ext cx="58929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Monserrat"/>
              </a:rPr>
              <a:t>Analizzando i paesi dove vengono assemblate le BEV che sono immatricolate sul territorio italiano si denota come:</a:t>
            </a:r>
            <a:endParaRPr lang="it-IT" b="1" dirty="0">
              <a:latin typeface="Mon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Monserrat"/>
              </a:rPr>
              <a:t>Paesi UE : </a:t>
            </a:r>
            <a:r>
              <a:rPr lang="it-IT" dirty="0">
                <a:latin typeface="Monserrat"/>
              </a:rPr>
              <a:t>viene assemblato il 71%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Monserrat"/>
              </a:rPr>
              <a:t>Cina</a:t>
            </a:r>
            <a:r>
              <a:rPr lang="it-IT" dirty="0">
                <a:latin typeface="Monserrat"/>
              </a:rPr>
              <a:t> : viene assemblato il  15%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Monserrat"/>
              </a:rPr>
              <a:t>Stati Uniti</a:t>
            </a:r>
            <a:r>
              <a:rPr lang="it-IT" dirty="0">
                <a:latin typeface="Monserrat"/>
              </a:rPr>
              <a:t> : viene assemblato il 4%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Monserrat"/>
              </a:rPr>
              <a:t>Altro: </a:t>
            </a:r>
            <a:r>
              <a:rPr lang="it-IT" dirty="0">
                <a:latin typeface="Monserrat"/>
              </a:rPr>
              <a:t>viene assemblato il 10%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5D8EE83-BB6B-1DB7-CA73-6AC98AA427FB}"/>
              </a:ext>
            </a:extLst>
          </p:cNvPr>
          <p:cNvSpPr/>
          <p:nvPr/>
        </p:nvSpPr>
        <p:spPr>
          <a:xfrm>
            <a:off x="7205057" y="1779936"/>
            <a:ext cx="4470840" cy="4693918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A3D5D6-8B85-7D31-4B3E-51DD17DF9F3A}"/>
              </a:ext>
            </a:extLst>
          </p:cNvPr>
          <p:cNvSpPr txBox="1"/>
          <p:nvPr/>
        </p:nvSpPr>
        <p:spPr>
          <a:xfrm>
            <a:off x="7498909" y="5458191"/>
            <a:ext cx="43289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latin typeface="Monserrat"/>
              </a:rPr>
              <a:t>Approfondendo a livello europeo:</a:t>
            </a:r>
            <a:endParaRPr lang="it-IT" b="1" dirty="0">
              <a:latin typeface="Monserra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Monserrat"/>
              </a:rPr>
              <a:t>Francia </a:t>
            </a:r>
            <a:r>
              <a:rPr lang="it-IT" dirty="0">
                <a:latin typeface="Monserrat"/>
              </a:rPr>
              <a:t>con il 19%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Monserrat"/>
              </a:rPr>
              <a:t>Germania</a:t>
            </a:r>
            <a:r>
              <a:rPr lang="it-IT" dirty="0">
                <a:latin typeface="Monserrat"/>
              </a:rPr>
              <a:t> con il 18%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Monserrat"/>
              </a:rPr>
              <a:t>Italia</a:t>
            </a:r>
            <a:r>
              <a:rPr lang="it-IT" dirty="0">
                <a:latin typeface="Monserrat"/>
              </a:rPr>
              <a:t> con il 10%</a:t>
            </a:r>
          </a:p>
        </p:txBody>
      </p:sp>
      <p:pic>
        <p:nvPicPr>
          <p:cNvPr id="10" name="Immagine 9" descr="Immagine che contiene mappa&#10;&#10;Descrizione generata automaticamente">
            <a:extLst>
              <a:ext uri="{FF2B5EF4-FFF2-40B4-BE49-F238E27FC236}">
                <a16:creationId xmlns:a16="http://schemas.microsoft.com/office/drawing/2014/main" id="{4351CBC8-7E08-A04D-5182-68695CC5E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95" y="2125274"/>
            <a:ext cx="7190477" cy="30461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F59D9BA-47B2-B25F-5B14-2984044F5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8994" y="2501195"/>
            <a:ext cx="579452" cy="57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79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0ED5348F-CD68-A8DD-4F9C-80E612282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9" name="Google Shape;235;p1">
            <a:extLst>
              <a:ext uri="{FF2B5EF4-FFF2-40B4-BE49-F238E27FC236}">
                <a16:creationId xmlns:a16="http://schemas.microsoft.com/office/drawing/2014/main" id="{5888E9A8-7918-5FA0-3836-37D2D6AED3A4}"/>
              </a:ext>
            </a:extLst>
          </p:cNvPr>
          <p:cNvSpPr/>
          <p:nvPr/>
        </p:nvSpPr>
        <p:spPr>
          <a:xfrm>
            <a:off x="517608" y="1145263"/>
            <a:ext cx="11156784" cy="506583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2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0" name="Google Shape;236;p1">
            <a:extLst>
              <a:ext uri="{FF2B5EF4-FFF2-40B4-BE49-F238E27FC236}">
                <a16:creationId xmlns:a16="http://schemas.microsoft.com/office/drawing/2014/main" id="{FE560E08-1E18-6E0E-7448-52BF3110746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531241"/>
              </p:ext>
            </p:extLst>
          </p:nvPr>
        </p:nvGraphicFramePr>
        <p:xfrm>
          <a:off x="144288" y="2273192"/>
          <a:ext cx="6034969" cy="4402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Google Shape;237;p1">
            <a:extLst>
              <a:ext uri="{FF2B5EF4-FFF2-40B4-BE49-F238E27FC236}">
                <a16:creationId xmlns:a16="http://schemas.microsoft.com/office/drawing/2014/main" id="{3642D8C5-4A63-1334-4618-E29DC76346A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29" y="389738"/>
            <a:ext cx="11407751" cy="6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</a:pPr>
            <a:r>
              <a:rPr lang="it-IT" dirty="0">
                <a:solidFill>
                  <a:schemeClr val="lt2"/>
                </a:solidFill>
              </a:rPr>
              <a:t>Il mercato delle auto elettriche (M1)</a:t>
            </a:r>
            <a:endParaRPr dirty="0"/>
          </a:p>
        </p:txBody>
      </p:sp>
      <p:sp>
        <p:nvSpPr>
          <p:cNvPr id="22" name="Google Shape;239;p1">
            <a:extLst>
              <a:ext uri="{FF2B5EF4-FFF2-40B4-BE49-F238E27FC236}">
                <a16:creationId xmlns:a16="http://schemas.microsoft.com/office/drawing/2014/main" id="{503232C0-667D-94DF-A354-8C1911A62CBD}"/>
              </a:ext>
            </a:extLst>
          </p:cNvPr>
          <p:cNvSpPr txBox="1"/>
          <p:nvPr/>
        </p:nvSpPr>
        <p:spPr>
          <a:xfrm>
            <a:off x="475381" y="1766609"/>
            <a:ext cx="5703875" cy="50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67" b="0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Immatricolato per alimentazione </a:t>
            </a:r>
            <a:endParaRPr sz="1867" b="0" i="0" u="none" strike="noStrike" cap="none" dirty="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it-IT" sz="1867" b="0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dirty="0"/>
          </a:p>
        </p:txBody>
      </p:sp>
      <p:sp>
        <p:nvSpPr>
          <p:cNvPr id="23" name="Google Shape;249;p1">
            <a:extLst>
              <a:ext uri="{FF2B5EF4-FFF2-40B4-BE49-F238E27FC236}">
                <a16:creationId xmlns:a16="http://schemas.microsoft.com/office/drawing/2014/main" id="{814A01AB-4DDF-021A-D4AE-D585D0633A8D}"/>
              </a:ext>
            </a:extLst>
          </p:cNvPr>
          <p:cNvSpPr txBox="1"/>
          <p:nvPr/>
        </p:nvSpPr>
        <p:spPr>
          <a:xfrm>
            <a:off x="6061269" y="1744030"/>
            <a:ext cx="5703875" cy="50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67" b="0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Immatricolato BEV in Italia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67" b="0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br>
              <a:rPr lang="it-IT" sz="1867" b="0" i="0" u="none" strike="noStrike" cap="none" dirty="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endParaRPr dirty="0"/>
          </a:p>
        </p:txBody>
      </p:sp>
      <p:sp>
        <p:nvSpPr>
          <p:cNvPr id="24" name="Google Shape;251;p1">
            <a:extLst>
              <a:ext uri="{FF2B5EF4-FFF2-40B4-BE49-F238E27FC236}">
                <a16:creationId xmlns:a16="http://schemas.microsoft.com/office/drawing/2014/main" id="{FACCBD2C-BC04-F99E-5C3C-18D6F7FA267E}"/>
              </a:ext>
            </a:extLst>
          </p:cNvPr>
          <p:cNvSpPr txBox="1"/>
          <p:nvPr/>
        </p:nvSpPr>
        <p:spPr>
          <a:xfrm>
            <a:off x="1074384" y="2542993"/>
            <a:ext cx="1272370" cy="572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0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Market Share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BEV: 0,</a:t>
            </a:r>
            <a:r>
              <a:rPr lang="it-IT" sz="1200" b="1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33</a:t>
            </a:r>
            <a:r>
              <a:rPr lang="it-IT" sz="1200" b="1" i="0" u="none" strike="noStrike" cap="none" dirty="0">
                <a:solidFill>
                  <a:srgbClr val="349A67"/>
                </a:solidFill>
                <a:latin typeface="Montserrat"/>
                <a:ea typeface="Montserrat"/>
                <a:cs typeface="Montserrat"/>
                <a:sym typeface="Montserrat"/>
              </a:rPr>
              <a:t>%</a:t>
            </a:r>
            <a:endParaRPr dirty="0"/>
          </a:p>
        </p:txBody>
      </p:sp>
      <p:sp>
        <p:nvSpPr>
          <p:cNvPr id="25" name="Google Shape;248;p1">
            <a:extLst>
              <a:ext uri="{FF2B5EF4-FFF2-40B4-BE49-F238E27FC236}">
                <a16:creationId xmlns:a16="http://schemas.microsoft.com/office/drawing/2014/main" id="{6ED23664-4224-6E48-644B-D0757C82A37F}"/>
              </a:ext>
            </a:extLst>
          </p:cNvPr>
          <p:cNvSpPr txBox="1"/>
          <p:nvPr/>
        </p:nvSpPr>
        <p:spPr>
          <a:xfrm>
            <a:off x="144288" y="6468262"/>
            <a:ext cx="4740228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33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67" b="0" i="1" u="none" strike="noStrike" cap="none" baseline="30000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it-IT" sz="1067" b="0" i="1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Fonte: www.motus-e.org – </a:t>
            </a:r>
            <a:r>
              <a:rPr lang="it-IT" sz="1067" i="1" dirty="0">
                <a:latin typeface="Montserrat"/>
                <a:ea typeface="Montserrat"/>
                <a:cs typeface="Montserrat"/>
                <a:sym typeface="Montserrat"/>
              </a:rPr>
              <a:t>Aprile</a:t>
            </a:r>
            <a:r>
              <a:rPr lang="it-IT" sz="1067" b="0" i="1" u="none" strike="noStrike" cap="none" dirty="0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2024</a:t>
            </a:r>
          </a:p>
        </p:txBody>
      </p:sp>
      <p:graphicFrame>
        <p:nvGraphicFramePr>
          <p:cNvPr id="26" name="Grafico 25">
            <a:extLst>
              <a:ext uri="{FF2B5EF4-FFF2-40B4-BE49-F238E27FC236}">
                <a16:creationId xmlns:a16="http://schemas.microsoft.com/office/drawing/2014/main" id="{E17F3051-A873-FEFF-3603-18D9843374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0607042"/>
              </p:ext>
            </p:extLst>
          </p:nvPr>
        </p:nvGraphicFramePr>
        <p:xfrm>
          <a:off x="6073632" y="2180222"/>
          <a:ext cx="6034969" cy="43358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Google Shape;238;p1">
            <a:extLst>
              <a:ext uri="{FF2B5EF4-FFF2-40B4-BE49-F238E27FC236}">
                <a16:creationId xmlns:a16="http://schemas.microsoft.com/office/drawing/2014/main" id="{35C54243-1C32-AFAA-51D0-6F106D6BD819}"/>
              </a:ext>
            </a:extLst>
          </p:cNvPr>
          <p:cNvSpPr txBox="1">
            <a:spLocks/>
          </p:cNvSpPr>
          <p:nvPr/>
        </p:nvSpPr>
        <p:spPr>
          <a:xfrm>
            <a:off x="0" y="1211887"/>
            <a:ext cx="12192000" cy="4139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03" b="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2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lnSpc>
                <a:spcPct val="90000"/>
              </a:lnSpc>
              <a:buSzPts val="1840"/>
            </a:pPr>
            <a:r>
              <a:rPr lang="it-IT" sz="1840" dirty="0"/>
              <a:t>STIMA PARCO CIRCOLANTE: </a:t>
            </a:r>
            <a:r>
              <a:rPr lang="it-IT" sz="1840" b="1" dirty="0"/>
              <a:t>  234.478 BEV</a:t>
            </a:r>
            <a:endParaRPr lang="it-IT" dirty="0"/>
          </a:p>
          <a:p>
            <a:pPr marL="228600" indent="-11176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1840"/>
            </a:pPr>
            <a:endParaRPr lang="it-IT" sz="1840" dirty="0"/>
          </a:p>
          <a:p>
            <a:pPr marL="228600" indent="-95059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ts val="2103"/>
            </a:pPr>
            <a:endParaRPr lang="it-IT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240;p1">
            <a:extLst>
              <a:ext uri="{FF2B5EF4-FFF2-40B4-BE49-F238E27FC236}">
                <a16:creationId xmlns:a16="http://schemas.microsoft.com/office/drawing/2014/main" id="{D561FF0E-6D3E-E649-D9DE-FD7554E1B557}"/>
              </a:ext>
            </a:extLst>
          </p:cNvPr>
          <p:cNvGrpSpPr/>
          <p:nvPr/>
        </p:nvGrpSpPr>
        <p:grpSpPr>
          <a:xfrm>
            <a:off x="894199" y="1155635"/>
            <a:ext cx="4958217" cy="703628"/>
            <a:chOff x="4704821" y="3151551"/>
            <a:chExt cx="3704433" cy="522846"/>
          </a:xfrm>
        </p:grpSpPr>
        <p:sp>
          <p:nvSpPr>
            <p:cNvPr id="4" name="Google Shape;243;p1">
              <a:extLst>
                <a:ext uri="{FF2B5EF4-FFF2-40B4-BE49-F238E27FC236}">
                  <a16:creationId xmlns:a16="http://schemas.microsoft.com/office/drawing/2014/main" id="{60DFF24C-871E-81CF-F23C-4E9BDAB4EBD3}"/>
                </a:ext>
              </a:extLst>
            </p:cNvPr>
            <p:cNvSpPr txBox="1"/>
            <p:nvPr/>
          </p:nvSpPr>
          <p:spPr>
            <a:xfrm>
              <a:off x="4704821" y="3151551"/>
              <a:ext cx="3704433" cy="405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67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Canali di mercato YTD Aprile 2024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Google Shape;245;p1">
              <a:extLst>
                <a:ext uri="{FF2B5EF4-FFF2-40B4-BE49-F238E27FC236}">
                  <a16:creationId xmlns:a16="http://schemas.microsoft.com/office/drawing/2014/main" id="{1D39335E-2888-AAC3-B297-F770E07C2183}"/>
                </a:ext>
              </a:extLst>
            </p:cNvPr>
            <p:cNvSpPr txBox="1"/>
            <p:nvPr/>
          </p:nvSpPr>
          <p:spPr>
            <a:xfrm>
              <a:off x="6226543" y="3439378"/>
              <a:ext cx="660987" cy="235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BEV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6" name="Google Shape;234;p1">
            <a:extLst>
              <a:ext uri="{FF2B5EF4-FFF2-40B4-BE49-F238E27FC236}">
                <a16:creationId xmlns:a16="http://schemas.microsoft.com/office/drawing/2014/main" id="{7E59C202-1E47-B014-FDBB-41D80280DB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8028495"/>
              </p:ext>
            </p:extLst>
          </p:nvPr>
        </p:nvGraphicFramePr>
        <p:xfrm>
          <a:off x="744674" y="1578604"/>
          <a:ext cx="4958217" cy="3111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Google Shape;237;p1">
            <a:extLst>
              <a:ext uri="{FF2B5EF4-FFF2-40B4-BE49-F238E27FC236}">
                <a16:creationId xmlns:a16="http://schemas.microsoft.com/office/drawing/2014/main" id="{68FDB0A1-E7EF-919B-DBA7-C242F85C2EB8}"/>
              </a:ext>
            </a:extLst>
          </p:cNvPr>
          <p:cNvSpPr txBox="1">
            <a:spLocks/>
          </p:cNvSpPr>
          <p:nvPr/>
        </p:nvSpPr>
        <p:spPr>
          <a:xfrm>
            <a:off x="407974" y="425369"/>
            <a:ext cx="11407751" cy="6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54A"/>
              </a:buClr>
              <a:buSzPts val="2500"/>
              <a:buFont typeface="Montserrat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>
                <a:ln>
                  <a:noFill/>
                </a:ln>
                <a:solidFill>
                  <a:srgbClr val="32354A"/>
                </a:solidFill>
                <a:effectLst/>
                <a:uLnTx/>
                <a:uFillTx/>
                <a:latin typeface="Montserrat"/>
                <a:sym typeface="Montserrat"/>
              </a:rPr>
              <a:t>Canali di mercato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32354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grpSp>
        <p:nvGrpSpPr>
          <p:cNvPr id="8" name="Google Shape;240;p1">
            <a:extLst>
              <a:ext uri="{FF2B5EF4-FFF2-40B4-BE49-F238E27FC236}">
                <a16:creationId xmlns:a16="http://schemas.microsoft.com/office/drawing/2014/main" id="{AFC1A572-D3A1-0B15-D7F5-5B26FFF0646F}"/>
              </a:ext>
            </a:extLst>
          </p:cNvPr>
          <p:cNvGrpSpPr/>
          <p:nvPr/>
        </p:nvGrpSpPr>
        <p:grpSpPr>
          <a:xfrm>
            <a:off x="6489112" y="1155637"/>
            <a:ext cx="5251042" cy="703630"/>
            <a:chOff x="4704821" y="3151550"/>
            <a:chExt cx="3704433" cy="522847"/>
          </a:xfrm>
        </p:grpSpPr>
        <p:sp>
          <p:nvSpPr>
            <p:cNvPr id="9" name="Google Shape;243;p1">
              <a:extLst>
                <a:ext uri="{FF2B5EF4-FFF2-40B4-BE49-F238E27FC236}">
                  <a16:creationId xmlns:a16="http://schemas.microsoft.com/office/drawing/2014/main" id="{45B2ADAD-2BDD-DDD1-A60F-5D7380435ED1}"/>
                </a:ext>
              </a:extLst>
            </p:cNvPr>
            <p:cNvSpPr txBox="1"/>
            <p:nvPr/>
          </p:nvSpPr>
          <p:spPr>
            <a:xfrm>
              <a:off x="4704821" y="3151550"/>
              <a:ext cx="3704433" cy="4053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 pitchFamily="2" charset="0"/>
                </a:rPr>
                <a:t>Variazione percentuale YTD 2024 rispetto a YTD 2023</a:t>
              </a: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itchFamily="2" charset="0"/>
              </a:endParaRPr>
            </a:p>
          </p:txBody>
        </p:sp>
        <p:sp>
          <p:nvSpPr>
            <p:cNvPr id="10" name="Google Shape;245;p1">
              <a:extLst>
                <a:ext uri="{FF2B5EF4-FFF2-40B4-BE49-F238E27FC236}">
                  <a16:creationId xmlns:a16="http://schemas.microsoft.com/office/drawing/2014/main" id="{08BA9E8F-8F0D-B1A7-4D32-FF51E6F0F574}"/>
                </a:ext>
              </a:extLst>
            </p:cNvPr>
            <p:cNvSpPr txBox="1"/>
            <p:nvPr/>
          </p:nvSpPr>
          <p:spPr>
            <a:xfrm>
              <a:off x="6226543" y="3439378"/>
              <a:ext cx="660987" cy="23501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Montserrat"/>
                  <a:ea typeface="Montserrat"/>
                  <a:cs typeface="Montserrat"/>
                  <a:sym typeface="Montserrat"/>
                </a:rPr>
                <a:t>BEV</a:t>
              </a:r>
              <a:endParaRPr kumimoji="0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Google Shape;248;p1">
            <a:extLst>
              <a:ext uri="{FF2B5EF4-FFF2-40B4-BE49-F238E27FC236}">
                <a16:creationId xmlns:a16="http://schemas.microsoft.com/office/drawing/2014/main" id="{939BF5E4-6ADC-CBDD-5297-06E0FB3BCBA3}"/>
              </a:ext>
            </a:extLst>
          </p:cNvPr>
          <p:cNvSpPr txBox="1"/>
          <p:nvPr/>
        </p:nvSpPr>
        <p:spPr>
          <a:xfrm>
            <a:off x="-83978" y="6564189"/>
            <a:ext cx="4789177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33"/>
            <a:r>
              <a:rPr lang="it-IT" sz="1067" i="1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it-IT" sz="1067" i="1" dirty="0">
                <a:latin typeface="Montserrat"/>
                <a:ea typeface="Montserrat"/>
                <a:cs typeface="Montserrat"/>
                <a:sym typeface="Montserrat"/>
              </a:rPr>
              <a:t>Fonte: www.motus-e.org – Aprile 2024</a:t>
            </a:r>
          </a:p>
        </p:txBody>
      </p:sp>
      <p:sp>
        <p:nvSpPr>
          <p:cNvPr id="12" name="Google Shape;243;p1">
            <a:extLst>
              <a:ext uri="{FF2B5EF4-FFF2-40B4-BE49-F238E27FC236}">
                <a16:creationId xmlns:a16="http://schemas.microsoft.com/office/drawing/2014/main" id="{F92C737D-5C70-1A04-4B84-4CC0DB68F3BA}"/>
              </a:ext>
            </a:extLst>
          </p:cNvPr>
          <p:cNvSpPr txBox="1"/>
          <p:nvPr/>
        </p:nvSpPr>
        <p:spPr>
          <a:xfrm>
            <a:off x="2445294" y="4790713"/>
            <a:ext cx="4958217" cy="545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sym typeface="Montserrat"/>
              </a:rPr>
              <a:t>Total Market</a:t>
            </a:r>
            <a:endParaRPr kumimoji="0" sz="11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13" name="Grafico 12">
            <a:extLst>
              <a:ext uri="{FF2B5EF4-FFF2-40B4-BE49-F238E27FC236}">
                <a16:creationId xmlns:a16="http://schemas.microsoft.com/office/drawing/2014/main" id="{167081C7-3466-8F7A-EDA0-29C27D4E2D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9918569"/>
              </p:ext>
            </p:extLst>
          </p:nvPr>
        </p:nvGraphicFramePr>
        <p:xfrm>
          <a:off x="5702890" y="1984580"/>
          <a:ext cx="6290098" cy="400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EC255616-2ED6-9ACB-C732-090F6BBFAC7B}"/>
              </a:ext>
            </a:extLst>
          </p:cNvPr>
          <p:cNvCxnSpPr>
            <a:cxnSpLocks/>
          </p:cNvCxnSpPr>
          <p:nvPr/>
        </p:nvCxnSpPr>
        <p:spPr>
          <a:xfrm>
            <a:off x="5923536" y="2745740"/>
            <a:ext cx="6069452" cy="0"/>
          </a:xfrm>
          <a:prstGeom prst="line">
            <a:avLst/>
          </a:prstGeom>
          <a:noFill/>
          <a:ln w="19050" cap="flat" cmpd="sng" algn="ctr">
            <a:solidFill>
              <a:srgbClr val="111E86">
                <a:shade val="95000"/>
                <a:satMod val="105000"/>
              </a:srgbClr>
            </a:solidFill>
            <a:prstDash val="solid"/>
          </a:ln>
          <a:effectLst/>
        </p:spPr>
      </p:cxnSp>
      <p:graphicFrame>
        <p:nvGraphicFramePr>
          <p:cNvPr id="15" name="Grafico 14">
            <a:extLst>
              <a:ext uri="{FF2B5EF4-FFF2-40B4-BE49-F238E27FC236}">
                <a16:creationId xmlns:a16="http://schemas.microsoft.com/office/drawing/2014/main" id="{270ADF54-ACF0-35F8-1DA0-0B29215ED85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2574209"/>
              </p:ext>
            </p:extLst>
          </p:nvPr>
        </p:nvGraphicFramePr>
        <p:xfrm>
          <a:off x="870321" y="4245556"/>
          <a:ext cx="4653284" cy="2482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539942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237;p1">
            <a:extLst>
              <a:ext uri="{FF2B5EF4-FFF2-40B4-BE49-F238E27FC236}">
                <a16:creationId xmlns:a16="http://schemas.microsoft.com/office/drawing/2014/main" id="{241CB32D-AB5E-43F3-5766-3D9342A519BB}"/>
              </a:ext>
            </a:extLst>
          </p:cNvPr>
          <p:cNvSpPr txBox="1">
            <a:spLocks/>
          </p:cNvSpPr>
          <p:nvPr/>
        </p:nvSpPr>
        <p:spPr>
          <a:xfrm>
            <a:off x="491882" y="406364"/>
            <a:ext cx="11407751" cy="6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54A"/>
              </a:buClr>
              <a:buSzPts val="2500"/>
              <a:buFont typeface="Montserrat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>
                <a:ln>
                  <a:noFill/>
                </a:ln>
                <a:solidFill>
                  <a:srgbClr val="33425B"/>
                </a:solidFill>
                <a:effectLst/>
                <a:uLnTx/>
                <a:uFillTx/>
                <a:latin typeface="Montserrat"/>
                <a:sym typeface="Montserrat"/>
              </a:rPr>
              <a:t>Il mercato dei Veicoli: M2, M3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66AC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5" name="Google Shape;239;p1">
            <a:extLst>
              <a:ext uri="{FF2B5EF4-FFF2-40B4-BE49-F238E27FC236}">
                <a16:creationId xmlns:a16="http://schemas.microsoft.com/office/drawing/2014/main" id="{21028939-5975-31C6-513D-512D7A4771C2}"/>
              </a:ext>
            </a:extLst>
          </p:cNvPr>
          <p:cNvSpPr txBox="1"/>
          <p:nvPr/>
        </p:nvSpPr>
        <p:spPr>
          <a:xfrm>
            <a:off x="575134" y="1149729"/>
            <a:ext cx="5828165" cy="714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srgbClr val="526EC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Immatricolato per alimentazione (M2,M3)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249;p1">
            <a:extLst>
              <a:ext uri="{FF2B5EF4-FFF2-40B4-BE49-F238E27FC236}">
                <a16:creationId xmlns:a16="http://schemas.microsoft.com/office/drawing/2014/main" id="{E5DA7562-6479-2BF2-A2C0-399EC9412DA9}"/>
              </a:ext>
            </a:extLst>
          </p:cNvPr>
          <p:cNvSpPr txBox="1"/>
          <p:nvPr/>
        </p:nvSpPr>
        <p:spPr>
          <a:xfrm>
            <a:off x="6878796" y="1149730"/>
            <a:ext cx="5074289" cy="50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srgbClr val="526EC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Immatricolato BEV (M2,M3) in Italia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7" name="Group 5">
            <a:extLst>
              <a:ext uri="{FF2B5EF4-FFF2-40B4-BE49-F238E27FC236}">
                <a16:creationId xmlns:a16="http://schemas.microsoft.com/office/drawing/2014/main" id="{8D826D51-18A9-F09C-AA6B-0C2D1EB28770}"/>
              </a:ext>
            </a:extLst>
          </p:cNvPr>
          <p:cNvGrpSpPr/>
          <p:nvPr/>
        </p:nvGrpSpPr>
        <p:grpSpPr>
          <a:xfrm>
            <a:off x="338667" y="1979503"/>
            <a:ext cx="6299832" cy="4003669"/>
            <a:chOff x="144288" y="2022505"/>
            <a:chExt cx="6299832" cy="2456696"/>
          </a:xfrm>
        </p:grpSpPr>
        <p:graphicFrame>
          <p:nvGraphicFramePr>
            <p:cNvPr id="8" name="Google Shape;236;p1">
              <a:extLst>
                <a:ext uri="{FF2B5EF4-FFF2-40B4-BE49-F238E27FC236}">
                  <a16:creationId xmlns:a16="http://schemas.microsoft.com/office/drawing/2014/main" id="{75CC4AA2-A038-6C01-3DE0-1CB23E84E4E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071926741"/>
                </p:ext>
              </p:extLst>
            </p:nvPr>
          </p:nvGraphicFramePr>
          <p:xfrm>
            <a:off x="144288" y="2022505"/>
            <a:ext cx="6231760" cy="24566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Google Shape;242;p1">
              <a:extLst>
                <a:ext uri="{FF2B5EF4-FFF2-40B4-BE49-F238E27FC236}">
                  <a16:creationId xmlns:a16="http://schemas.microsoft.com/office/drawing/2014/main" id="{1625A952-E0A9-F8C0-377F-48BE04CB0697}"/>
                </a:ext>
              </a:extLst>
            </p:cNvPr>
            <p:cNvSpPr txBox="1"/>
            <p:nvPr/>
          </p:nvSpPr>
          <p:spPr>
            <a:xfrm>
              <a:off x="2206333" y="2800137"/>
              <a:ext cx="1271655" cy="30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Market Share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BEV: 0,90%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0" name="Google Shape;246;p1">
              <a:extLst>
                <a:ext uri="{FF2B5EF4-FFF2-40B4-BE49-F238E27FC236}">
                  <a16:creationId xmlns:a16="http://schemas.microsoft.com/office/drawing/2014/main" id="{708D0288-60AD-7F00-53CF-DFF912BDED2D}"/>
                </a:ext>
              </a:extLst>
            </p:cNvPr>
            <p:cNvSpPr txBox="1"/>
            <p:nvPr/>
          </p:nvSpPr>
          <p:spPr>
            <a:xfrm>
              <a:off x="3260168" y="2904912"/>
              <a:ext cx="1257879" cy="31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Market Share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BEV: 1,83%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1" name="Google Shape;247;p1">
              <a:extLst>
                <a:ext uri="{FF2B5EF4-FFF2-40B4-BE49-F238E27FC236}">
                  <a16:creationId xmlns:a16="http://schemas.microsoft.com/office/drawing/2014/main" id="{D2F9998C-7059-C1BD-0BEF-9AB5185414D2}"/>
                </a:ext>
              </a:extLst>
            </p:cNvPr>
            <p:cNvSpPr txBox="1"/>
            <p:nvPr/>
          </p:nvSpPr>
          <p:spPr>
            <a:xfrm>
              <a:off x="4205956" y="2440577"/>
              <a:ext cx="1272370" cy="3108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Market Share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BEV: 3,39%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2" name="Google Shape;251;p1">
              <a:extLst>
                <a:ext uri="{FF2B5EF4-FFF2-40B4-BE49-F238E27FC236}">
                  <a16:creationId xmlns:a16="http://schemas.microsoft.com/office/drawing/2014/main" id="{4C71A464-81AB-CBED-3556-E7855CC0A0FC}"/>
                </a:ext>
              </a:extLst>
            </p:cNvPr>
            <p:cNvSpPr txBox="1"/>
            <p:nvPr/>
          </p:nvSpPr>
          <p:spPr>
            <a:xfrm>
              <a:off x="1129526" y="2751424"/>
              <a:ext cx="1272370" cy="30928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Market Share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BEV: 0,20%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  <p:sp>
          <p:nvSpPr>
            <p:cNvPr id="13" name="Google Shape;247;p1">
              <a:extLst>
                <a:ext uri="{FF2B5EF4-FFF2-40B4-BE49-F238E27FC236}">
                  <a16:creationId xmlns:a16="http://schemas.microsoft.com/office/drawing/2014/main" id="{49D32493-442B-4191-DEBC-E26E6FE198AC}"/>
                </a:ext>
              </a:extLst>
            </p:cNvPr>
            <p:cNvSpPr txBox="1"/>
            <p:nvPr/>
          </p:nvSpPr>
          <p:spPr>
            <a:xfrm>
              <a:off x="5171750" y="2210008"/>
              <a:ext cx="1272370" cy="310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Market Share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349A67"/>
                  </a:solidFill>
                  <a:effectLst/>
                  <a:uLnTx/>
                  <a:uFillTx/>
                  <a:latin typeface="Montserrat" panose="00000500000000000000" pitchFamily="2" charset="0"/>
                  <a:ea typeface="Montserrat"/>
                  <a:cs typeface="Montserrat"/>
                  <a:sym typeface="Montserrat"/>
                </a:rPr>
                <a:t>BEV: 4,24%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 panose="00000500000000000000" pitchFamily="2" charset="0"/>
              </a:endParaRPr>
            </a:p>
          </p:txBody>
        </p:sp>
      </p:grpSp>
      <p:graphicFrame>
        <p:nvGraphicFramePr>
          <p:cNvPr id="14" name="Grafico 7">
            <a:extLst>
              <a:ext uri="{FF2B5EF4-FFF2-40B4-BE49-F238E27FC236}">
                <a16:creationId xmlns:a16="http://schemas.microsoft.com/office/drawing/2014/main" id="{0DE78779-5FB4-D7FF-2532-13F0462288C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0743424"/>
              </p:ext>
            </p:extLst>
          </p:nvPr>
        </p:nvGraphicFramePr>
        <p:xfrm>
          <a:off x="6779044" y="1839653"/>
          <a:ext cx="5074289" cy="426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Google Shape;248;p1">
            <a:extLst>
              <a:ext uri="{FF2B5EF4-FFF2-40B4-BE49-F238E27FC236}">
                <a16:creationId xmlns:a16="http://schemas.microsoft.com/office/drawing/2014/main" id="{735082BA-88DB-3538-5CA3-986DC5B4EB91}"/>
              </a:ext>
            </a:extLst>
          </p:cNvPr>
          <p:cNvSpPr txBox="1"/>
          <p:nvPr/>
        </p:nvSpPr>
        <p:spPr>
          <a:xfrm>
            <a:off x="-83978" y="6564189"/>
            <a:ext cx="4789177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33"/>
            <a:r>
              <a:rPr lang="it-IT" sz="1067" i="1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it-IT" sz="1067" i="1" dirty="0">
                <a:latin typeface="Montserrat"/>
                <a:ea typeface="Montserrat"/>
                <a:cs typeface="Montserrat"/>
                <a:sym typeface="Montserrat"/>
              </a:rPr>
              <a:t>Fonte: www.motus-e.org – Aprile 2024</a:t>
            </a:r>
          </a:p>
        </p:txBody>
      </p:sp>
    </p:spTree>
    <p:extLst>
      <p:ext uri="{BB962C8B-B14F-4D97-AF65-F5344CB8AC3E}">
        <p14:creationId xmlns:p14="http://schemas.microsoft.com/office/powerpoint/2010/main" val="2245603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37;p1">
            <a:extLst>
              <a:ext uri="{FF2B5EF4-FFF2-40B4-BE49-F238E27FC236}">
                <a16:creationId xmlns:a16="http://schemas.microsoft.com/office/drawing/2014/main" id="{0538B69E-FF21-89B6-3548-50F3CA77CC15}"/>
              </a:ext>
            </a:extLst>
          </p:cNvPr>
          <p:cNvSpPr txBox="1">
            <a:spLocks/>
          </p:cNvSpPr>
          <p:nvPr/>
        </p:nvSpPr>
        <p:spPr>
          <a:xfrm>
            <a:off x="392129" y="389738"/>
            <a:ext cx="11407751" cy="6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54A"/>
              </a:buClr>
              <a:buSzPts val="2500"/>
              <a:buFont typeface="Montserrat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>
                <a:ln>
                  <a:noFill/>
                </a:ln>
                <a:solidFill>
                  <a:srgbClr val="33425B"/>
                </a:solidFill>
                <a:effectLst/>
                <a:uLnTx/>
                <a:uFillTx/>
                <a:latin typeface="Montserrat"/>
                <a:sym typeface="Montserrat"/>
              </a:rPr>
              <a:t>Il mercato dei Veicoli: N1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66AC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4" name="Google Shape;248;p1">
            <a:extLst>
              <a:ext uri="{FF2B5EF4-FFF2-40B4-BE49-F238E27FC236}">
                <a16:creationId xmlns:a16="http://schemas.microsoft.com/office/drawing/2014/main" id="{1DA3AA06-FBBD-1795-5A4B-95B5E5167602}"/>
              </a:ext>
            </a:extLst>
          </p:cNvPr>
          <p:cNvSpPr txBox="1"/>
          <p:nvPr/>
        </p:nvSpPr>
        <p:spPr>
          <a:xfrm>
            <a:off x="-83978" y="6564189"/>
            <a:ext cx="4789177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3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67" b="0" i="1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kumimoji="0" lang="it-IT" sz="1067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Fonte: www.motus-e.org – Aprile 2024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239;p1">
            <a:extLst>
              <a:ext uri="{FF2B5EF4-FFF2-40B4-BE49-F238E27FC236}">
                <a16:creationId xmlns:a16="http://schemas.microsoft.com/office/drawing/2014/main" id="{32B407CB-D9DA-D431-2111-95E4BAE96B75}"/>
              </a:ext>
            </a:extLst>
          </p:cNvPr>
          <p:cNvSpPr txBox="1"/>
          <p:nvPr/>
        </p:nvSpPr>
        <p:spPr>
          <a:xfrm>
            <a:off x="350920" y="1200468"/>
            <a:ext cx="6338369" cy="505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srgbClr val="526EC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Immatricolato per alimentazione (N1)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Google Shape;249;p1">
            <a:extLst>
              <a:ext uri="{FF2B5EF4-FFF2-40B4-BE49-F238E27FC236}">
                <a16:creationId xmlns:a16="http://schemas.microsoft.com/office/drawing/2014/main" id="{BCFF6A44-DD11-BEF0-9982-DC7E79878843}"/>
              </a:ext>
            </a:extLst>
          </p:cNvPr>
          <p:cNvSpPr txBox="1"/>
          <p:nvPr/>
        </p:nvSpPr>
        <p:spPr>
          <a:xfrm>
            <a:off x="6689289" y="1199214"/>
            <a:ext cx="5164044" cy="50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srgbClr val="526EC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Immatricolato BEV (N1) in Italia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7" name="Grafico 7">
            <a:extLst>
              <a:ext uri="{FF2B5EF4-FFF2-40B4-BE49-F238E27FC236}">
                <a16:creationId xmlns:a16="http://schemas.microsoft.com/office/drawing/2014/main" id="{820C381E-EC3A-2EDB-EC12-434991FF00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0784595"/>
              </p:ext>
            </p:extLst>
          </p:nvPr>
        </p:nvGraphicFramePr>
        <p:xfrm>
          <a:off x="6573122" y="1704290"/>
          <a:ext cx="5164043" cy="4689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32">
            <a:extLst>
              <a:ext uri="{FF2B5EF4-FFF2-40B4-BE49-F238E27FC236}">
                <a16:creationId xmlns:a16="http://schemas.microsoft.com/office/drawing/2014/main" id="{D8E164AE-7124-DD2F-F8F3-DB538B7970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3473703"/>
              </p:ext>
            </p:extLst>
          </p:nvPr>
        </p:nvGraphicFramePr>
        <p:xfrm>
          <a:off x="92559" y="1704290"/>
          <a:ext cx="6234455" cy="4171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183383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37;p1">
            <a:extLst>
              <a:ext uri="{FF2B5EF4-FFF2-40B4-BE49-F238E27FC236}">
                <a16:creationId xmlns:a16="http://schemas.microsoft.com/office/drawing/2014/main" id="{9D3D9EF1-630E-F4C6-CA42-622C137A11AC}"/>
              </a:ext>
            </a:extLst>
          </p:cNvPr>
          <p:cNvSpPr txBox="1">
            <a:spLocks/>
          </p:cNvSpPr>
          <p:nvPr/>
        </p:nvSpPr>
        <p:spPr>
          <a:xfrm>
            <a:off x="392129" y="389738"/>
            <a:ext cx="11407751" cy="627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Montserrat"/>
              <a:buNone/>
              <a:defRPr sz="32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54A"/>
              </a:buClr>
              <a:buSzPts val="2500"/>
              <a:buFont typeface="Montserrat"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>
                <a:ln>
                  <a:noFill/>
                </a:ln>
                <a:solidFill>
                  <a:srgbClr val="33425B"/>
                </a:solidFill>
                <a:effectLst/>
                <a:uLnTx/>
                <a:uFillTx/>
                <a:latin typeface="Montserrat"/>
                <a:sym typeface="Montserrat"/>
              </a:rPr>
              <a:t>Il mercato dei Veicoli: N2,N3</a:t>
            </a:r>
            <a:endParaRPr kumimoji="0" lang="it-IT" sz="3200" b="1" i="0" u="none" strike="noStrike" kern="0" cap="none" spc="0" normalizeH="0" baseline="0" noProof="0" dirty="0">
              <a:ln>
                <a:noFill/>
              </a:ln>
              <a:solidFill>
                <a:srgbClr val="66AC40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4" name="Google Shape;239;p1">
            <a:extLst>
              <a:ext uri="{FF2B5EF4-FFF2-40B4-BE49-F238E27FC236}">
                <a16:creationId xmlns:a16="http://schemas.microsoft.com/office/drawing/2014/main" id="{339D28C8-55EA-6CB3-9B68-039257AA4230}"/>
              </a:ext>
            </a:extLst>
          </p:cNvPr>
          <p:cNvSpPr txBox="1"/>
          <p:nvPr/>
        </p:nvSpPr>
        <p:spPr>
          <a:xfrm>
            <a:off x="630630" y="1123652"/>
            <a:ext cx="5514964" cy="677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srgbClr val="526EC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Immatricolato per alimentazione (N2,N3)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Google Shape;249;p1">
            <a:extLst>
              <a:ext uri="{FF2B5EF4-FFF2-40B4-BE49-F238E27FC236}">
                <a16:creationId xmlns:a16="http://schemas.microsoft.com/office/drawing/2014/main" id="{89441192-70EB-36E7-55C6-BB53E57E212F}"/>
              </a:ext>
            </a:extLst>
          </p:cNvPr>
          <p:cNvSpPr txBox="1"/>
          <p:nvPr/>
        </p:nvSpPr>
        <p:spPr>
          <a:xfrm>
            <a:off x="6677036" y="1123652"/>
            <a:ext cx="5514964" cy="506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67" b="0" i="0" u="none" strike="noStrike" kern="0" cap="none" spc="0" normalizeH="0" baseline="0" noProof="0" dirty="0">
                <a:ln>
                  <a:noFill/>
                </a:ln>
                <a:solidFill>
                  <a:srgbClr val="526EC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Immatricolato BEV (N2,N3) in Italia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6" name="Grafico 7">
            <a:extLst>
              <a:ext uri="{FF2B5EF4-FFF2-40B4-BE49-F238E27FC236}">
                <a16:creationId xmlns:a16="http://schemas.microsoft.com/office/drawing/2014/main" id="{54C07015-8A07-809B-2045-1FA285821E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2674850"/>
              </p:ext>
            </p:extLst>
          </p:nvPr>
        </p:nvGraphicFramePr>
        <p:xfrm>
          <a:off x="6677036" y="1869941"/>
          <a:ext cx="5164043" cy="4318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9">
            <a:extLst>
              <a:ext uri="{FF2B5EF4-FFF2-40B4-BE49-F238E27FC236}">
                <a16:creationId xmlns:a16="http://schemas.microsoft.com/office/drawing/2014/main" id="{ECDECA65-1ED5-31E6-E460-7D62FA7CC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424255"/>
              </p:ext>
            </p:extLst>
          </p:nvPr>
        </p:nvGraphicFramePr>
        <p:xfrm>
          <a:off x="402876" y="1888693"/>
          <a:ext cx="6234455" cy="3652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Google Shape;248;p1">
            <a:extLst>
              <a:ext uri="{FF2B5EF4-FFF2-40B4-BE49-F238E27FC236}">
                <a16:creationId xmlns:a16="http://schemas.microsoft.com/office/drawing/2014/main" id="{0DCF57C4-A07E-2DA9-465D-B9FEF500910F}"/>
              </a:ext>
            </a:extLst>
          </p:cNvPr>
          <p:cNvSpPr txBox="1"/>
          <p:nvPr/>
        </p:nvSpPr>
        <p:spPr>
          <a:xfrm>
            <a:off x="-83978" y="6564189"/>
            <a:ext cx="4789177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33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67" b="0" i="1" u="none" strike="noStrike" kern="0" cap="none" spc="0" normalizeH="0" baseline="3000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kumimoji="0" lang="it-IT" sz="1067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Fonte: www.motus-e.org – Aprile 2024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94741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256;p2">
            <a:extLst>
              <a:ext uri="{FF2B5EF4-FFF2-40B4-BE49-F238E27FC236}">
                <a16:creationId xmlns:a16="http://schemas.microsoft.com/office/drawing/2014/main" id="{1C23A1E8-A6C1-9EDE-CC8B-A2366A9D0C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31" y="419236"/>
            <a:ext cx="11407751" cy="62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Un confronto UE-7 (Marzo 2024)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9" name="Google Shape;260;p2">
            <a:extLst>
              <a:ext uri="{FF2B5EF4-FFF2-40B4-BE49-F238E27FC236}">
                <a16:creationId xmlns:a16="http://schemas.microsoft.com/office/drawing/2014/main" id="{CB7DD394-82CA-0682-C9A2-C9EAF64E86BC}"/>
              </a:ext>
            </a:extLst>
          </p:cNvPr>
          <p:cNvSpPr txBox="1"/>
          <p:nvPr/>
        </p:nvSpPr>
        <p:spPr>
          <a:xfrm>
            <a:off x="287015" y="6470853"/>
            <a:ext cx="3359703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21" defTabSz="1219140"/>
            <a:r>
              <a:rPr lang="it-IT" sz="1067" i="1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it-IT" sz="1067" i="1" dirty="0">
                <a:latin typeface="Montserrat"/>
                <a:ea typeface="Montserrat"/>
                <a:cs typeface="Montserrat"/>
                <a:sym typeface="Montserrat"/>
              </a:rPr>
              <a:t>Fonte: www.motus-e.org – Aprile 2024</a:t>
            </a:r>
            <a:endParaRPr sz="1067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799DFBA-0135-5A74-31C8-A30E68626957}"/>
              </a:ext>
            </a:extLst>
          </p:cNvPr>
          <p:cNvSpPr txBox="1"/>
          <p:nvPr/>
        </p:nvSpPr>
        <p:spPr>
          <a:xfrm>
            <a:off x="6455295" y="5661016"/>
            <a:ext cx="509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Montserrat" pitchFamily="2" charset="0"/>
              </a:rPr>
              <a:t>*∆ anno UE rappresenta la variazione percentuale del mercato medio europeo rispetto all’anno precedente</a:t>
            </a:r>
          </a:p>
        </p:txBody>
      </p:sp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A483E1B5-F441-B259-F161-473A1528D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0686103"/>
              </p:ext>
            </p:extLst>
          </p:nvPr>
        </p:nvGraphicFramePr>
        <p:xfrm>
          <a:off x="392131" y="1729534"/>
          <a:ext cx="5536577" cy="39314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Grafico 11">
            <a:extLst>
              <a:ext uri="{FF2B5EF4-FFF2-40B4-BE49-F238E27FC236}">
                <a16:creationId xmlns:a16="http://schemas.microsoft.com/office/drawing/2014/main" id="{242D24D2-4AF6-3DD2-433E-B7566AA021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260782"/>
              </p:ext>
            </p:extLst>
          </p:nvPr>
        </p:nvGraphicFramePr>
        <p:xfrm>
          <a:off x="6263294" y="1828800"/>
          <a:ext cx="5349586" cy="3243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64479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56;p2">
            <a:extLst>
              <a:ext uri="{FF2B5EF4-FFF2-40B4-BE49-F238E27FC236}">
                <a16:creationId xmlns:a16="http://schemas.microsoft.com/office/drawing/2014/main" id="{8D7FD3B3-7340-A5B3-C260-33CB08993F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31" y="419236"/>
            <a:ext cx="11407751" cy="627835"/>
          </a:xfr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r>
              <a:rPr lang="it-IT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Ecobonus</a:t>
            </a:r>
            <a:r>
              <a:rPr lang="it-IT" dirty="0">
                <a:solidFill>
                  <a:schemeClr val="bg1"/>
                </a:solidFill>
              </a:rPr>
              <a:t>: </a:t>
            </a:r>
            <a:r>
              <a:rPr lang="it-IT" b="1" i="0" u="none" strike="noStrike" cap="none" dirty="0">
                <a:solidFill>
                  <a:schemeClr val="bg1"/>
                </a:solidFill>
                <a:latin typeface="Montserrat"/>
                <a:ea typeface="Montserrat"/>
                <a:cs typeface="Montserrat"/>
                <a:sym typeface="Montserrat"/>
              </a:rPr>
              <a:t>Utilizzo dei fondi</a:t>
            </a:r>
          </a:p>
        </p:txBody>
      </p:sp>
      <p:sp>
        <p:nvSpPr>
          <p:cNvPr id="3" name="Google Shape;258;p2">
            <a:extLst>
              <a:ext uri="{FF2B5EF4-FFF2-40B4-BE49-F238E27FC236}">
                <a16:creationId xmlns:a16="http://schemas.microsoft.com/office/drawing/2014/main" id="{D5002E52-CF22-63ED-BE50-39892D4F8B55}"/>
              </a:ext>
            </a:extLst>
          </p:cNvPr>
          <p:cNvSpPr txBox="1">
            <a:spLocks/>
          </p:cNvSpPr>
          <p:nvPr/>
        </p:nvSpPr>
        <p:spPr>
          <a:xfrm>
            <a:off x="643332" y="2821916"/>
            <a:ext cx="5580052" cy="62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9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27"/>
              <a:buFont typeface="Arial"/>
              <a:buChar char="•"/>
              <a:defRPr sz="1927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900"/>
              <a:buFont typeface="Arial"/>
              <a:buNone/>
            </a:pPr>
            <a:r>
              <a:rPr lang="it-IT" dirty="0"/>
              <a:t>Fondi utilizzati per M1 - storico</a:t>
            </a:r>
          </a:p>
          <a:p>
            <a:pPr marL="228589" indent="-106229">
              <a:buFont typeface="Arial"/>
              <a:buNone/>
            </a:pPr>
            <a:endParaRPr lang="it-IT" dirty="0"/>
          </a:p>
        </p:txBody>
      </p:sp>
      <p:sp>
        <p:nvSpPr>
          <p:cNvPr id="4" name="Google Shape;258;p2">
            <a:extLst>
              <a:ext uri="{FF2B5EF4-FFF2-40B4-BE49-F238E27FC236}">
                <a16:creationId xmlns:a16="http://schemas.microsoft.com/office/drawing/2014/main" id="{B0A79B41-3F75-FA80-7304-1A6309A44B7F}"/>
              </a:ext>
            </a:extLst>
          </p:cNvPr>
          <p:cNvSpPr txBox="1">
            <a:spLocks/>
          </p:cNvSpPr>
          <p:nvPr/>
        </p:nvSpPr>
        <p:spPr>
          <a:xfrm>
            <a:off x="6316053" y="2749721"/>
            <a:ext cx="5580052" cy="62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096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927"/>
              <a:buFont typeface="Arial"/>
              <a:buChar char="•"/>
              <a:defRPr sz="1927" b="0" i="0" u="none" strike="noStrike" cap="non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spcBef>
                <a:spcPts val="0"/>
              </a:spcBef>
              <a:buSzPts val="1900"/>
              <a:buFont typeface="Arial"/>
              <a:buNone/>
            </a:pPr>
            <a:r>
              <a:rPr lang="it-IT" dirty="0"/>
              <a:t>Fondi utilizzati per N ed L - storico</a:t>
            </a:r>
          </a:p>
          <a:p>
            <a:pPr marL="228589" indent="-106229">
              <a:buFont typeface="Arial"/>
              <a:buNone/>
            </a:pPr>
            <a:endParaRPr lang="it-IT" dirty="0"/>
          </a:p>
        </p:txBody>
      </p:sp>
      <p:sp>
        <p:nvSpPr>
          <p:cNvPr id="5" name="Google Shape;260;p2">
            <a:extLst>
              <a:ext uri="{FF2B5EF4-FFF2-40B4-BE49-F238E27FC236}">
                <a16:creationId xmlns:a16="http://schemas.microsoft.com/office/drawing/2014/main" id="{3867D104-92BB-D037-3CFD-23E8C437975A}"/>
              </a:ext>
            </a:extLst>
          </p:cNvPr>
          <p:cNvSpPr txBox="1"/>
          <p:nvPr/>
        </p:nvSpPr>
        <p:spPr>
          <a:xfrm>
            <a:off x="287015" y="6470853"/>
            <a:ext cx="3359703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21" defTabSz="1219140"/>
            <a:r>
              <a:rPr lang="it-IT" sz="1067" i="1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it-IT" sz="1067" i="1" dirty="0">
                <a:latin typeface="Montserrat"/>
                <a:ea typeface="Montserrat"/>
                <a:cs typeface="Montserrat"/>
                <a:sym typeface="Montserrat"/>
              </a:rPr>
              <a:t>Fonte: www.motus-e.org – Aprile 2024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D5F675C7-E675-6449-569E-5FE3140EF3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980091"/>
              </p:ext>
            </p:extLst>
          </p:nvPr>
        </p:nvGraphicFramePr>
        <p:xfrm>
          <a:off x="132300" y="933779"/>
          <a:ext cx="6106252" cy="1546946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364762">
                  <a:extLst>
                    <a:ext uri="{9D8B030D-6E8A-4147-A177-3AD203B41FA5}">
                      <a16:colId xmlns:a16="http://schemas.microsoft.com/office/drawing/2014/main" val="1555942972"/>
                    </a:ext>
                  </a:extLst>
                </a:gridCol>
                <a:gridCol w="1536216">
                  <a:extLst>
                    <a:ext uri="{9D8B030D-6E8A-4147-A177-3AD203B41FA5}">
                      <a16:colId xmlns:a16="http://schemas.microsoft.com/office/drawing/2014/main" val="3226253791"/>
                    </a:ext>
                  </a:extLst>
                </a:gridCol>
                <a:gridCol w="1518402">
                  <a:extLst>
                    <a:ext uri="{9D8B030D-6E8A-4147-A177-3AD203B41FA5}">
                      <a16:colId xmlns:a16="http://schemas.microsoft.com/office/drawing/2014/main" val="3460763817"/>
                    </a:ext>
                  </a:extLst>
                </a:gridCol>
                <a:gridCol w="1686872">
                  <a:extLst>
                    <a:ext uri="{9D8B030D-6E8A-4147-A177-3AD203B41FA5}">
                      <a16:colId xmlns:a16="http://schemas.microsoft.com/office/drawing/2014/main" val="3011596483"/>
                    </a:ext>
                  </a:extLst>
                </a:gridCol>
              </a:tblGrid>
              <a:tr h="181294">
                <a:tc>
                  <a:txBody>
                    <a:bodyPr/>
                    <a:lstStyle/>
                    <a:p>
                      <a:pPr algn="ctr" fontAlgn="b"/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M1 0-20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M1 21-60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M1 61-135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4169259084"/>
                  </a:ext>
                </a:extLst>
              </a:tr>
              <a:tr h="3399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Gen</a:t>
                      </a:r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2024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18288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187.912.250,00 €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229.954.250,00 €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                       18.006.000,00 €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41860289"/>
                  </a:ext>
                </a:extLst>
              </a:tr>
              <a:tr h="3399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Feb</a:t>
                      </a:r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2024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18288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181.775.250,00 €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228.554.250,00 €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                                              -  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170781198"/>
                  </a:ext>
                </a:extLst>
              </a:tr>
              <a:tr h="3399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Mar 2024</a:t>
                      </a:r>
                    </a:p>
                  </a:txBody>
                  <a:tcPr marL="18288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177.101.250,00 €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226.924.250,00 €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-  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0234779"/>
                  </a:ext>
                </a:extLst>
              </a:tr>
              <a:tr h="339926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Apr</a:t>
                      </a:r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2024</a:t>
                      </a:r>
                    </a:p>
                  </a:txBody>
                  <a:tcPr marL="18288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173.663.250,00 €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225.696.250,00 €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-   €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23670863"/>
                  </a:ext>
                </a:extLst>
              </a:tr>
            </a:tbl>
          </a:graphicData>
        </a:graphic>
      </p:graphicFrame>
      <p:graphicFrame>
        <p:nvGraphicFramePr>
          <p:cNvPr id="7" name="Tabella 6">
            <a:extLst>
              <a:ext uri="{FF2B5EF4-FFF2-40B4-BE49-F238E27FC236}">
                <a16:creationId xmlns:a16="http://schemas.microsoft.com/office/drawing/2014/main" id="{C81CE197-B86A-2AD9-CA31-C840099CA8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292970"/>
              </p:ext>
            </p:extLst>
          </p:nvPr>
        </p:nvGraphicFramePr>
        <p:xfrm>
          <a:off x="6344699" y="936397"/>
          <a:ext cx="5715001" cy="1544327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427485">
                  <a:extLst>
                    <a:ext uri="{9D8B030D-6E8A-4147-A177-3AD203B41FA5}">
                      <a16:colId xmlns:a16="http://schemas.microsoft.com/office/drawing/2014/main" val="2949224044"/>
                    </a:ext>
                  </a:extLst>
                </a:gridCol>
                <a:gridCol w="2761071">
                  <a:extLst>
                    <a:ext uri="{9D8B030D-6E8A-4147-A177-3AD203B41FA5}">
                      <a16:colId xmlns:a16="http://schemas.microsoft.com/office/drawing/2014/main" val="3076680222"/>
                    </a:ext>
                  </a:extLst>
                </a:gridCol>
                <a:gridCol w="1526445">
                  <a:extLst>
                    <a:ext uri="{9D8B030D-6E8A-4147-A177-3AD203B41FA5}">
                      <a16:colId xmlns:a16="http://schemas.microsoft.com/office/drawing/2014/main" val="2859208189"/>
                    </a:ext>
                  </a:extLst>
                </a:gridCol>
              </a:tblGrid>
              <a:tr h="229233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L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L elettrici (fisica e giuridica 178/2020)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N1/N2 Elettrici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42507039"/>
                  </a:ext>
                </a:extLst>
              </a:tr>
              <a:tr h="36447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12.274.237,00 €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26.526.582,00 €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           19.830.000,00 €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914555799"/>
                  </a:ext>
                </a:extLst>
              </a:tr>
              <a:tr h="364478"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  8.959.364,00 €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it-IT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23.229.339,00 €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1100" b="1" u="none" strike="noStrik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</a:rPr>
                        <a:t>                19.788.000,00 € </a:t>
                      </a:r>
                      <a:endParaRPr lang="it-IT" sz="1100" b="1" i="0" u="none" strike="noStrike" dirty="0">
                        <a:solidFill>
                          <a:schemeClr val="bg1"/>
                        </a:solidFill>
                        <a:effectLst/>
                        <a:latin typeface="Montserrat" pitchFamily="2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694305281"/>
                  </a:ext>
                </a:extLst>
              </a:tr>
              <a:tr h="29306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1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4.898.494,00 €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1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20.864.966,00 €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1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19.722.000,00 €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0224545"/>
                  </a:ext>
                </a:extLst>
              </a:tr>
              <a:tr h="293069"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1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 1.919.353,00 €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1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 19.656.000,00 €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R="0" algn="ctr" rtl="0" fontAlgn="b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</a:pPr>
                      <a:r>
                        <a:rPr lang="it-IT" sz="1100" b="1" i="0" u="none" strike="noStrike" cap="none" dirty="0">
                          <a:solidFill>
                            <a:schemeClr val="bg1"/>
                          </a:solidFill>
                          <a:effectLst/>
                          <a:latin typeface="Montserrat" pitchFamily="2" charset="0"/>
                          <a:ea typeface="+mn-ea"/>
                          <a:cs typeface="+mn-cs"/>
                          <a:sym typeface="Arial"/>
                        </a:rPr>
                        <a:t> 18.407.552,00 € 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82687004"/>
                  </a:ext>
                </a:extLst>
              </a:tr>
            </a:tbl>
          </a:graphicData>
        </a:graphic>
      </p:graphicFrame>
      <p:graphicFrame>
        <p:nvGraphicFramePr>
          <p:cNvPr id="8" name="Grafico 7">
            <a:extLst>
              <a:ext uri="{FF2B5EF4-FFF2-40B4-BE49-F238E27FC236}">
                <a16:creationId xmlns:a16="http://schemas.microsoft.com/office/drawing/2014/main" id="{2BAB07AC-A1F9-3CBD-3F33-A8D212F799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6189129"/>
              </p:ext>
            </p:extLst>
          </p:nvPr>
        </p:nvGraphicFramePr>
        <p:xfrm>
          <a:off x="392131" y="3134274"/>
          <a:ext cx="5580052" cy="3124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7F438FB3-DF94-1A31-7525-68AD1311D8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568464"/>
              </p:ext>
            </p:extLst>
          </p:nvPr>
        </p:nvGraphicFramePr>
        <p:xfrm>
          <a:off x="5972183" y="3274713"/>
          <a:ext cx="5576485" cy="2953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95679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"/>
          <p:cNvSpPr/>
          <p:nvPr/>
        </p:nvSpPr>
        <p:spPr>
          <a:xfrm>
            <a:off x="5820400" y="59300"/>
            <a:ext cx="582900" cy="1383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256;p2">
            <a:extLst>
              <a:ext uri="{FF2B5EF4-FFF2-40B4-BE49-F238E27FC236}">
                <a16:creationId xmlns:a16="http://schemas.microsoft.com/office/drawing/2014/main" id="{7C7E8CE0-199A-9B66-9293-06C48ACB2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2131" y="419236"/>
            <a:ext cx="11407751" cy="62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Infrastrutture di ricarica a uso pubblico: Q1 2024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3" name="Google Shape;257;p2">
            <a:extLst>
              <a:ext uri="{FF2B5EF4-FFF2-40B4-BE49-F238E27FC236}">
                <a16:creationId xmlns:a16="http://schemas.microsoft.com/office/drawing/2014/main" id="{707B2784-2234-A4B4-2FF4-943F5000318F}"/>
              </a:ext>
            </a:extLst>
          </p:cNvPr>
          <p:cNvSpPr txBox="1">
            <a:spLocks/>
          </p:cNvSpPr>
          <p:nvPr/>
        </p:nvSpPr>
        <p:spPr>
          <a:xfrm>
            <a:off x="514350" y="4158343"/>
            <a:ext cx="5930605" cy="1128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1900"/>
            </a:pPr>
            <a:r>
              <a:rPr lang="it-IT"/>
              <a:t>Punti di ricarica per Potenza – Marzo 2024</a:t>
            </a:r>
          </a:p>
          <a:p>
            <a:pPr marL="228589" indent="-106229"/>
            <a:endParaRPr lang="it-IT" dirty="0"/>
          </a:p>
        </p:txBody>
      </p:sp>
      <p:graphicFrame>
        <p:nvGraphicFramePr>
          <p:cNvPr id="5" name="Google Shape;259;p2">
            <a:extLst>
              <a:ext uri="{FF2B5EF4-FFF2-40B4-BE49-F238E27FC236}">
                <a16:creationId xmlns:a16="http://schemas.microsoft.com/office/drawing/2014/main" id="{9F428BF1-54A1-BDE3-0742-35A148AD5534}"/>
              </a:ext>
            </a:extLst>
          </p:cNvPr>
          <p:cNvGraphicFramePr/>
          <p:nvPr/>
        </p:nvGraphicFramePr>
        <p:xfrm>
          <a:off x="287015" y="1465080"/>
          <a:ext cx="5685164" cy="2954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Google Shape;260;p2">
            <a:extLst>
              <a:ext uri="{FF2B5EF4-FFF2-40B4-BE49-F238E27FC236}">
                <a16:creationId xmlns:a16="http://schemas.microsoft.com/office/drawing/2014/main" id="{789CC9EA-BB82-BE7F-43D7-12182D8060AD}"/>
              </a:ext>
            </a:extLst>
          </p:cNvPr>
          <p:cNvSpPr txBox="1"/>
          <p:nvPr/>
        </p:nvSpPr>
        <p:spPr>
          <a:xfrm>
            <a:off x="287015" y="6470853"/>
            <a:ext cx="3359703" cy="1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34921" defTabSz="1219140"/>
            <a:r>
              <a:rPr lang="it-IT" sz="1067" i="1" baseline="30000" dirty="0"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it-IT" sz="1067" i="1" dirty="0">
                <a:latin typeface="Montserrat"/>
                <a:ea typeface="Montserrat"/>
                <a:cs typeface="Montserrat"/>
                <a:sym typeface="Montserrat"/>
              </a:rPr>
              <a:t>Fonte: www.motus-e.org – Marzo 2024</a:t>
            </a:r>
            <a:endParaRPr sz="1067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Google Shape;261;p2">
            <a:extLst>
              <a:ext uri="{FF2B5EF4-FFF2-40B4-BE49-F238E27FC236}">
                <a16:creationId xmlns:a16="http://schemas.microsoft.com/office/drawing/2014/main" id="{446A9806-6F10-CD58-14DA-A9C9FDFFC868}"/>
              </a:ext>
            </a:extLst>
          </p:cNvPr>
          <p:cNvSpPr txBox="1"/>
          <p:nvPr/>
        </p:nvSpPr>
        <p:spPr>
          <a:xfrm>
            <a:off x="6083987" y="1193191"/>
            <a:ext cx="5580052" cy="62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1219140"/>
            <a:r>
              <a:rPr lang="it-IT" sz="1927" dirty="0">
                <a:solidFill>
                  <a:srgbClr val="526ECF"/>
                </a:solidFill>
                <a:latin typeface="Montserrat"/>
                <a:ea typeface="Montserrat"/>
                <a:cs typeface="Montserrat"/>
                <a:sym typeface="Montserrat"/>
              </a:rPr>
              <a:t>Distribuzione sul territorio Marzo 2024</a:t>
            </a:r>
            <a:endParaRPr sz="691" dirty="0"/>
          </a:p>
          <a:p>
            <a:pPr defTabSz="1219140"/>
            <a:endParaRPr sz="1927" dirty="0">
              <a:solidFill>
                <a:srgbClr val="526EC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8" name="Google Shape;262;p2">
            <a:extLst>
              <a:ext uri="{FF2B5EF4-FFF2-40B4-BE49-F238E27FC236}">
                <a16:creationId xmlns:a16="http://schemas.microsoft.com/office/drawing/2014/main" id="{ACF86752-1278-E3EC-68F3-6D522E7C4C82}"/>
              </a:ext>
            </a:extLst>
          </p:cNvPr>
          <p:cNvGraphicFramePr/>
          <p:nvPr/>
        </p:nvGraphicFramePr>
        <p:xfrm>
          <a:off x="936175" y="4724400"/>
          <a:ext cx="4825780" cy="177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1">
            <a:extLst>
              <a:ext uri="{FF2B5EF4-FFF2-40B4-BE49-F238E27FC236}">
                <a16:creationId xmlns:a16="http://schemas.microsoft.com/office/drawing/2014/main" id="{10F89AE1-86AB-0E28-041E-5102DAE66980}"/>
              </a:ext>
            </a:extLst>
          </p:cNvPr>
          <p:cNvGrpSpPr/>
          <p:nvPr/>
        </p:nvGrpSpPr>
        <p:grpSpPr>
          <a:xfrm>
            <a:off x="6691006" y="1606026"/>
            <a:ext cx="5049868" cy="3680457"/>
            <a:chOff x="4868623" y="1204518"/>
            <a:chExt cx="4410781" cy="3214676"/>
          </a:xfrm>
        </p:grpSpPr>
        <p:sp>
          <p:nvSpPr>
            <p:cNvPr id="10" name="Google Shape;263;p2">
              <a:extLst>
                <a:ext uri="{FF2B5EF4-FFF2-40B4-BE49-F238E27FC236}">
                  <a16:creationId xmlns:a16="http://schemas.microsoft.com/office/drawing/2014/main" id="{9791722C-22FA-1783-7679-EC2FDBAA03B9}"/>
                </a:ext>
              </a:extLst>
            </p:cNvPr>
            <p:cNvSpPr/>
            <p:nvPr/>
          </p:nvSpPr>
          <p:spPr>
            <a:xfrm>
              <a:off x="7735276" y="1256165"/>
              <a:ext cx="1349456" cy="240185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40"/>
              <a:endParaRPr sz="1333">
                <a:solidFill>
                  <a:srgbClr val="FF0000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1" name="Google Shape;264;p2">
              <a:extLst>
                <a:ext uri="{FF2B5EF4-FFF2-40B4-BE49-F238E27FC236}">
                  <a16:creationId xmlns:a16="http://schemas.microsoft.com/office/drawing/2014/main" id="{89C00722-158C-FC8A-4613-CFA6A7E2D507}"/>
                </a:ext>
              </a:extLst>
            </p:cNvPr>
            <p:cNvSpPr/>
            <p:nvPr/>
          </p:nvSpPr>
          <p:spPr>
            <a:xfrm>
              <a:off x="7904023" y="1757138"/>
              <a:ext cx="827648" cy="27410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40"/>
              <a:r>
                <a:rPr lang="it-IT" sz="1600" b="1" dirty="0">
                  <a:solidFill>
                    <a:srgbClr val="FFFFFF"/>
                  </a:solidFill>
                  <a:latin typeface="Montserrat"/>
                  <a:sym typeface="Montserrat"/>
                </a:rPr>
                <a:t>54.164</a:t>
              </a:r>
              <a:endParaRPr sz="533" dirty="0"/>
            </a:p>
          </p:txBody>
        </p:sp>
        <p:sp>
          <p:nvSpPr>
            <p:cNvPr id="12" name="Google Shape;265;p2">
              <a:extLst>
                <a:ext uri="{FF2B5EF4-FFF2-40B4-BE49-F238E27FC236}">
                  <a16:creationId xmlns:a16="http://schemas.microsoft.com/office/drawing/2014/main" id="{92ED9C4B-0D0A-F8B6-5A82-EBC6F91DA4F3}"/>
                </a:ext>
              </a:extLst>
            </p:cNvPr>
            <p:cNvSpPr txBox="1"/>
            <p:nvPr/>
          </p:nvSpPr>
          <p:spPr>
            <a:xfrm>
              <a:off x="7788629" y="1295236"/>
              <a:ext cx="1361633" cy="3815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40"/>
              <a:r>
                <a:rPr lang="it-IT" sz="1467" b="1" dirty="0">
                  <a:latin typeface="Montserrat"/>
                  <a:ea typeface="Montserrat"/>
                  <a:cs typeface="Montserrat"/>
                  <a:sym typeface="Montserrat"/>
                </a:rPr>
                <a:t>Punti di ricarica totali:</a:t>
              </a:r>
              <a:endParaRPr sz="533" dirty="0"/>
            </a:p>
          </p:txBody>
        </p:sp>
        <p:sp>
          <p:nvSpPr>
            <p:cNvPr id="13" name="Google Shape;266;p2">
              <a:extLst>
                <a:ext uri="{FF2B5EF4-FFF2-40B4-BE49-F238E27FC236}">
                  <a16:creationId xmlns:a16="http://schemas.microsoft.com/office/drawing/2014/main" id="{E7A03BAB-F580-97FC-DF9F-563E1169AEE4}"/>
                </a:ext>
              </a:extLst>
            </p:cNvPr>
            <p:cNvSpPr/>
            <p:nvPr/>
          </p:nvSpPr>
          <p:spPr>
            <a:xfrm>
              <a:off x="7900099" y="2537749"/>
              <a:ext cx="827648" cy="274107"/>
            </a:xfrm>
            <a:prstGeom prst="rect">
              <a:avLst/>
            </a:prstGeom>
            <a:solidFill>
              <a:srgbClr val="484CB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40"/>
              <a:r>
                <a:rPr lang="it-IT" sz="1600" b="1" dirty="0">
                  <a:solidFill>
                    <a:srgbClr val="FFFFFF"/>
                  </a:solidFill>
                  <a:latin typeface="Montserrat"/>
                  <a:sym typeface="Montserrat"/>
                </a:rPr>
                <a:t>28.633</a:t>
              </a:r>
              <a:endParaRPr sz="533" dirty="0"/>
            </a:p>
          </p:txBody>
        </p:sp>
        <p:sp>
          <p:nvSpPr>
            <p:cNvPr id="14" name="Google Shape;267;p2">
              <a:extLst>
                <a:ext uri="{FF2B5EF4-FFF2-40B4-BE49-F238E27FC236}">
                  <a16:creationId xmlns:a16="http://schemas.microsoft.com/office/drawing/2014/main" id="{4435BEC9-CA79-CEA6-EB47-347292F07F79}"/>
                </a:ext>
              </a:extLst>
            </p:cNvPr>
            <p:cNvSpPr txBox="1"/>
            <p:nvPr/>
          </p:nvSpPr>
          <p:spPr>
            <a:xfrm>
              <a:off x="7788629" y="2109151"/>
              <a:ext cx="1490775" cy="3406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40"/>
              <a:r>
                <a:rPr lang="it-IT" sz="1467" b="1" dirty="0">
                  <a:latin typeface="Montserrat"/>
                  <a:ea typeface="Montserrat"/>
                  <a:cs typeface="Montserrat"/>
                  <a:sym typeface="Montserrat"/>
                </a:rPr>
                <a:t>Stazioni</a:t>
              </a:r>
            </a:p>
            <a:p>
              <a:pPr defTabSz="1219140"/>
              <a:r>
                <a:rPr lang="it-IT" sz="1467" b="1" dirty="0">
                  <a:latin typeface="Montserrat"/>
                  <a:ea typeface="Montserrat"/>
                  <a:cs typeface="Montserrat"/>
                  <a:sym typeface="Montserrat"/>
                </a:rPr>
                <a:t> totali:</a:t>
              </a:r>
              <a:endParaRPr sz="533" dirty="0"/>
            </a:p>
          </p:txBody>
        </p:sp>
        <p:sp>
          <p:nvSpPr>
            <p:cNvPr id="15" name="Google Shape;268;p2">
              <a:extLst>
                <a:ext uri="{FF2B5EF4-FFF2-40B4-BE49-F238E27FC236}">
                  <a16:creationId xmlns:a16="http://schemas.microsoft.com/office/drawing/2014/main" id="{E2C4CC4F-EA66-7834-8282-1417BEBBF7A6}"/>
                </a:ext>
              </a:extLst>
            </p:cNvPr>
            <p:cNvSpPr txBox="1"/>
            <p:nvPr/>
          </p:nvSpPr>
          <p:spPr>
            <a:xfrm>
              <a:off x="7788629" y="2917955"/>
              <a:ext cx="1470540" cy="2113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defTabSz="1219140"/>
              <a:r>
                <a:rPr lang="it-IT" sz="1467" b="1">
                  <a:latin typeface="Montserrat"/>
                  <a:ea typeface="Montserrat"/>
                  <a:cs typeface="Montserrat"/>
                  <a:sym typeface="Montserrat"/>
                </a:rPr>
                <a:t>Location totali:</a:t>
              </a:r>
              <a:endParaRPr sz="533"/>
            </a:p>
          </p:txBody>
        </p:sp>
        <p:sp>
          <p:nvSpPr>
            <p:cNvPr id="16" name="Google Shape;269;p2">
              <a:extLst>
                <a:ext uri="{FF2B5EF4-FFF2-40B4-BE49-F238E27FC236}">
                  <a16:creationId xmlns:a16="http://schemas.microsoft.com/office/drawing/2014/main" id="{F85D6009-3EB9-F25F-15D7-440758D26444}"/>
                </a:ext>
              </a:extLst>
            </p:cNvPr>
            <p:cNvSpPr/>
            <p:nvPr/>
          </p:nvSpPr>
          <p:spPr>
            <a:xfrm>
              <a:off x="7900099" y="3197403"/>
              <a:ext cx="827648" cy="274107"/>
            </a:xfrm>
            <a:prstGeom prst="rect">
              <a:avLst/>
            </a:prstGeom>
            <a:solidFill>
              <a:srgbClr val="5BAB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 defTabSz="1219140"/>
              <a:r>
                <a:rPr lang="it-IT" sz="1600" b="1" dirty="0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18.676</a:t>
              </a:r>
              <a:endParaRPr sz="533" dirty="0"/>
            </a:p>
          </p:txBody>
        </p:sp>
        <p:grpSp>
          <p:nvGrpSpPr>
            <p:cNvPr id="17" name="Google Shape;270;p2">
              <a:extLst>
                <a:ext uri="{FF2B5EF4-FFF2-40B4-BE49-F238E27FC236}">
                  <a16:creationId xmlns:a16="http://schemas.microsoft.com/office/drawing/2014/main" id="{4CB5F28C-0877-1699-D8D4-7C7E84282CD1}"/>
                </a:ext>
              </a:extLst>
            </p:cNvPr>
            <p:cNvGrpSpPr/>
            <p:nvPr/>
          </p:nvGrpSpPr>
          <p:grpSpPr>
            <a:xfrm>
              <a:off x="4868623" y="1204518"/>
              <a:ext cx="2682338" cy="3214676"/>
              <a:chOff x="5093210" y="3840420"/>
              <a:chExt cx="4084580" cy="5165726"/>
            </a:xfrm>
          </p:grpSpPr>
          <p:grpSp>
            <p:nvGrpSpPr>
              <p:cNvPr id="18" name="Google Shape;271;p2">
                <a:extLst>
                  <a:ext uri="{FF2B5EF4-FFF2-40B4-BE49-F238E27FC236}">
                    <a16:creationId xmlns:a16="http://schemas.microsoft.com/office/drawing/2014/main" id="{8D1258DC-FEDA-256F-3943-63A7E4CD1BD9}"/>
                  </a:ext>
                </a:extLst>
              </p:cNvPr>
              <p:cNvGrpSpPr/>
              <p:nvPr/>
            </p:nvGrpSpPr>
            <p:grpSpPr>
              <a:xfrm>
                <a:off x="5093210" y="4064258"/>
                <a:ext cx="2993648" cy="2659063"/>
                <a:chOff x="275549" y="375478"/>
                <a:chExt cx="2993648" cy="2659063"/>
              </a:xfrm>
            </p:grpSpPr>
            <p:grpSp>
              <p:nvGrpSpPr>
                <p:cNvPr id="49" name="Google Shape;272;p2">
                  <a:extLst>
                    <a:ext uri="{FF2B5EF4-FFF2-40B4-BE49-F238E27FC236}">
                      <a16:creationId xmlns:a16="http://schemas.microsoft.com/office/drawing/2014/main" id="{AAE14AD2-2B50-5330-BA31-6723DC1D3DF9}"/>
                    </a:ext>
                  </a:extLst>
                </p:cNvPr>
                <p:cNvGrpSpPr/>
                <p:nvPr/>
              </p:nvGrpSpPr>
              <p:grpSpPr>
                <a:xfrm>
                  <a:off x="275549" y="375478"/>
                  <a:ext cx="2473324" cy="2659063"/>
                  <a:chOff x="275549" y="375478"/>
                  <a:chExt cx="2473324" cy="2659063"/>
                </a:xfrm>
              </p:grpSpPr>
              <p:sp>
                <p:nvSpPr>
                  <p:cNvPr id="51" name="Google Shape;273;p2" descr="{&quot;Key&quot;:&quot;lazio&quot;,&quot;Name&quot;:&quot;Lazio&quot;,&quot;Value&quot;:2667.0,&quot;Formula&quot;:&quot;2667&quot;,&quot;Text&quot;:&quot;2667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87C67CD8-B969-34CC-2D9F-BE1A8C844C17}"/>
                      </a:ext>
                    </a:extLst>
                  </p:cNvPr>
                  <p:cNvSpPr/>
                  <p:nvPr/>
                </p:nvSpPr>
                <p:spPr>
                  <a:xfrm>
                    <a:off x="1886861" y="2156653"/>
                    <a:ext cx="862012" cy="8778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3" h="553" extrusionOk="0">
                        <a:moveTo>
                          <a:pt x="319" y="542"/>
                        </a:moveTo>
                        <a:lnTo>
                          <a:pt x="318" y="548"/>
                        </a:lnTo>
                        <a:lnTo>
                          <a:pt x="321" y="548"/>
                        </a:lnTo>
                        <a:lnTo>
                          <a:pt x="317" y="553"/>
                        </a:lnTo>
                        <a:lnTo>
                          <a:pt x="316" y="542"/>
                        </a:lnTo>
                        <a:lnTo>
                          <a:pt x="325" y="538"/>
                        </a:lnTo>
                        <a:lnTo>
                          <a:pt x="319" y="542"/>
                        </a:lnTo>
                        <a:close/>
                        <a:moveTo>
                          <a:pt x="532" y="380"/>
                        </a:moveTo>
                        <a:lnTo>
                          <a:pt x="536" y="384"/>
                        </a:lnTo>
                        <a:lnTo>
                          <a:pt x="533" y="390"/>
                        </a:lnTo>
                        <a:lnTo>
                          <a:pt x="530" y="390"/>
                        </a:lnTo>
                        <a:lnTo>
                          <a:pt x="517" y="401"/>
                        </a:lnTo>
                        <a:lnTo>
                          <a:pt x="508" y="402"/>
                        </a:lnTo>
                        <a:lnTo>
                          <a:pt x="513" y="411"/>
                        </a:lnTo>
                        <a:lnTo>
                          <a:pt x="510" y="417"/>
                        </a:lnTo>
                        <a:lnTo>
                          <a:pt x="514" y="436"/>
                        </a:lnTo>
                        <a:lnTo>
                          <a:pt x="502" y="440"/>
                        </a:lnTo>
                        <a:lnTo>
                          <a:pt x="501" y="444"/>
                        </a:lnTo>
                        <a:lnTo>
                          <a:pt x="504" y="445"/>
                        </a:lnTo>
                        <a:lnTo>
                          <a:pt x="502" y="449"/>
                        </a:lnTo>
                        <a:lnTo>
                          <a:pt x="489" y="451"/>
                        </a:lnTo>
                        <a:lnTo>
                          <a:pt x="487" y="457"/>
                        </a:lnTo>
                        <a:lnTo>
                          <a:pt x="475" y="448"/>
                        </a:lnTo>
                        <a:lnTo>
                          <a:pt x="471" y="450"/>
                        </a:lnTo>
                        <a:lnTo>
                          <a:pt x="459" y="446"/>
                        </a:lnTo>
                        <a:lnTo>
                          <a:pt x="446" y="452"/>
                        </a:lnTo>
                        <a:lnTo>
                          <a:pt x="447" y="459"/>
                        </a:lnTo>
                        <a:lnTo>
                          <a:pt x="452" y="462"/>
                        </a:lnTo>
                        <a:lnTo>
                          <a:pt x="442" y="462"/>
                        </a:lnTo>
                        <a:lnTo>
                          <a:pt x="406" y="440"/>
                        </a:lnTo>
                        <a:lnTo>
                          <a:pt x="388" y="436"/>
                        </a:lnTo>
                        <a:lnTo>
                          <a:pt x="382" y="440"/>
                        </a:lnTo>
                        <a:lnTo>
                          <a:pt x="371" y="440"/>
                        </a:lnTo>
                        <a:lnTo>
                          <a:pt x="360" y="443"/>
                        </a:lnTo>
                        <a:lnTo>
                          <a:pt x="346" y="457"/>
                        </a:lnTo>
                        <a:lnTo>
                          <a:pt x="337" y="455"/>
                        </a:lnTo>
                        <a:lnTo>
                          <a:pt x="324" y="428"/>
                        </a:lnTo>
                        <a:lnTo>
                          <a:pt x="309" y="412"/>
                        </a:lnTo>
                        <a:lnTo>
                          <a:pt x="294" y="404"/>
                        </a:lnTo>
                        <a:lnTo>
                          <a:pt x="281" y="402"/>
                        </a:lnTo>
                        <a:lnTo>
                          <a:pt x="277" y="405"/>
                        </a:lnTo>
                        <a:lnTo>
                          <a:pt x="258" y="392"/>
                        </a:lnTo>
                        <a:lnTo>
                          <a:pt x="250" y="393"/>
                        </a:lnTo>
                        <a:lnTo>
                          <a:pt x="250" y="396"/>
                        </a:lnTo>
                        <a:lnTo>
                          <a:pt x="246" y="394"/>
                        </a:lnTo>
                        <a:lnTo>
                          <a:pt x="233" y="370"/>
                        </a:lnTo>
                        <a:lnTo>
                          <a:pt x="204" y="335"/>
                        </a:lnTo>
                        <a:lnTo>
                          <a:pt x="189" y="323"/>
                        </a:lnTo>
                        <a:lnTo>
                          <a:pt x="163" y="311"/>
                        </a:lnTo>
                        <a:lnTo>
                          <a:pt x="159" y="287"/>
                        </a:lnTo>
                        <a:lnTo>
                          <a:pt x="147" y="263"/>
                        </a:lnTo>
                        <a:lnTo>
                          <a:pt x="127" y="251"/>
                        </a:lnTo>
                        <a:lnTo>
                          <a:pt x="121" y="244"/>
                        </a:lnTo>
                        <a:lnTo>
                          <a:pt x="111" y="240"/>
                        </a:lnTo>
                        <a:lnTo>
                          <a:pt x="109" y="235"/>
                        </a:lnTo>
                        <a:lnTo>
                          <a:pt x="98" y="228"/>
                        </a:lnTo>
                        <a:lnTo>
                          <a:pt x="81" y="231"/>
                        </a:lnTo>
                        <a:lnTo>
                          <a:pt x="75" y="215"/>
                        </a:lnTo>
                        <a:lnTo>
                          <a:pt x="63" y="199"/>
                        </a:lnTo>
                        <a:lnTo>
                          <a:pt x="62" y="190"/>
                        </a:lnTo>
                        <a:lnTo>
                          <a:pt x="52" y="173"/>
                        </a:lnTo>
                        <a:lnTo>
                          <a:pt x="43" y="161"/>
                        </a:lnTo>
                        <a:lnTo>
                          <a:pt x="22" y="142"/>
                        </a:lnTo>
                        <a:lnTo>
                          <a:pt x="0" y="132"/>
                        </a:lnTo>
                        <a:lnTo>
                          <a:pt x="7" y="115"/>
                        </a:lnTo>
                        <a:lnTo>
                          <a:pt x="36" y="114"/>
                        </a:lnTo>
                        <a:lnTo>
                          <a:pt x="35" y="100"/>
                        </a:lnTo>
                        <a:lnTo>
                          <a:pt x="24" y="93"/>
                        </a:lnTo>
                        <a:lnTo>
                          <a:pt x="30" y="85"/>
                        </a:lnTo>
                        <a:lnTo>
                          <a:pt x="28" y="77"/>
                        </a:lnTo>
                        <a:lnTo>
                          <a:pt x="30" y="76"/>
                        </a:lnTo>
                        <a:lnTo>
                          <a:pt x="35" y="81"/>
                        </a:lnTo>
                        <a:lnTo>
                          <a:pt x="38" y="76"/>
                        </a:lnTo>
                        <a:lnTo>
                          <a:pt x="41" y="77"/>
                        </a:lnTo>
                        <a:lnTo>
                          <a:pt x="48" y="74"/>
                        </a:lnTo>
                        <a:lnTo>
                          <a:pt x="49" y="69"/>
                        </a:lnTo>
                        <a:lnTo>
                          <a:pt x="55" y="65"/>
                        </a:lnTo>
                        <a:lnTo>
                          <a:pt x="61" y="66"/>
                        </a:lnTo>
                        <a:lnTo>
                          <a:pt x="64" y="57"/>
                        </a:lnTo>
                        <a:lnTo>
                          <a:pt x="70" y="58"/>
                        </a:lnTo>
                        <a:lnTo>
                          <a:pt x="75" y="55"/>
                        </a:lnTo>
                        <a:lnTo>
                          <a:pt x="75" y="50"/>
                        </a:lnTo>
                        <a:lnTo>
                          <a:pt x="71" y="48"/>
                        </a:lnTo>
                        <a:lnTo>
                          <a:pt x="69" y="37"/>
                        </a:lnTo>
                        <a:lnTo>
                          <a:pt x="74" y="37"/>
                        </a:lnTo>
                        <a:lnTo>
                          <a:pt x="78" y="27"/>
                        </a:lnTo>
                        <a:lnTo>
                          <a:pt x="63" y="16"/>
                        </a:lnTo>
                        <a:lnTo>
                          <a:pt x="68" y="6"/>
                        </a:lnTo>
                        <a:lnTo>
                          <a:pt x="73" y="8"/>
                        </a:lnTo>
                        <a:lnTo>
                          <a:pt x="76" y="13"/>
                        </a:lnTo>
                        <a:lnTo>
                          <a:pt x="78" y="5"/>
                        </a:lnTo>
                        <a:lnTo>
                          <a:pt x="84" y="0"/>
                        </a:lnTo>
                        <a:lnTo>
                          <a:pt x="94" y="0"/>
                        </a:lnTo>
                        <a:lnTo>
                          <a:pt x="102" y="17"/>
                        </a:lnTo>
                        <a:lnTo>
                          <a:pt x="113" y="24"/>
                        </a:lnTo>
                        <a:lnTo>
                          <a:pt x="109" y="32"/>
                        </a:lnTo>
                        <a:lnTo>
                          <a:pt x="101" y="36"/>
                        </a:lnTo>
                        <a:lnTo>
                          <a:pt x="106" y="45"/>
                        </a:lnTo>
                        <a:lnTo>
                          <a:pt x="123" y="56"/>
                        </a:lnTo>
                        <a:lnTo>
                          <a:pt x="139" y="50"/>
                        </a:lnTo>
                        <a:lnTo>
                          <a:pt x="143" y="55"/>
                        </a:lnTo>
                        <a:lnTo>
                          <a:pt x="143" y="52"/>
                        </a:lnTo>
                        <a:lnTo>
                          <a:pt x="146" y="53"/>
                        </a:lnTo>
                        <a:lnTo>
                          <a:pt x="151" y="48"/>
                        </a:lnTo>
                        <a:lnTo>
                          <a:pt x="158" y="51"/>
                        </a:lnTo>
                        <a:lnTo>
                          <a:pt x="165" y="59"/>
                        </a:lnTo>
                        <a:lnTo>
                          <a:pt x="167" y="77"/>
                        </a:lnTo>
                        <a:lnTo>
                          <a:pt x="173" y="81"/>
                        </a:lnTo>
                        <a:lnTo>
                          <a:pt x="173" y="89"/>
                        </a:lnTo>
                        <a:lnTo>
                          <a:pt x="178" y="92"/>
                        </a:lnTo>
                        <a:lnTo>
                          <a:pt x="174" y="95"/>
                        </a:lnTo>
                        <a:lnTo>
                          <a:pt x="181" y="98"/>
                        </a:lnTo>
                        <a:lnTo>
                          <a:pt x="178" y="100"/>
                        </a:lnTo>
                        <a:lnTo>
                          <a:pt x="186" y="99"/>
                        </a:lnTo>
                        <a:lnTo>
                          <a:pt x="190" y="104"/>
                        </a:lnTo>
                        <a:lnTo>
                          <a:pt x="198" y="98"/>
                        </a:lnTo>
                        <a:lnTo>
                          <a:pt x="204" y="98"/>
                        </a:lnTo>
                        <a:lnTo>
                          <a:pt x="203" y="106"/>
                        </a:lnTo>
                        <a:lnTo>
                          <a:pt x="206" y="108"/>
                        </a:lnTo>
                        <a:lnTo>
                          <a:pt x="204" y="109"/>
                        </a:lnTo>
                        <a:lnTo>
                          <a:pt x="204" y="118"/>
                        </a:lnTo>
                        <a:lnTo>
                          <a:pt x="213" y="122"/>
                        </a:lnTo>
                        <a:lnTo>
                          <a:pt x="209" y="127"/>
                        </a:lnTo>
                        <a:lnTo>
                          <a:pt x="224" y="125"/>
                        </a:lnTo>
                        <a:lnTo>
                          <a:pt x="224" y="132"/>
                        </a:lnTo>
                        <a:lnTo>
                          <a:pt x="228" y="136"/>
                        </a:lnTo>
                        <a:lnTo>
                          <a:pt x="245" y="123"/>
                        </a:lnTo>
                        <a:lnTo>
                          <a:pt x="246" y="106"/>
                        </a:lnTo>
                        <a:lnTo>
                          <a:pt x="251" y="106"/>
                        </a:lnTo>
                        <a:lnTo>
                          <a:pt x="254" y="113"/>
                        </a:lnTo>
                        <a:lnTo>
                          <a:pt x="260" y="113"/>
                        </a:lnTo>
                        <a:lnTo>
                          <a:pt x="272" y="105"/>
                        </a:lnTo>
                        <a:lnTo>
                          <a:pt x="267" y="97"/>
                        </a:lnTo>
                        <a:lnTo>
                          <a:pt x="279" y="93"/>
                        </a:lnTo>
                        <a:lnTo>
                          <a:pt x="279" y="88"/>
                        </a:lnTo>
                        <a:lnTo>
                          <a:pt x="288" y="88"/>
                        </a:lnTo>
                        <a:lnTo>
                          <a:pt x="296" y="82"/>
                        </a:lnTo>
                        <a:lnTo>
                          <a:pt x="304" y="79"/>
                        </a:lnTo>
                        <a:lnTo>
                          <a:pt x="302" y="68"/>
                        </a:lnTo>
                        <a:lnTo>
                          <a:pt x="304" y="63"/>
                        </a:lnTo>
                        <a:lnTo>
                          <a:pt x="312" y="67"/>
                        </a:lnTo>
                        <a:lnTo>
                          <a:pt x="316" y="63"/>
                        </a:lnTo>
                        <a:lnTo>
                          <a:pt x="329" y="64"/>
                        </a:lnTo>
                        <a:lnTo>
                          <a:pt x="331" y="58"/>
                        </a:lnTo>
                        <a:lnTo>
                          <a:pt x="341" y="62"/>
                        </a:lnTo>
                        <a:lnTo>
                          <a:pt x="352" y="55"/>
                        </a:lnTo>
                        <a:lnTo>
                          <a:pt x="352" y="52"/>
                        </a:lnTo>
                        <a:lnTo>
                          <a:pt x="358" y="54"/>
                        </a:lnTo>
                        <a:lnTo>
                          <a:pt x="364" y="49"/>
                        </a:lnTo>
                        <a:lnTo>
                          <a:pt x="367" y="30"/>
                        </a:lnTo>
                        <a:lnTo>
                          <a:pt x="381" y="34"/>
                        </a:lnTo>
                        <a:lnTo>
                          <a:pt x="383" y="29"/>
                        </a:lnTo>
                        <a:lnTo>
                          <a:pt x="387" y="29"/>
                        </a:lnTo>
                        <a:lnTo>
                          <a:pt x="402" y="42"/>
                        </a:lnTo>
                        <a:lnTo>
                          <a:pt x="400" y="49"/>
                        </a:lnTo>
                        <a:lnTo>
                          <a:pt x="405" y="54"/>
                        </a:lnTo>
                        <a:lnTo>
                          <a:pt x="414" y="57"/>
                        </a:lnTo>
                        <a:lnTo>
                          <a:pt x="410" y="71"/>
                        </a:lnTo>
                        <a:lnTo>
                          <a:pt x="404" y="75"/>
                        </a:lnTo>
                        <a:lnTo>
                          <a:pt x="395" y="74"/>
                        </a:lnTo>
                        <a:lnTo>
                          <a:pt x="389" y="77"/>
                        </a:lnTo>
                        <a:lnTo>
                          <a:pt x="387" y="73"/>
                        </a:lnTo>
                        <a:lnTo>
                          <a:pt x="381" y="73"/>
                        </a:lnTo>
                        <a:lnTo>
                          <a:pt x="379" y="76"/>
                        </a:lnTo>
                        <a:lnTo>
                          <a:pt x="367" y="72"/>
                        </a:lnTo>
                        <a:lnTo>
                          <a:pt x="364" y="84"/>
                        </a:lnTo>
                        <a:lnTo>
                          <a:pt x="360" y="86"/>
                        </a:lnTo>
                        <a:lnTo>
                          <a:pt x="364" y="94"/>
                        </a:lnTo>
                        <a:lnTo>
                          <a:pt x="364" y="103"/>
                        </a:lnTo>
                        <a:lnTo>
                          <a:pt x="351" y="113"/>
                        </a:lnTo>
                        <a:lnTo>
                          <a:pt x="367" y="129"/>
                        </a:lnTo>
                        <a:lnTo>
                          <a:pt x="359" y="138"/>
                        </a:lnTo>
                        <a:lnTo>
                          <a:pt x="375" y="148"/>
                        </a:lnTo>
                        <a:lnTo>
                          <a:pt x="378" y="162"/>
                        </a:lnTo>
                        <a:lnTo>
                          <a:pt x="388" y="173"/>
                        </a:lnTo>
                        <a:lnTo>
                          <a:pt x="398" y="176"/>
                        </a:lnTo>
                        <a:lnTo>
                          <a:pt x="399" y="182"/>
                        </a:lnTo>
                        <a:lnTo>
                          <a:pt x="407" y="187"/>
                        </a:lnTo>
                        <a:lnTo>
                          <a:pt x="399" y="189"/>
                        </a:lnTo>
                        <a:lnTo>
                          <a:pt x="401" y="192"/>
                        </a:lnTo>
                        <a:lnTo>
                          <a:pt x="395" y="194"/>
                        </a:lnTo>
                        <a:lnTo>
                          <a:pt x="391" y="202"/>
                        </a:lnTo>
                        <a:lnTo>
                          <a:pt x="384" y="200"/>
                        </a:lnTo>
                        <a:lnTo>
                          <a:pt x="379" y="203"/>
                        </a:lnTo>
                        <a:lnTo>
                          <a:pt x="352" y="188"/>
                        </a:lnTo>
                        <a:lnTo>
                          <a:pt x="345" y="188"/>
                        </a:lnTo>
                        <a:lnTo>
                          <a:pt x="345" y="199"/>
                        </a:lnTo>
                        <a:lnTo>
                          <a:pt x="337" y="206"/>
                        </a:lnTo>
                        <a:lnTo>
                          <a:pt x="333" y="205"/>
                        </a:lnTo>
                        <a:lnTo>
                          <a:pt x="332" y="224"/>
                        </a:lnTo>
                        <a:lnTo>
                          <a:pt x="339" y="234"/>
                        </a:lnTo>
                        <a:lnTo>
                          <a:pt x="348" y="237"/>
                        </a:lnTo>
                        <a:lnTo>
                          <a:pt x="348" y="232"/>
                        </a:lnTo>
                        <a:lnTo>
                          <a:pt x="356" y="235"/>
                        </a:lnTo>
                        <a:lnTo>
                          <a:pt x="388" y="253"/>
                        </a:lnTo>
                        <a:lnTo>
                          <a:pt x="392" y="251"/>
                        </a:lnTo>
                        <a:lnTo>
                          <a:pt x="399" y="260"/>
                        </a:lnTo>
                        <a:lnTo>
                          <a:pt x="404" y="260"/>
                        </a:lnTo>
                        <a:lnTo>
                          <a:pt x="408" y="265"/>
                        </a:lnTo>
                        <a:lnTo>
                          <a:pt x="402" y="276"/>
                        </a:lnTo>
                        <a:lnTo>
                          <a:pt x="406" y="290"/>
                        </a:lnTo>
                        <a:lnTo>
                          <a:pt x="413" y="285"/>
                        </a:lnTo>
                        <a:lnTo>
                          <a:pt x="420" y="287"/>
                        </a:lnTo>
                        <a:lnTo>
                          <a:pt x="426" y="293"/>
                        </a:lnTo>
                        <a:lnTo>
                          <a:pt x="433" y="295"/>
                        </a:lnTo>
                        <a:lnTo>
                          <a:pt x="436" y="302"/>
                        </a:lnTo>
                        <a:lnTo>
                          <a:pt x="442" y="307"/>
                        </a:lnTo>
                        <a:lnTo>
                          <a:pt x="459" y="300"/>
                        </a:lnTo>
                        <a:lnTo>
                          <a:pt x="464" y="292"/>
                        </a:lnTo>
                        <a:lnTo>
                          <a:pt x="471" y="294"/>
                        </a:lnTo>
                        <a:lnTo>
                          <a:pt x="475" y="299"/>
                        </a:lnTo>
                        <a:lnTo>
                          <a:pt x="480" y="296"/>
                        </a:lnTo>
                        <a:lnTo>
                          <a:pt x="487" y="310"/>
                        </a:lnTo>
                        <a:lnTo>
                          <a:pt x="494" y="312"/>
                        </a:lnTo>
                        <a:lnTo>
                          <a:pt x="498" y="309"/>
                        </a:lnTo>
                        <a:lnTo>
                          <a:pt x="507" y="315"/>
                        </a:lnTo>
                        <a:lnTo>
                          <a:pt x="515" y="314"/>
                        </a:lnTo>
                        <a:lnTo>
                          <a:pt x="525" y="327"/>
                        </a:lnTo>
                        <a:lnTo>
                          <a:pt x="534" y="334"/>
                        </a:lnTo>
                        <a:lnTo>
                          <a:pt x="540" y="349"/>
                        </a:lnTo>
                        <a:lnTo>
                          <a:pt x="540" y="355"/>
                        </a:lnTo>
                        <a:lnTo>
                          <a:pt x="537" y="357"/>
                        </a:lnTo>
                        <a:lnTo>
                          <a:pt x="543" y="363"/>
                        </a:lnTo>
                        <a:lnTo>
                          <a:pt x="542" y="367"/>
                        </a:lnTo>
                        <a:lnTo>
                          <a:pt x="539" y="368"/>
                        </a:lnTo>
                        <a:lnTo>
                          <a:pt x="543" y="372"/>
                        </a:lnTo>
                        <a:lnTo>
                          <a:pt x="532" y="380"/>
                        </a:lnTo>
                        <a:close/>
                        <a:moveTo>
                          <a:pt x="212" y="266"/>
                        </a:moveTo>
                        <a:lnTo>
                          <a:pt x="212" y="265"/>
                        </a:lnTo>
                        <a:lnTo>
                          <a:pt x="212" y="264"/>
                        </a:lnTo>
                        <a:lnTo>
                          <a:pt x="212" y="264"/>
                        </a:lnTo>
                        <a:lnTo>
                          <a:pt x="211" y="264"/>
                        </a:lnTo>
                        <a:lnTo>
                          <a:pt x="210" y="264"/>
                        </a:lnTo>
                        <a:lnTo>
                          <a:pt x="210" y="265"/>
                        </a:lnTo>
                        <a:lnTo>
                          <a:pt x="210" y="266"/>
                        </a:lnTo>
                        <a:lnTo>
                          <a:pt x="210" y="266"/>
                        </a:lnTo>
                        <a:lnTo>
                          <a:pt x="210" y="266"/>
                        </a:lnTo>
                        <a:lnTo>
                          <a:pt x="211" y="266"/>
                        </a:lnTo>
                        <a:lnTo>
                          <a:pt x="212" y="266"/>
                        </a:lnTo>
                        <a:lnTo>
                          <a:pt x="212" y="266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>
                      <a:solidFill>
                        <a:srgbClr val="FF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52" name="Google Shape;274;p2" descr="{&quot;Key&quot;:&quot;lombardy&quot;,&quot;Name&quot;:&quot;Lombardy&quot;,&quot;Value&quot;:4542.0,&quot;Formula&quot;:&quot;4542&quot;,&quot;Text&quot;:&quot;4542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24487B27-12EA-391A-F1A1-6246B1240994}"/>
                      </a:ext>
                    </a:extLst>
                  </p:cNvPr>
                  <p:cNvSpPr/>
                  <p:nvPr/>
                </p:nvSpPr>
                <p:spPr>
                  <a:xfrm>
                    <a:off x="901024" y="375478"/>
                    <a:ext cx="979487" cy="9318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" h="587" extrusionOk="0">
                        <a:moveTo>
                          <a:pt x="369" y="5"/>
                        </a:moveTo>
                        <a:lnTo>
                          <a:pt x="371" y="7"/>
                        </a:lnTo>
                        <a:lnTo>
                          <a:pt x="367" y="13"/>
                        </a:lnTo>
                        <a:lnTo>
                          <a:pt x="369" y="17"/>
                        </a:lnTo>
                        <a:lnTo>
                          <a:pt x="377" y="19"/>
                        </a:lnTo>
                        <a:lnTo>
                          <a:pt x="379" y="25"/>
                        </a:lnTo>
                        <a:lnTo>
                          <a:pt x="388" y="28"/>
                        </a:lnTo>
                        <a:lnTo>
                          <a:pt x="390" y="23"/>
                        </a:lnTo>
                        <a:lnTo>
                          <a:pt x="399" y="28"/>
                        </a:lnTo>
                        <a:lnTo>
                          <a:pt x="404" y="25"/>
                        </a:lnTo>
                        <a:lnTo>
                          <a:pt x="412" y="32"/>
                        </a:lnTo>
                        <a:lnTo>
                          <a:pt x="412" y="32"/>
                        </a:lnTo>
                        <a:lnTo>
                          <a:pt x="417" y="42"/>
                        </a:lnTo>
                        <a:lnTo>
                          <a:pt x="432" y="44"/>
                        </a:lnTo>
                        <a:lnTo>
                          <a:pt x="443" y="51"/>
                        </a:lnTo>
                        <a:lnTo>
                          <a:pt x="448" y="56"/>
                        </a:lnTo>
                        <a:lnTo>
                          <a:pt x="446" y="66"/>
                        </a:lnTo>
                        <a:lnTo>
                          <a:pt x="450" y="71"/>
                        </a:lnTo>
                        <a:lnTo>
                          <a:pt x="443" y="78"/>
                        </a:lnTo>
                        <a:lnTo>
                          <a:pt x="435" y="78"/>
                        </a:lnTo>
                        <a:lnTo>
                          <a:pt x="425" y="88"/>
                        </a:lnTo>
                        <a:lnTo>
                          <a:pt x="436" y="93"/>
                        </a:lnTo>
                        <a:lnTo>
                          <a:pt x="438" y="102"/>
                        </a:lnTo>
                        <a:lnTo>
                          <a:pt x="434" y="108"/>
                        </a:lnTo>
                        <a:lnTo>
                          <a:pt x="438" y="109"/>
                        </a:lnTo>
                        <a:lnTo>
                          <a:pt x="440" y="118"/>
                        </a:lnTo>
                        <a:lnTo>
                          <a:pt x="431" y="135"/>
                        </a:lnTo>
                        <a:lnTo>
                          <a:pt x="435" y="142"/>
                        </a:lnTo>
                        <a:lnTo>
                          <a:pt x="431" y="160"/>
                        </a:lnTo>
                        <a:lnTo>
                          <a:pt x="418" y="176"/>
                        </a:lnTo>
                        <a:lnTo>
                          <a:pt x="419" y="185"/>
                        </a:lnTo>
                        <a:lnTo>
                          <a:pt x="415" y="188"/>
                        </a:lnTo>
                        <a:lnTo>
                          <a:pt x="412" y="196"/>
                        </a:lnTo>
                        <a:lnTo>
                          <a:pt x="412" y="200"/>
                        </a:lnTo>
                        <a:lnTo>
                          <a:pt x="419" y="201"/>
                        </a:lnTo>
                        <a:lnTo>
                          <a:pt x="419" y="209"/>
                        </a:lnTo>
                        <a:lnTo>
                          <a:pt x="424" y="218"/>
                        </a:lnTo>
                        <a:lnTo>
                          <a:pt x="420" y="226"/>
                        </a:lnTo>
                        <a:lnTo>
                          <a:pt x="422" y="244"/>
                        </a:lnTo>
                        <a:lnTo>
                          <a:pt x="431" y="248"/>
                        </a:lnTo>
                        <a:lnTo>
                          <a:pt x="429" y="253"/>
                        </a:lnTo>
                        <a:lnTo>
                          <a:pt x="430" y="257"/>
                        </a:lnTo>
                        <a:lnTo>
                          <a:pt x="436" y="258"/>
                        </a:lnTo>
                        <a:lnTo>
                          <a:pt x="444" y="252"/>
                        </a:lnTo>
                        <a:lnTo>
                          <a:pt x="453" y="251"/>
                        </a:lnTo>
                        <a:lnTo>
                          <a:pt x="455" y="243"/>
                        </a:lnTo>
                        <a:lnTo>
                          <a:pt x="471" y="240"/>
                        </a:lnTo>
                        <a:lnTo>
                          <a:pt x="476" y="243"/>
                        </a:lnTo>
                        <a:lnTo>
                          <a:pt x="478" y="240"/>
                        </a:lnTo>
                        <a:lnTo>
                          <a:pt x="494" y="243"/>
                        </a:lnTo>
                        <a:lnTo>
                          <a:pt x="494" y="243"/>
                        </a:lnTo>
                        <a:lnTo>
                          <a:pt x="449" y="311"/>
                        </a:lnTo>
                        <a:lnTo>
                          <a:pt x="454" y="359"/>
                        </a:lnTo>
                        <a:lnTo>
                          <a:pt x="452" y="367"/>
                        </a:lnTo>
                        <a:lnTo>
                          <a:pt x="455" y="369"/>
                        </a:lnTo>
                        <a:lnTo>
                          <a:pt x="458" y="365"/>
                        </a:lnTo>
                        <a:lnTo>
                          <a:pt x="468" y="370"/>
                        </a:lnTo>
                        <a:lnTo>
                          <a:pt x="464" y="380"/>
                        </a:lnTo>
                        <a:lnTo>
                          <a:pt x="468" y="383"/>
                        </a:lnTo>
                        <a:lnTo>
                          <a:pt x="463" y="387"/>
                        </a:lnTo>
                        <a:lnTo>
                          <a:pt x="467" y="393"/>
                        </a:lnTo>
                        <a:lnTo>
                          <a:pt x="464" y="401"/>
                        </a:lnTo>
                        <a:lnTo>
                          <a:pt x="470" y="402"/>
                        </a:lnTo>
                        <a:lnTo>
                          <a:pt x="472" y="407"/>
                        </a:lnTo>
                        <a:lnTo>
                          <a:pt x="482" y="398"/>
                        </a:lnTo>
                        <a:lnTo>
                          <a:pt x="491" y="407"/>
                        </a:lnTo>
                        <a:lnTo>
                          <a:pt x="495" y="416"/>
                        </a:lnTo>
                        <a:lnTo>
                          <a:pt x="506" y="419"/>
                        </a:lnTo>
                        <a:lnTo>
                          <a:pt x="506" y="422"/>
                        </a:lnTo>
                        <a:lnTo>
                          <a:pt x="513" y="423"/>
                        </a:lnTo>
                        <a:lnTo>
                          <a:pt x="513" y="429"/>
                        </a:lnTo>
                        <a:lnTo>
                          <a:pt x="524" y="434"/>
                        </a:lnTo>
                        <a:lnTo>
                          <a:pt x="529" y="439"/>
                        </a:lnTo>
                        <a:lnTo>
                          <a:pt x="527" y="447"/>
                        </a:lnTo>
                        <a:lnTo>
                          <a:pt x="534" y="445"/>
                        </a:lnTo>
                        <a:lnTo>
                          <a:pt x="537" y="448"/>
                        </a:lnTo>
                        <a:lnTo>
                          <a:pt x="533" y="455"/>
                        </a:lnTo>
                        <a:lnTo>
                          <a:pt x="542" y="463"/>
                        </a:lnTo>
                        <a:lnTo>
                          <a:pt x="547" y="464"/>
                        </a:lnTo>
                        <a:lnTo>
                          <a:pt x="548" y="459"/>
                        </a:lnTo>
                        <a:lnTo>
                          <a:pt x="554" y="462"/>
                        </a:lnTo>
                        <a:lnTo>
                          <a:pt x="557" y="455"/>
                        </a:lnTo>
                        <a:lnTo>
                          <a:pt x="570" y="459"/>
                        </a:lnTo>
                        <a:lnTo>
                          <a:pt x="565" y="463"/>
                        </a:lnTo>
                        <a:lnTo>
                          <a:pt x="567" y="467"/>
                        </a:lnTo>
                        <a:lnTo>
                          <a:pt x="565" y="474"/>
                        </a:lnTo>
                        <a:lnTo>
                          <a:pt x="577" y="479"/>
                        </a:lnTo>
                        <a:lnTo>
                          <a:pt x="583" y="475"/>
                        </a:lnTo>
                        <a:lnTo>
                          <a:pt x="583" y="486"/>
                        </a:lnTo>
                        <a:lnTo>
                          <a:pt x="616" y="503"/>
                        </a:lnTo>
                        <a:lnTo>
                          <a:pt x="617" y="507"/>
                        </a:lnTo>
                        <a:lnTo>
                          <a:pt x="617" y="507"/>
                        </a:lnTo>
                        <a:lnTo>
                          <a:pt x="591" y="504"/>
                        </a:lnTo>
                        <a:lnTo>
                          <a:pt x="584" y="510"/>
                        </a:lnTo>
                        <a:lnTo>
                          <a:pt x="578" y="506"/>
                        </a:lnTo>
                        <a:lnTo>
                          <a:pt x="577" y="508"/>
                        </a:lnTo>
                        <a:lnTo>
                          <a:pt x="560" y="510"/>
                        </a:lnTo>
                        <a:lnTo>
                          <a:pt x="558" y="512"/>
                        </a:lnTo>
                        <a:lnTo>
                          <a:pt x="553" y="506"/>
                        </a:lnTo>
                        <a:lnTo>
                          <a:pt x="543" y="503"/>
                        </a:lnTo>
                        <a:lnTo>
                          <a:pt x="539" y="507"/>
                        </a:lnTo>
                        <a:lnTo>
                          <a:pt x="526" y="506"/>
                        </a:lnTo>
                        <a:lnTo>
                          <a:pt x="516" y="510"/>
                        </a:lnTo>
                        <a:lnTo>
                          <a:pt x="515" y="515"/>
                        </a:lnTo>
                        <a:lnTo>
                          <a:pt x="510" y="514"/>
                        </a:lnTo>
                        <a:lnTo>
                          <a:pt x="504" y="518"/>
                        </a:lnTo>
                        <a:lnTo>
                          <a:pt x="505" y="515"/>
                        </a:lnTo>
                        <a:lnTo>
                          <a:pt x="499" y="516"/>
                        </a:lnTo>
                        <a:lnTo>
                          <a:pt x="499" y="513"/>
                        </a:lnTo>
                        <a:lnTo>
                          <a:pt x="495" y="514"/>
                        </a:lnTo>
                        <a:lnTo>
                          <a:pt x="492" y="511"/>
                        </a:lnTo>
                        <a:lnTo>
                          <a:pt x="474" y="508"/>
                        </a:lnTo>
                        <a:lnTo>
                          <a:pt x="470" y="495"/>
                        </a:lnTo>
                        <a:lnTo>
                          <a:pt x="463" y="504"/>
                        </a:lnTo>
                        <a:lnTo>
                          <a:pt x="461" y="497"/>
                        </a:lnTo>
                        <a:lnTo>
                          <a:pt x="450" y="514"/>
                        </a:lnTo>
                        <a:lnTo>
                          <a:pt x="443" y="517"/>
                        </a:lnTo>
                        <a:lnTo>
                          <a:pt x="427" y="518"/>
                        </a:lnTo>
                        <a:lnTo>
                          <a:pt x="409" y="509"/>
                        </a:lnTo>
                        <a:lnTo>
                          <a:pt x="402" y="497"/>
                        </a:lnTo>
                        <a:lnTo>
                          <a:pt x="392" y="502"/>
                        </a:lnTo>
                        <a:lnTo>
                          <a:pt x="381" y="493"/>
                        </a:lnTo>
                        <a:lnTo>
                          <a:pt x="374" y="493"/>
                        </a:lnTo>
                        <a:lnTo>
                          <a:pt x="361" y="484"/>
                        </a:lnTo>
                        <a:lnTo>
                          <a:pt x="352" y="484"/>
                        </a:lnTo>
                        <a:lnTo>
                          <a:pt x="350" y="479"/>
                        </a:lnTo>
                        <a:lnTo>
                          <a:pt x="337" y="486"/>
                        </a:lnTo>
                        <a:lnTo>
                          <a:pt x="334" y="479"/>
                        </a:lnTo>
                        <a:lnTo>
                          <a:pt x="327" y="480"/>
                        </a:lnTo>
                        <a:lnTo>
                          <a:pt x="327" y="475"/>
                        </a:lnTo>
                        <a:lnTo>
                          <a:pt x="321" y="470"/>
                        </a:lnTo>
                        <a:lnTo>
                          <a:pt x="322" y="464"/>
                        </a:lnTo>
                        <a:lnTo>
                          <a:pt x="315" y="454"/>
                        </a:lnTo>
                        <a:lnTo>
                          <a:pt x="311" y="454"/>
                        </a:lnTo>
                        <a:lnTo>
                          <a:pt x="300" y="463"/>
                        </a:lnTo>
                        <a:lnTo>
                          <a:pt x="301" y="454"/>
                        </a:lnTo>
                        <a:lnTo>
                          <a:pt x="298" y="452"/>
                        </a:lnTo>
                        <a:lnTo>
                          <a:pt x="291" y="458"/>
                        </a:lnTo>
                        <a:lnTo>
                          <a:pt x="296" y="464"/>
                        </a:lnTo>
                        <a:lnTo>
                          <a:pt x="295" y="469"/>
                        </a:lnTo>
                        <a:lnTo>
                          <a:pt x="291" y="470"/>
                        </a:lnTo>
                        <a:lnTo>
                          <a:pt x="286" y="464"/>
                        </a:lnTo>
                        <a:lnTo>
                          <a:pt x="282" y="464"/>
                        </a:lnTo>
                        <a:lnTo>
                          <a:pt x="279" y="477"/>
                        </a:lnTo>
                        <a:lnTo>
                          <a:pt x="277" y="469"/>
                        </a:lnTo>
                        <a:lnTo>
                          <a:pt x="270" y="466"/>
                        </a:lnTo>
                        <a:lnTo>
                          <a:pt x="266" y="459"/>
                        </a:lnTo>
                        <a:lnTo>
                          <a:pt x="263" y="461"/>
                        </a:lnTo>
                        <a:lnTo>
                          <a:pt x="266" y="465"/>
                        </a:lnTo>
                        <a:lnTo>
                          <a:pt x="264" y="469"/>
                        </a:lnTo>
                        <a:lnTo>
                          <a:pt x="257" y="475"/>
                        </a:lnTo>
                        <a:lnTo>
                          <a:pt x="240" y="467"/>
                        </a:lnTo>
                        <a:lnTo>
                          <a:pt x="240" y="457"/>
                        </a:lnTo>
                        <a:lnTo>
                          <a:pt x="237" y="452"/>
                        </a:lnTo>
                        <a:lnTo>
                          <a:pt x="234" y="460"/>
                        </a:lnTo>
                        <a:lnTo>
                          <a:pt x="229" y="462"/>
                        </a:lnTo>
                        <a:lnTo>
                          <a:pt x="223" y="454"/>
                        </a:lnTo>
                        <a:lnTo>
                          <a:pt x="220" y="454"/>
                        </a:lnTo>
                        <a:lnTo>
                          <a:pt x="222" y="465"/>
                        </a:lnTo>
                        <a:lnTo>
                          <a:pt x="218" y="469"/>
                        </a:lnTo>
                        <a:lnTo>
                          <a:pt x="210" y="462"/>
                        </a:lnTo>
                        <a:lnTo>
                          <a:pt x="199" y="465"/>
                        </a:lnTo>
                        <a:lnTo>
                          <a:pt x="198" y="468"/>
                        </a:lnTo>
                        <a:lnTo>
                          <a:pt x="193" y="467"/>
                        </a:lnTo>
                        <a:lnTo>
                          <a:pt x="193" y="470"/>
                        </a:lnTo>
                        <a:lnTo>
                          <a:pt x="185" y="477"/>
                        </a:lnTo>
                        <a:lnTo>
                          <a:pt x="186" y="487"/>
                        </a:lnTo>
                        <a:lnTo>
                          <a:pt x="179" y="494"/>
                        </a:lnTo>
                        <a:lnTo>
                          <a:pt x="174" y="510"/>
                        </a:lnTo>
                        <a:lnTo>
                          <a:pt x="166" y="512"/>
                        </a:lnTo>
                        <a:lnTo>
                          <a:pt x="168" y="516"/>
                        </a:lnTo>
                        <a:lnTo>
                          <a:pt x="163" y="523"/>
                        </a:lnTo>
                        <a:lnTo>
                          <a:pt x="170" y="530"/>
                        </a:lnTo>
                        <a:lnTo>
                          <a:pt x="174" y="528"/>
                        </a:lnTo>
                        <a:lnTo>
                          <a:pt x="178" y="532"/>
                        </a:lnTo>
                        <a:lnTo>
                          <a:pt x="182" y="545"/>
                        </a:lnTo>
                        <a:lnTo>
                          <a:pt x="166" y="561"/>
                        </a:lnTo>
                        <a:lnTo>
                          <a:pt x="167" y="566"/>
                        </a:lnTo>
                        <a:lnTo>
                          <a:pt x="175" y="569"/>
                        </a:lnTo>
                        <a:lnTo>
                          <a:pt x="176" y="574"/>
                        </a:lnTo>
                        <a:lnTo>
                          <a:pt x="171" y="578"/>
                        </a:lnTo>
                        <a:lnTo>
                          <a:pt x="175" y="584"/>
                        </a:lnTo>
                        <a:lnTo>
                          <a:pt x="161" y="587"/>
                        </a:lnTo>
                        <a:lnTo>
                          <a:pt x="156" y="577"/>
                        </a:lnTo>
                        <a:lnTo>
                          <a:pt x="157" y="585"/>
                        </a:lnTo>
                        <a:lnTo>
                          <a:pt x="150" y="586"/>
                        </a:lnTo>
                        <a:lnTo>
                          <a:pt x="150" y="586"/>
                        </a:lnTo>
                        <a:lnTo>
                          <a:pt x="149" y="574"/>
                        </a:lnTo>
                        <a:lnTo>
                          <a:pt x="151" y="566"/>
                        </a:lnTo>
                        <a:lnTo>
                          <a:pt x="142" y="560"/>
                        </a:lnTo>
                        <a:lnTo>
                          <a:pt x="140" y="547"/>
                        </a:lnTo>
                        <a:lnTo>
                          <a:pt x="128" y="550"/>
                        </a:lnTo>
                        <a:lnTo>
                          <a:pt x="127" y="547"/>
                        </a:lnTo>
                        <a:lnTo>
                          <a:pt x="121" y="546"/>
                        </a:lnTo>
                        <a:lnTo>
                          <a:pt x="121" y="543"/>
                        </a:lnTo>
                        <a:lnTo>
                          <a:pt x="117" y="538"/>
                        </a:lnTo>
                        <a:lnTo>
                          <a:pt x="120" y="534"/>
                        </a:lnTo>
                        <a:lnTo>
                          <a:pt x="117" y="526"/>
                        </a:lnTo>
                        <a:lnTo>
                          <a:pt x="113" y="526"/>
                        </a:lnTo>
                        <a:lnTo>
                          <a:pt x="107" y="520"/>
                        </a:lnTo>
                        <a:lnTo>
                          <a:pt x="100" y="509"/>
                        </a:lnTo>
                        <a:lnTo>
                          <a:pt x="101" y="502"/>
                        </a:lnTo>
                        <a:lnTo>
                          <a:pt x="98" y="497"/>
                        </a:lnTo>
                        <a:lnTo>
                          <a:pt x="97" y="495"/>
                        </a:lnTo>
                        <a:lnTo>
                          <a:pt x="90" y="498"/>
                        </a:lnTo>
                        <a:lnTo>
                          <a:pt x="85" y="491"/>
                        </a:lnTo>
                        <a:lnTo>
                          <a:pt x="84" y="477"/>
                        </a:lnTo>
                        <a:lnTo>
                          <a:pt x="72" y="478"/>
                        </a:lnTo>
                        <a:lnTo>
                          <a:pt x="66" y="485"/>
                        </a:lnTo>
                        <a:lnTo>
                          <a:pt x="59" y="486"/>
                        </a:lnTo>
                        <a:lnTo>
                          <a:pt x="58" y="490"/>
                        </a:lnTo>
                        <a:lnTo>
                          <a:pt x="52" y="490"/>
                        </a:lnTo>
                        <a:lnTo>
                          <a:pt x="51" y="486"/>
                        </a:lnTo>
                        <a:lnTo>
                          <a:pt x="47" y="486"/>
                        </a:lnTo>
                        <a:lnTo>
                          <a:pt x="45" y="482"/>
                        </a:lnTo>
                        <a:lnTo>
                          <a:pt x="44" y="489"/>
                        </a:lnTo>
                        <a:lnTo>
                          <a:pt x="30" y="480"/>
                        </a:lnTo>
                        <a:lnTo>
                          <a:pt x="29" y="466"/>
                        </a:lnTo>
                        <a:lnTo>
                          <a:pt x="23" y="461"/>
                        </a:lnTo>
                        <a:lnTo>
                          <a:pt x="25" y="456"/>
                        </a:lnTo>
                        <a:lnTo>
                          <a:pt x="20" y="454"/>
                        </a:lnTo>
                        <a:lnTo>
                          <a:pt x="18" y="448"/>
                        </a:lnTo>
                        <a:lnTo>
                          <a:pt x="11" y="447"/>
                        </a:lnTo>
                        <a:lnTo>
                          <a:pt x="9" y="442"/>
                        </a:lnTo>
                        <a:lnTo>
                          <a:pt x="17" y="431"/>
                        </a:lnTo>
                        <a:lnTo>
                          <a:pt x="8" y="435"/>
                        </a:lnTo>
                        <a:lnTo>
                          <a:pt x="6" y="434"/>
                        </a:lnTo>
                        <a:lnTo>
                          <a:pt x="10" y="432"/>
                        </a:lnTo>
                        <a:lnTo>
                          <a:pt x="5" y="427"/>
                        </a:lnTo>
                        <a:lnTo>
                          <a:pt x="9" y="424"/>
                        </a:lnTo>
                        <a:lnTo>
                          <a:pt x="7" y="422"/>
                        </a:lnTo>
                        <a:lnTo>
                          <a:pt x="12" y="422"/>
                        </a:lnTo>
                        <a:lnTo>
                          <a:pt x="5" y="419"/>
                        </a:lnTo>
                        <a:lnTo>
                          <a:pt x="5" y="418"/>
                        </a:lnTo>
                        <a:lnTo>
                          <a:pt x="9" y="418"/>
                        </a:lnTo>
                        <a:lnTo>
                          <a:pt x="8" y="411"/>
                        </a:lnTo>
                        <a:lnTo>
                          <a:pt x="0" y="407"/>
                        </a:lnTo>
                        <a:lnTo>
                          <a:pt x="3" y="400"/>
                        </a:lnTo>
                        <a:lnTo>
                          <a:pt x="8" y="398"/>
                        </a:lnTo>
                        <a:lnTo>
                          <a:pt x="6" y="391"/>
                        </a:lnTo>
                        <a:lnTo>
                          <a:pt x="12" y="385"/>
                        </a:lnTo>
                        <a:lnTo>
                          <a:pt x="18" y="389"/>
                        </a:lnTo>
                        <a:lnTo>
                          <a:pt x="29" y="389"/>
                        </a:lnTo>
                        <a:lnTo>
                          <a:pt x="29" y="393"/>
                        </a:lnTo>
                        <a:lnTo>
                          <a:pt x="33" y="395"/>
                        </a:lnTo>
                        <a:lnTo>
                          <a:pt x="35" y="407"/>
                        </a:lnTo>
                        <a:lnTo>
                          <a:pt x="41" y="406"/>
                        </a:lnTo>
                        <a:lnTo>
                          <a:pt x="45" y="403"/>
                        </a:lnTo>
                        <a:lnTo>
                          <a:pt x="48" y="394"/>
                        </a:lnTo>
                        <a:lnTo>
                          <a:pt x="55" y="390"/>
                        </a:lnTo>
                        <a:lnTo>
                          <a:pt x="47" y="380"/>
                        </a:lnTo>
                        <a:lnTo>
                          <a:pt x="53" y="382"/>
                        </a:lnTo>
                        <a:lnTo>
                          <a:pt x="58" y="378"/>
                        </a:lnTo>
                        <a:lnTo>
                          <a:pt x="65" y="380"/>
                        </a:lnTo>
                        <a:lnTo>
                          <a:pt x="73" y="376"/>
                        </a:lnTo>
                        <a:lnTo>
                          <a:pt x="69" y="364"/>
                        </a:lnTo>
                        <a:lnTo>
                          <a:pt x="66" y="364"/>
                        </a:lnTo>
                        <a:lnTo>
                          <a:pt x="61" y="348"/>
                        </a:lnTo>
                        <a:lnTo>
                          <a:pt x="46" y="341"/>
                        </a:lnTo>
                        <a:lnTo>
                          <a:pt x="41" y="320"/>
                        </a:lnTo>
                        <a:lnTo>
                          <a:pt x="43" y="313"/>
                        </a:lnTo>
                        <a:lnTo>
                          <a:pt x="35" y="307"/>
                        </a:lnTo>
                        <a:lnTo>
                          <a:pt x="34" y="302"/>
                        </a:lnTo>
                        <a:lnTo>
                          <a:pt x="40" y="303"/>
                        </a:lnTo>
                        <a:lnTo>
                          <a:pt x="37" y="296"/>
                        </a:lnTo>
                        <a:lnTo>
                          <a:pt x="38" y="291"/>
                        </a:lnTo>
                        <a:lnTo>
                          <a:pt x="30" y="289"/>
                        </a:lnTo>
                        <a:lnTo>
                          <a:pt x="32" y="279"/>
                        </a:lnTo>
                        <a:lnTo>
                          <a:pt x="20" y="275"/>
                        </a:lnTo>
                        <a:lnTo>
                          <a:pt x="11" y="260"/>
                        </a:lnTo>
                        <a:lnTo>
                          <a:pt x="11" y="253"/>
                        </a:lnTo>
                        <a:lnTo>
                          <a:pt x="20" y="243"/>
                        </a:lnTo>
                        <a:lnTo>
                          <a:pt x="14" y="223"/>
                        </a:lnTo>
                        <a:lnTo>
                          <a:pt x="48" y="187"/>
                        </a:lnTo>
                        <a:lnTo>
                          <a:pt x="43" y="168"/>
                        </a:lnTo>
                        <a:lnTo>
                          <a:pt x="46" y="162"/>
                        </a:lnTo>
                        <a:lnTo>
                          <a:pt x="46" y="162"/>
                        </a:lnTo>
                        <a:lnTo>
                          <a:pt x="51" y="156"/>
                        </a:lnTo>
                        <a:lnTo>
                          <a:pt x="54" y="162"/>
                        </a:lnTo>
                        <a:lnTo>
                          <a:pt x="60" y="165"/>
                        </a:lnTo>
                        <a:lnTo>
                          <a:pt x="65" y="163"/>
                        </a:lnTo>
                        <a:lnTo>
                          <a:pt x="75" y="170"/>
                        </a:lnTo>
                        <a:lnTo>
                          <a:pt x="75" y="175"/>
                        </a:lnTo>
                        <a:lnTo>
                          <a:pt x="71" y="177"/>
                        </a:lnTo>
                        <a:lnTo>
                          <a:pt x="61" y="196"/>
                        </a:lnTo>
                        <a:lnTo>
                          <a:pt x="70" y="196"/>
                        </a:lnTo>
                        <a:lnTo>
                          <a:pt x="78" y="204"/>
                        </a:lnTo>
                        <a:lnTo>
                          <a:pt x="83" y="206"/>
                        </a:lnTo>
                        <a:lnTo>
                          <a:pt x="84" y="212"/>
                        </a:lnTo>
                        <a:lnTo>
                          <a:pt x="93" y="233"/>
                        </a:lnTo>
                        <a:lnTo>
                          <a:pt x="86" y="243"/>
                        </a:lnTo>
                        <a:lnTo>
                          <a:pt x="97" y="240"/>
                        </a:lnTo>
                        <a:lnTo>
                          <a:pt x="105" y="243"/>
                        </a:lnTo>
                        <a:lnTo>
                          <a:pt x="104" y="247"/>
                        </a:lnTo>
                        <a:lnTo>
                          <a:pt x="113" y="247"/>
                        </a:lnTo>
                        <a:lnTo>
                          <a:pt x="116" y="233"/>
                        </a:lnTo>
                        <a:lnTo>
                          <a:pt x="124" y="224"/>
                        </a:lnTo>
                        <a:lnTo>
                          <a:pt x="121" y="224"/>
                        </a:lnTo>
                        <a:lnTo>
                          <a:pt x="118" y="217"/>
                        </a:lnTo>
                        <a:lnTo>
                          <a:pt x="110" y="214"/>
                        </a:lnTo>
                        <a:lnTo>
                          <a:pt x="109" y="205"/>
                        </a:lnTo>
                        <a:lnTo>
                          <a:pt x="104" y="202"/>
                        </a:lnTo>
                        <a:lnTo>
                          <a:pt x="111" y="195"/>
                        </a:lnTo>
                        <a:lnTo>
                          <a:pt x="107" y="182"/>
                        </a:lnTo>
                        <a:lnTo>
                          <a:pt x="109" y="177"/>
                        </a:lnTo>
                        <a:lnTo>
                          <a:pt x="121" y="173"/>
                        </a:lnTo>
                        <a:lnTo>
                          <a:pt x="124" y="166"/>
                        </a:lnTo>
                        <a:lnTo>
                          <a:pt x="120" y="156"/>
                        </a:lnTo>
                        <a:lnTo>
                          <a:pt x="130" y="152"/>
                        </a:lnTo>
                        <a:lnTo>
                          <a:pt x="140" y="142"/>
                        </a:lnTo>
                        <a:lnTo>
                          <a:pt x="144" y="142"/>
                        </a:lnTo>
                        <a:lnTo>
                          <a:pt x="152" y="122"/>
                        </a:lnTo>
                        <a:lnTo>
                          <a:pt x="158" y="121"/>
                        </a:lnTo>
                        <a:lnTo>
                          <a:pt x="159" y="112"/>
                        </a:lnTo>
                        <a:lnTo>
                          <a:pt x="168" y="93"/>
                        </a:lnTo>
                        <a:lnTo>
                          <a:pt x="167" y="85"/>
                        </a:lnTo>
                        <a:lnTo>
                          <a:pt x="163" y="80"/>
                        </a:lnTo>
                        <a:lnTo>
                          <a:pt x="164" y="67"/>
                        </a:lnTo>
                        <a:lnTo>
                          <a:pt x="158" y="58"/>
                        </a:lnTo>
                        <a:lnTo>
                          <a:pt x="163" y="53"/>
                        </a:lnTo>
                        <a:lnTo>
                          <a:pt x="164" y="42"/>
                        </a:lnTo>
                        <a:lnTo>
                          <a:pt x="182" y="38"/>
                        </a:lnTo>
                        <a:lnTo>
                          <a:pt x="185" y="45"/>
                        </a:lnTo>
                        <a:lnTo>
                          <a:pt x="192" y="50"/>
                        </a:lnTo>
                        <a:lnTo>
                          <a:pt x="197" y="41"/>
                        </a:lnTo>
                        <a:lnTo>
                          <a:pt x="203" y="38"/>
                        </a:lnTo>
                        <a:lnTo>
                          <a:pt x="202" y="44"/>
                        </a:lnTo>
                        <a:lnTo>
                          <a:pt x="199" y="45"/>
                        </a:lnTo>
                        <a:lnTo>
                          <a:pt x="203" y="47"/>
                        </a:lnTo>
                        <a:lnTo>
                          <a:pt x="203" y="79"/>
                        </a:lnTo>
                        <a:lnTo>
                          <a:pt x="210" y="81"/>
                        </a:lnTo>
                        <a:lnTo>
                          <a:pt x="215" y="93"/>
                        </a:lnTo>
                        <a:lnTo>
                          <a:pt x="221" y="101"/>
                        </a:lnTo>
                        <a:lnTo>
                          <a:pt x="223" y="99"/>
                        </a:lnTo>
                        <a:lnTo>
                          <a:pt x="239" y="106"/>
                        </a:lnTo>
                        <a:lnTo>
                          <a:pt x="247" y="100"/>
                        </a:lnTo>
                        <a:lnTo>
                          <a:pt x="256" y="104"/>
                        </a:lnTo>
                        <a:lnTo>
                          <a:pt x="261" y="86"/>
                        </a:lnTo>
                        <a:lnTo>
                          <a:pt x="270" y="91"/>
                        </a:lnTo>
                        <a:lnTo>
                          <a:pt x="297" y="77"/>
                        </a:lnTo>
                        <a:lnTo>
                          <a:pt x="301" y="82"/>
                        </a:lnTo>
                        <a:lnTo>
                          <a:pt x="306" y="78"/>
                        </a:lnTo>
                        <a:lnTo>
                          <a:pt x="316" y="86"/>
                        </a:lnTo>
                        <a:lnTo>
                          <a:pt x="312" y="94"/>
                        </a:lnTo>
                        <a:lnTo>
                          <a:pt x="317" y="97"/>
                        </a:lnTo>
                        <a:lnTo>
                          <a:pt x="316" y="107"/>
                        </a:lnTo>
                        <a:lnTo>
                          <a:pt x="328" y="113"/>
                        </a:lnTo>
                        <a:lnTo>
                          <a:pt x="326" y="123"/>
                        </a:lnTo>
                        <a:lnTo>
                          <a:pt x="332" y="126"/>
                        </a:lnTo>
                        <a:lnTo>
                          <a:pt x="336" y="123"/>
                        </a:lnTo>
                        <a:lnTo>
                          <a:pt x="342" y="125"/>
                        </a:lnTo>
                        <a:lnTo>
                          <a:pt x="354" y="115"/>
                        </a:lnTo>
                        <a:lnTo>
                          <a:pt x="349" y="105"/>
                        </a:lnTo>
                        <a:lnTo>
                          <a:pt x="339" y="92"/>
                        </a:lnTo>
                        <a:lnTo>
                          <a:pt x="339" y="86"/>
                        </a:lnTo>
                        <a:lnTo>
                          <a:pt x="344" y="83"/>
                        </a:lnTo>
                        <a:lnTo>
                          <a:pt x="346" y="76"/>
                        </a:lnTo>
                        <a:lnTo>
                          <a:pt x="351" y="75"/>
                        </a:lnTo>
                        <a:lnTo>
                          <a:pt x="351" y="69"/>
                        </a:lnTo>
                        <a:lnTo>
                          <a:pt x="348" y="68"/>
                        </a:lnTo>
                        <a:lnTo>
                          <a:pt x="346" y="62"/>
                        </a:lnTo>
                        <a:lnTo>
                          <a:pt x="334" y="64"/>
                        </a:lnTo>
                        <a:lnTo>
                          <a:pt x="325" y="57"/>
                        </a:lnTo>
                        <a:lnTo>
                          <a:pt x="327" y="51"/>
                        </a:lnTo>
                        <a:lnTo>
                          <a:pt x="325" y="47"/>
                        </a:lnTo>
                        <a:lnTo>
                          <a:pt x="327" y="35"/>
                        </a:lnTo>
                        <a:lnTo>
                          <a:pt x="325" y="29"/>
                        </a:lnTo>
                        <a:lnTo>
                          <a:pt x="338" y="16"/>
                        </a:lnTo>
                        <a:lnTo>
                          <a:pt x="338" y="7"/>
                        </a:lnTo>
                        <a:lnTo>
                          <a:pt x="344" y="8"/>
                        </a:lnTo>
                        <a:lnTo>
                          <a:pt x="356" y="2"/>
                        </a:lnTo>
                        <a:lnTo>
                          <a:pt x="361" y="5"/>
                        </a:lnTo>
                        <a:lnTo>
                          <a:pt x="366" y="0"/>
                        </a:lnTo>
                        <a:lnTo>
                          <a:pt x="369" y="5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 dirty="0">
                      <a:solidFill>
                        <a:srgbClr val="FF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53" name="Google Shape;275;p2" descr="{&quot;Key&quot;:&quot;piedmont&quot;,&quot;Name&quot;:&quot;Piedmont&quot;,&quot;Value&quot;:2650.0,&quot;Formula&quot;:&quot;2650&quot;,&quot;Text&quot;:&quot;2650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937D6B2D-7530-B049-FC24-BE0239C137D5}"/>
                      </a:ext>
                    </a:extLst>
                  </p:cNvPr>
                  <p:cNvSpPr/>
                  <p:nvPr/>
                </p:nvSpPr>
                <p:spPr>
                  <a:xfrm>
                    <a:off x="275549" y="456440"/>
                    <a:ext cx="865187" cy="1139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5" h="718" extrusionOk="0">
                        <a:moveTo>
                          <a:pt x="382" y="0"/>
                        </a:moveTo>
                        <a:lnTo>
                          <a:pt x="388" y="7"/>
                        </a:lnTo>
                        <a:lnTo>
                          <a:pt x="385" y="13"/>
                        </a:lnTo>
                        <a:lnTo>
                          <a:pt x="388" y="22"/>
                        </a:lnTo>
                        <a:lnTo>
                          <a:pt x="387" y="41"/>
                        </a:lnTo>
                        <a:lnTo>
                          <a:pt x="379" y="51"/>
                        </a:lnTo>
                        <a:lnTo>
                          <a:pt x="385" y="62"/>
                        </a:lnTo>
                        <a:lnTo>
                          <a:pt x="383" y="67"/>
                        </a:lnTo>
                        <a:lnTo>
                          <a:pt x="388" y="72"/>
                        </a:lnTo>
                        <a:lnTo>
                          <a:pt x="400" y="76"/>
                        </a:lnTo>
                        <a:lnTo>
                          <a:pt x="409" y="93"/>
                        </a:lnTo>
                        <a:lnTo>
                          <a:pt x="416" y="95"/>
                        </a:lnTo>
                        <a:lnTo>
                          <a:pt x="415" y="99"/>
                        </a:lnTo>
                        <a:lnTo>
                          <a:pt x="418" y="105"/>
                        </a:lnTo>
                        <a:lnTo>
                          <a:pt x="425" y="105"/>
                        </a:lnTo>
                        <a:lnTo>
                          <a:pt x="433" y="111"/>
                        </a:lnTo>
                        <a:lnTo>
                          <a:pt x="440" y="110"/>
                        </a:lnTo>
                        <a:lnTo>
                          <a:pt x="440" y="110"/>
                        </a:lnTo>
                        <a:lnTo>
                          <a:pt x="437" y="117"/>
                        </a:lnTo>
                        <a:lnTo>
                          <a:pt x="441" y="136"/>
                        </a:lnTo>
                        <a:lnTo>
                          <a:pt x="408" y="172"/>
                        </a:lnTo>
                        <a:lnTo>
                          <a:pt x="414" y="192"/>
                        </a:lnTo>
                        <a:lnTo>
                          <a:pt x="405" y="201"/>
                        </a:lnTo>
                        <a:lnTo>
                          <a:pt x="405" y="208"/>
                        </a:lnTo>
                        <a:lnTo>
                          <a:pt x="414" y="224"/>
                        </a:lnTo>
                        <a:lnTo>
                          <a:pt x="426" y="227"/>
                        </a:lnTo>
                        <a:lnTo>
                          <a:pt x="424" y="238"/>
                        </a:lnTo>
                        <a:lnTo>
                          <a:pt x="432" y="239"/>
                        </a:lnTo>
                        <a:lnTo>
                          <a:pt x="430" y="244"/>
                        </a:lnTo>
                        <a:lnTo>
                          <a:pt x="434" y="252"/>
                        </a:lnTo>
                        <a:lnTo>
                          <a:pt x="428" y="250"/>
                        </a:lnTo>
                        <a:lnTo>
                          <a:pt x="429" y="256"/>
                        </a:lnTo>
                        <a:lnTo>
                          <a:pt x="437" y="262"/>
                        </a:lnTo>
                        <a:lnTo>
                          <a:pt x="435" y="269"/>
                        </a:lnTo>
                        <a:lnTo>
                          <a:pt x="440" y="290"/>
                        </a:lnTo>
                        <a:lnTo>
                          <a:pt x="455" y="297"/>
                        </a:lnTo>
                        <a:lnTo>
                          <a:pt x="460" y="312"/>
                        </a:lnTo>
                        <a:lnTo>
                          <a:pt x="463" y="312"/>
                        </a:lnTo>
                        <a:lnTo>
                          <a:pt x="467" y="324"/>
                        </a:lnTo>
                        <a:lnTo>
                          <a:pt x="458" y="329"/>
                        </a:lnTo>
                        <a:lnTo>
                          <a:pt x="452" y="327"/>
                        </a:lnTo>
                        <a:lnTo>
                          <a:pt x="446" y="330"/>
                        </a:lnTo>
                        <a:lnTo>
                          <a:pt x="440" y="329"/>
                        </a:lnTo>
                        <a:lnTo>
                          <a:pt x="449" y="338"/>
                        </a:lnTo>
                        <a:lnTo>
                          <a:pt x="441" y="343"/>
                        </a:lnTo>
                        <a:lnTo>
                          <a:pt x="439" y="351"/>
                        </a:lnTo>
                        <a:lnTo>
                          <a:pt x="435" y="355"/>
                        </a:lnTo>
                        <a:lnTo>
                          <a:pt x="429" y="355"/>
                        </a:lnTo>
                        <a:lnTo>
                          <a:pt x="427" y="344"/>
                        </a:lnTo>
                        <a:lnTo>
                          <a:pt x="422" y="341"/>
                        </a:lnTo>
                        <a:lnTo>
                          <a:pt x="423" y="337"/>
                        </a:lnTo>
                        <a:lnTo>
                          <a:pt x="411" y="338"/>
                        </a:lnTo>
                        <a:lnTo>
                          <a:pt x="406" y="334"/>
                        </a:lnTo>
                        <a:lnTo>
                          <a:pt x="400" y="339"/>
                        </a:lnTo>
                        <a:lnTo>
                          <a:pt x="402" y="347"/>
                        </a:lnTo>
                        <a:lnTo>
                          <a:pt x="397" y="348"/>
                        </a:lnTo>
                        <a:lnTo>
                          <a:pt x="394" y="355"/>
                        </a:lnTo>
                        <a:lnTo>
                          <a:pt x="402" y="360"/>
                        </a:lnTo>
                        <a:lnTo>
                          <a:pt x="403" y="367"/>
                        </a:lnTo>
                        <a:lnTo>
                          <a:pt x="399" y="366"/>
                        </a:lnTo>
                        <a:lnTo>
                          <a:pt x="399" y="368"/>
                        </a:lnTo>
                        <a:lnTo>
                          <a:pt x="406" y="370"/>
                        </a:lnTo>
                        <a:lnTo>
                          <a:pt x="401" y="371"/>
                        </a:lnTo>
                        <a:lnTo>
                          <a:pt x="403" y="372"/>
                        </a:lnTo>
                        <a:lnTo>
                          <a:pt x="399" y="376"/>
                        </a:lnTo>
                        <a:lnTo>
                          <a:pt x="404" y="381"/>
                        </a:lnTo>
                        <a:lnTo>
                          <a:pt x="399" y="382"/>
                        </a:lnTo>
                        <a:lnTo>
                          <a:pt x="401" y="384"/>
                        </a:lnTo>
                        <a:lnTo>
                          <a:pt x="411" y="380"/>
                        </a:lnTo>
                        <a:lnTo>
                          <a:pt x="403" y="390"/>
                        </a:lnTo>
                        <a:lnTo>
                          <a:pt x="405" y="395"/>
                        </a:lnTo>
                        <a:lnTo>
                          <a:pt x="412" y="397"/>
                        </a:lnTo>
                        <a:lnTo>
                          <a:pt x="414" y="403"/>
                        </a:lnTo>
                        <a:lnTo>
                          <a:pt x="419" y="404"/>
                        </a:lnTo>
                        <a:lnTo>
                          <a:pt x="417" y="409"/>
                        </a:lnTo>
                        <a:lnTo>
                          <a:pt x="423" y="415"/>
                        </a:lnTo>
                        <a:lnTo>
                          <a:pt x="424" y="429"/>
                        </a:lnTo>
                        <a:lnTo>
                          <a:pt x="437" y="437"/>
                        </a:lnTo>
                        <a:lnTo>
                          <a:pt x="439" y="429"/>
                        </a:lnTo>
                        <a:lnTo>
                          <a:pt x="441" y="435"/>
                        </a:lnTo>
                        <a:lnTo>
                          <a:pt x="445" y="434"/>
                        </a:lnTo>
                        <a:lnTo>
                          <a:pt x="446" y="438"/>
                        </a:lnTo>
                        <a:lnTo>
                          <a:pt x="452" y="439"/>
                        </a:lnTo>
                        <a:lnTo>
                          <a:pt x="453" y="435"/>
                        </a:lnTo>
                        <a:lnTo>
                          <a:pt x="460" y="434"/>
                        </a:lnTo>
                        <a:lnTo>
                          <a:pt x="466" y="427"/>
                        </a:lnTo>
                        <a:lnTo>
                          <a:pt x="478" y="426"/>
                        </a:lnTo>
                        <a:lnTo>
                          <a:pt x="479" y="440"/>
                        </a:lnTo>
                        <a:lnTo>
                          <a:pt x="484" y="447"/>
                        </a:lnTo>
                        <a:lnTo>
                          <a:pt x="490" y="444"/>
                        </a:lnTo>
                        <a:lnTo>
                          <a:pt x="492" y="446"/>
                        </a:lnTo>
                        <a:lnTo>
                          <a:pt x="495" y="451"/>
                        </a:lnTo>
                        <a:lnTo>
                          <a:pt x="494" y="458"/>
                        </a:lnTo>
                        <a:lnTo>
                          <a:pt x="500" y="469"/>
                        </a:lnTo>
                        <a:lnTo>
                          <a:pt x="507" y="475"/>
                        </a:lnTo>
                        <a:lnTo>
                          <a:pt x="511" y="475"/>
                        </a:lnTo>
                        <a:lnTo>
                          <a:pt x="514" y="483"/>
                        </a:lnTo>
                        <a:lnTo>
                          <a:pt x="510" y="487"/>
                        </a:lnTo>
                        <a:lnTo>
                          <a:pt x="515" y="491"/>
                        </a:lnTo>
                        <a:lnTo>
                          <a:pt x="514" y="495"/>
                        </a:lnTo>
                        <a:lnTo>
                          <a:pt x="520" y="496"/>
                        </a:lnTo>
                        <a:lnTo>
                          <a:pt x="522" y="499"/>
                        </a:lnTo>
                        <a:lnTo>
                          <a:pt x="534" y="496"/>
                        </a:lnTo>
                        <a:lnTo>
                          <a:pt x="536" y="508"/>
                        </a:lnTo>
                        <a:lnTo>
                          <a:pt x="545" y="515"/>
                        </a:lnTo>
                        <a:lnTo>
                          <a:pt x="542" y="523"/>
                        </a:lnTo>
                        <a:lnTo>
                          <a:pt x="544" y="535"/>
                        </a:lnTo>
                        <a:lnTo>
                          <a:pt x="544" y="535"/>
                        </a:lnTo>
                        <a:lnTo>
                          <a:pt x="542" y="534"/>
                        </a:lnTo>
                        <a:lnTo>
                          <a:pt x="542" y="555"/>
                        </a:lnTo>
                        <a:lnTo>
                          <a:pt x="542" y="555"/>
                        </a:lnTo>
                        <a:lnTo>
                          <a:pt x="542" y="561"/>
                        </a:lnTo>
                        <a:lnTo>
                          <a:pt x="527" y="567"/>
                        </a:lnTo>
                        <a:lnTo>
                          <a:pt x="521" y="562"/>
                        </a:lnTo>
                        <a:lnTo>
                          <a:pt x="521" y="556"/>
                        </a:lnTo>
                        <a:lnTo>
                          <a:pt x="515" y="553"/>
                        </a:lnTo>
                        <a:lnTo>
                          <a:pt x="509" y="554"/>
                        </a:lnTo>
                        <a:lnTo>
                          <a:pt x="503" y="539"/>
                        </a:lnTo>
                        <a:lnTo>
                          <a:pt x="494" y="540"/>
                        </a:lnTo>
                        <a:lnTo>
                          <a:pt x="491" y="536"/>
                        </a:lnTo>
                        <a:lnTo>
                          <a:pt x="483" y="537"/>
                        </a:lnTo>
                        <a:lnTo>
                          <a:pt x="481" y="545"/>
                        </a:lnTo>
                        <a:lnTo>
                          <a:pt x="475" y="550"/>
                        </a:lnTo>
                        <a:lnTo>
                          <a:pt x="480" y="556"/>
                        </a:lnTo>
                        <a:lnTo>
                          <a:pt x="482" y="571"/>
                        </a:lnTo>
                        <a:lnTo>
                          <a:pt x="476" y="574"/>
                        </a:lnTo>
                        <a:lnTo>
                          <a:pt x="472" y="569"/>
                        </a:lnTo>
                        <a:lnTo>
                          <a:pt x="463" y="570"/>
                        </a:lnTo>
                        <a:lnTo>
                          <a:pt x="463" y="576"/>
                        </a:lnTo>
                        <a:lnTo>
                          <a:pt x="456" y="583"/>
                        </a:lnTo>
                        <a:lnTo>
                          <a:pt x="458" y="589"/>
                        </a:lnTo>
                        <a:lnTo>
                          <a:pt x="453" y="591"/>
                        </a:lnTo>
                        <a:lnTo>
                          <a:pt x="451" y="582"/>
                        </a:lnTo>
                        <a:lnTo>
                          <a:pt x="447" y="582"/>
                        </a:lnTo>
                        <a:lnTo>
                          <a:pt x="448" y="578"/>
                        </a:lnTo>
                        <a:lnTo>
                          <a:pt x="441" y="566"/>
                        </a:lnTo>
                        <a:lnTo>
                          <a:pt x="434" y="565"/>
                        </a:lnTo>
                        <a:lnTo>
                          <a:pt x="420" y="564"/>
                        </a:lnTo>
                        <a:lnTo>
                          <a:pt x="415" y="572"/>
                        </a:lnTo>
                        <a:lnTo>
                          <a:pt x="418" y="575"/>
                        </a:lnTo>
                        <a:lnTo>
                          <a:pt x="406" y="589"/>
                        </a:lnTo>
                        <a:lnTo>
                          <a:pt x="402" y="586"/>
                        </a:lnTo>
                        <a:lnTo>
                          <a:pt x="390" y="586"/>
                        </a:lnTo>
                        <a:lnTo>
                          <a:pt x="388" y="583"/>
                        </a:lnTo>
                        <a:lnTo>
                          <a:pt x="384" y="589"/>
                        </a:lnTo>
                        <a:lnTo>
                          <a:pt x="378" y="585"/>
                        </a:lnTo>
                        <a:lnTo>
                          <a:pt x="375" y="587"/>
                        </a:lnTo>
                        <a:lnTo>
                          <a:pt x="372" y="596"/>
                        </a:lnTo>
                        <a:lnTo>
                          <a:pt x="366" y="598"/>
                        </a:lnTo>
                        <a:lnTo>
                          <a:pt x="354" y="588"/>
                        </a:lnTo>
                        <a:lnTo>
                          <a:pt x="346" y="587"/>
                        </a:lnTo>
                        <a:lnTo>
                          <a:pt x="342" y="580"/>
                        </a:lnTo>
                        <a:lnTo>
                          <a:pt x="336" y="586"/>
                        </a:lnTo>
                        <a:lnTo>
                          <a:pt x="336" y="594"/>
                        </a:lnTo>
                        <a:lnTo>
                          <a:pt x="330" y="595"/>
                        </a:lnTo>
                        <a:lnTo>
                          <a:pt x="336" y="609"/>
                        </a:lnTo>
                        <a:lnTo>
                          <a:pt x="333" y="616"/>
                        </a:lnTo>
                        <a:lnTo>
                          <a:pt x="320" y="624"/>
                        </a:lnTo>
                        <a:lnTo>
                          <a:pt x="321" y="632"/>
                        </a:lnTo>
                        <a:lnTo>
                          <a:pt x="317" y="639"/>
                        </a:lnTo>
                        <a:lnTo>
                          <a:pt x="311" y="638"/>
                        </a:lnTo>
                        <a:lnTo>
                          <a:pt x="310" y="647"/>
                        </a:lnTo>
                        <a:lnTo>
                          <a:pt x="304" y="644"/>
                        </a:lnTo>
                        <a:lnTo>
                          <a:pt x="303" y="646"/>
                        </a:lnTo>
                        <a:lnTo>
                          <a:pt x="303" y="650"/>
                        </a:lnTo>
                        <a:lnTo>
                          <a:pt x="308" y="656"/>
                        </a:lnTo>
                        <a:lnTo>
                          <a:pt x="303" y="662"/>
                        </a:lnTo>
                        <a:lnTo>
                          <a:pt x="306" y="666"/>
                        </a:lnTo>
                        <a:lnTo>
                          <a:pt x="303" y="673"/>
                        </a:lnTo>
                        <a:lnTo>
                          <a:pt x="309" y="678"/>
                        </a:lnTo>
                        <a:lnTo>
                          <a:pt x="309" y="686"/>
                        </a:lnTo>
                        <a:lnTo>
                          <a:pt x="305" y="692"/>
                        </a:lnTo>
                        <a:lnTo>
                          <a:pt x="299" y="694"/>
                        </a:lnTo>
                        <a:lnTo>
                          <a:pt x="292" y="690"/>
                        </a:lnTo>
                        <a:lnTo>
                          <a:pt x="284" y="697"/>
                        </a:lnTo>
                        <a:lnTo>
                          <a:pt x="290" y="699"/>
                        </a:lnTo>
                        <a:lnTo>
                          <a:pt x="292" y="703"/>
                        </a:lnTo>
                        <a:lnTo>
                          <a:pt x="290" y="706"/>
                        </a:lnTo>
                        <a:lnTo>
                          <a:pt x="282" y="703"/>
                        </a:lnTo>
                        <a:lnTo>
                          <a:pt x="276" y="706"/>
                        </a:lnTo>
                        <a:lnTo>
                          <a:pt x="239" y="694"/>
                        </a:lnTo>
                        <a:lnTo>
                          <a:pt x="231" y="699"/>
                        </a:lnTo>
                        <a:lnTo>
                          <a:pt x="229" y="705"/>
                        </a:lnTo>
                        <a:lnTo>
                          <a:pt x="233" y="711"/>
                        </a:lnTo>
                        <a:lnTo>
                          <a:pt x="238" y="711"/>
                        </a:lnTo>
                        <a:lnTo>
                          <a:pt x="232" y="718"/>
                        </a:lnTo>
                        <a:lnTo>
                          <a:pt x="229" y="717"/>
                        </a:lnTo>
                        <a:lnTo>
                          <a:pt x="229" y="717"/>
                        </a:lnTo>
                        <a:lnTo>
                          <a:pt x="229" y="711"/>
                        </a:lnTo>
                        <a:lnTo>
                          <a:pt x="219" y="698"/>
                        </a:lnTo>
                        <a:lnTo>
                          <a:pt x="223" y="684"/>
                        </a:lnTo>
                        <a:lnTo>
                          <a:pt x="212" y="684"/>
                        </a:lnTo>
                        <a:lnTo>
                          <a:pt x="208" y="691"/>
                        </a:lnTo>
                        <a:lnTo>
                          <a:pt x="197" y="689"/>
                        </a:lnTo>
                        <a:lnTo>
                          <a:pt x="175" y="699"/>
                        </a:lnTo>
                        <a:lnTo>
                          <a:pt x="169" y="698"/>
                        </a:lnTo>
                        <a:lnTo>
                          <a:pt x="168" y="703"/>
                        </a:lnTo>
                        <a:lnTo>
                          <a:pt x="161" y="699"/>
                        </a:lnTo>
                        <a:lnTo>
                          <a:pt x="154" y="702"/>
                        </a:lnTo>
                        <a:lnTo>
                          <a:pt x="151" y="692"/>
                        </a:lnTo>
                        <a:lnTo>
                          <a:pt x="138" y="694"/>
                        </a:lnTo>
                        <a:lnTo>
                          <a:pt x="129" y="685"/>
                        </a:lnTo>
                        <a:lnTo>
                          <a:pt x="124" y="686"/>
                        </a:lnTo>
                        <a:lnTo>
                          <a:pt x="118" y="677"/>
                        </a:lnTo>
                        <a:lnTo>
                          <a:pt x="113" y="675"/>
                        </a:lnTo>
                        <a:lnTo>
                          <a:pt x="109" y="677"/>
                        </a:lnTo>
                        <a:lnTo>
                          <a:pt x="96" y="669"/>
                        </a:lnTo>
                        <a:lnTo>
                          <a:pt x="85" y="670"/>
                        </a:lnTo>
                        <a:lnTo>
                          <a:pt x="80" y="667"/>
                        </a:lnTo>
                        <a:lnTo>
                          <a:pt x="77" y="653"/>
                        </a:lnTo>
                        <a:lnTo>
                          <a:pt x="70" y="649"/>
                        </a:lnTo>
                        <a:lnTo>
                          <a:pt x="70" y="644"/>
                        </a:lnTo>
                        <a:lnTo>
                          <a:pt x="64" y="638"/>
                        </a:lnTo>
                        <a:lnTo>
                          <a:pt x="63" y="633"/>
                        </a:lnTo>
                        <a:lnTo>
                          <a:pt x="54" y="630"/>
                        </a:lnTo>
                        <a:lnTo>
                          <a:pt x="56" y="612"/>
                        </a:lnTo>
                        <a:lnTo>
                          <a:pt x="68" y="609"/>
                        </a:lnTo>
                        <a:lnTo>
                          <a:pt x="53" y="595"/>
                        </a:lnTo>
                        <a:lnTo>
                          <a:pt x="48" y="579"/>
                        </a:lnTo>
                        <a:lnTo>
                          <a:pt x="53" y="573"/>
                        </a:lnTo>
                        <a:lnTo>
                          <a:pt x="60" y="572"/>
                        </a:lnTo>
                        <a:lnTo>
                          <a:pt x="65" y="567"/>
                        </a:lnTo>
                        <a:lnTo>
                          <a:pt x="68" y="555"/>
                        </a:lnTo>
                        <a:lnTo>
                          <a:pt x="72" y="554"/>
                        </a:lnTo>
                        <a:lnTo>
                          <a:pt x="68" y="545"/>
                        </a:lnTo>
                        <a:lnTo>
                          <a:pt x="71" y="537"/>
                        </a:lnTo>
                        <a:lnTo>
                          <a:pt x="76" y="533"/>
                        </a:lnTo>
                        <a:lnTo>
                          <a:pt x="94" y="534"/>
                        </a:lnTo>
                        <a:lnTo>
                          <a:pt x="92" y="526"/>
                        </a:lnTo>
                        <a:lnTo>
                          <a:pt x="85" y="522"/>
                        </a:lnTo>
                        <a:lnTo>
                          <a:pt x="83" y="509"/>
                        </a:lnTo>
                        <a:lnTo>
                          <a:pt x="79" y="504"/>
                        </a:lnTo>
                        <a:lnTo>
                          <a:pt x="83" y="494"/>
                        </a:lnTo>
                        <a:lnTo>
                          <a:pt x="80" y="489"/>
                        </a:lnTo>
                        <a:lnTo>
                          <a:pt x="65" y="483"/>
                        </a:lnTo>
                        <a:lnTo>
                          <a:pt x="60" y="488"/>
                        </a:lnTo>
                        <a:lnTo>
                          <a:pt x="50" y="486"/>
                        </a:lnTo>
                        <a:lnTo>
                          <a:pt x="37" y="478"/>
                        </a:lnTo>
                        <a:lnTo>
                          <a:pt x="37" y="474"/>
                        </a:lnTo>
                        <a:lnTo>
                          <a:pt x="27" y="470"/>
                        </a:lnTo>
                        <a:lnTo>
                          <a:pt x="27" y="461"/>
                        </a:lnTo>
                        <a:lnTo>
                          <a:pt x="25" y="459"/>
                        </a:lnTo>
                        <a:lnTo>
                          <a:pt x="29" y="453"/>
                        </a:lnTo>
                        <a:lnTo>
                          <a:pt x="24" y="444"/>
                        </a:lnTo>
                        <a:lnTo>
                          <a:pt x="27" y="442"/>
                        </a:lnTo>
                        <a:lnTo>
                          <a:pt x="25" y="438"/>
                        </a:lnTo>
                        <a:lnTo>
                          <a:pt x="10" y="436"/>
                        </a:lnTo>
                        <a:lnTo>
                          <a:pt x="7" y="420"/>
                        </a:lnTo>
                        <a:lnTo>
                          <a:pt x="4" y="419"/>
                        </a:lnTo>
                        <a:lnTo>
                          <a:pt x="0" y="410"/>
                        </a:lnTo>
                        <a:lnTo>
                          <a:pt x="10" y="404"/>
                        </a:lnTo>
                        <a:lnTo>
                          <a:pt x="11" y="400"/>
                        </a:lnTo>
                        <a:lnTo>
                          <a:pt x="25" y="401"/>
                        </a:lnTo>
                        <a:lnTo>
                          <a:pt x="30" y="394"/>
                        </a:lnTo>
                        <a:lnTo>
                          <a:pt x="46" y="401"/>
                        </a:lnTo>
                        <a:lnTo>
                          <a:pt x="47" y="404"/>
                        </a:lnTo>
                        <a:lnTo>
                          <a:pt x="56" y="401"/>
                        </a:lnTo>
                        <a:lnTo>
                          <a:pt x="56" y="391"/>
                        </a:lnTo>
                        <a:lnTo>
                          <a:pt x="68" y="390"/>
                        </a:lnTo>
                        <a:lnTo>
                          <a:pt x="69" y="384"/>
                        </a:lnTo>
                        <a:lnTo>
                          <a:pt x="79" y="376"/>
                        </a:lnTo>
                        <a:lnTo>
                          <a:pt x="84" y="377"/>
                        </a:lnTo>
                        <a:lnTo>
                          <a:pt x="89" y="374"/>
                        </a:lnTo>
                        <a:lnTo>
                          <a:pt x="93" y="378"/>
                        </a:lnTo>
                        <a:lnTo>
                          <a:pt x="102" y="368"/>
                        </a:lnTo>
                        <a:lnTo>
                          <a:pt x="105" y="368"/>
                        </a:lnTo>
                        <a:lnTo>
                          <a:pt x="107" y="358"/>
                        </a:lnTo>
                        <a:lnTo>
                          <a:pt x="102" y="344"/>
                        </a:lnTo>
                        <a:lnTo>
                          <a:pt x="106" y="343"/>
                        </a:lnTo>
                        <a:lnTo>
                          <a:pt x="108" y="337"/>
                        </a:lnTo>
                        <a:lnTo>
                          <a:pt x="113" y="334"/>
                        </a:lnTo>
                        <a:lnTo>
                          <a:pt x="113" y="328"/>
                        </a:lnTo>
                        <a:lnTo>
                          <a:pt x="118" y="321"/>
                        </a:lnTo>
                        <a:lnTo>
                          <a:pt x="103" y="312"/>
                        </a:lnTo>
                        <a:lnTo>
                          <a:pt x="101" y="302"/>
                        </a:lnTo>
                        <a:lnTo>
                          <a:pt x="101" y="302"/>
                        </a:lnTo>
                        <a:lnTo>
                          <a:pt x="108" y="288"/>
                        </a:lnTo>
                        <a:lnTo>
                          <a:pt x="109" y="299"/>
                        </a:lnTo>
                        <a:lnTo>
                          <a:pt x="113" y="296"/>
                        </a:lnTo>
                        <a:lnTo>
                          <a:pt x="125" y="301"/>
                        </a:lnTo>
                        <a:lnTo>
                          <a:pt x="135" y="289"/>
                        </a:lnTo>
                        <a:lnTo>
                          <a:pt x="147" y="288"/>
                        </a:lnTo>
                        <a:lnTo>
                          <a:pt x="154" y="285"/>
                        </a:lnTo>
                        <a:lnTo>
                          <a:pt x="158" y="288"/>
                        </a:lnTo>
                        <a:lnTo>
                          <a:pt x="172" y="275"/>
                        </a:lnTo>
                        <a:lnTo>
                          <a:pt x="177" y="269"/>
                        </a:lnTo>
                        <a:lnTo>
                          <a:pt x="182" y="267"/>
                        </a:lnTo>
                        <a:lnTo>
                          <a:pt x="189" y="269"/>
                        </a:lnTo>
                        <a:lnTo>
                          <a:pt x="198" y="265"/>
                        </a:lnTo>
                        <a:lnTo>
                          <a:pt x="206" y="270"/>
                        </a:lnTo>
                        <a:lnTo>
                          <a:pt x="206" y="273"/>
                        </a:lnTo>
                        <a:lnTo>
                          <a:pt x="212" y="271"/>
                        </a:lnTo>
                        <a:lnTo>
                          <a:pt x="221" y="276"/>
                        </a:lnTo>
                        <a:lnTo>
                          <a:pt x="230" y="274"/>
                        </a:lnTo>
                        <a:lnTo>
                          <a:pt x="233" y="277"/>
                        </a:lnTo>
                        <a:lnTo>
                          <a:pt x="252" y="263"/>
                        </a:lnTo>
                        <a:lnTo>
                          <a:pt x="264" y="262"/>
                        </a:lnTo>
                        <a:lnTo>
                          <a:pt x="268" y="265"/>
                        </a:lnTo>
                        <a:lnTo>
                          <a:pt x="271" y="252"/>
                        </a:lnTo>
                        <a:lnTo>
                          <a:pt x="276" y="251"/>
                        </a:lnTo>
                        <a:lnTo>
                          <a:pt x="268" y="236"/>
                        </a:lnTo>
                        <a:lnTo>
                          <a:pt x="275" y="224"/>
                        </a:lnTo>
                        <a:lnTo>
                          <a:pt x="274" y="219"/>
                        </a:lnTo>
                        <a:lnTo>
                          <a:pt x="267" y="217"/>
                        </a:lnTo>
                        <a:lnTo>
                          <a:pt x="260" y="205"/>
                        </a:lnTo>
                        <a:lnTo>
                          <a:pt x="263" y="183"/>
                        </a:lnTo>
                        <a:lnTo>
                          <a:pt x="260" y="167"/>
                        </a:lnTo>
                        <a:lnTo>
                          <a:pt x="260" y="167"/>
                        </a:lnTo>
                        <a:lnTo>
                          <a:pt x="263" y="163"/>
                        </a:lnTo>
                        <a:lnTo>
                          <a:pt x="264" y="149"/>
                        </a:lnTo>
                        <a:lnTo>
                          <a:pt x="270" y="143"/>
                        </a:lnTo>
                        <a:lnTo>
                          <a:pt x="286" y="143"/>
                        </a:lnTo>
                        <a:lnTo>
                          <a:pt x="291" y="138"/>
                        </a:lnTo>
                        <a:lnTo>
                          <a:pt x="291" y="132"/>
                        </a:lnTo>
                        <a:lnTo>
                          <a:pt x="297" y="129"/>
                        </a:lnTo>
                        <a:lnTo>
                          <a:pt x="294" y="120"/>
                        </a:lnTo>
                        <a:lnTo>
                          <a:pt x="296" y="112"/>
                        </a:lnTo>
                        <a:lnTo>
                          <a:pt x="311" y="108"/>
                        </a:lnTo>
                        <a:lnTo>
                          <a:pt x="313" y="102"/>
                        </a:lnTo>
                        <a:lnTo>
                          <a:pt x="321" y="98"/>
                        </a:lnTo>
                        <a:lnTo>
                          <a:pt x="320" y="92"/>
                        </a:lnTo>
                        <a:lnTo>
                          <a:pt x="324" y="87"/>
                        </a:lnTo>
                        <a:lnTo>
                          <a:pt x="318" y="74"/>
                        </a:lnTo>
                        <a:lnTo>
                          <a:pt x="312" y="67"/>
                        </a:lnTo>
                        <a:lnTo>
                          <a:pt x="305" y="63"/>
                        </a:lnTo>
                        <a:lnTo>
                          <a:pt x="318" y="50"/>
                        </a:lnTo>
                        <a:lnTo>
                          <a:pt x="324" y="51"/>
                        </a:lnTo>
                        <a:lnTo>
                          <a:pt x="334" y="48"/>
                        </a:lnTo>
                        <a:lnTo>
                          <a:pt x="337" y="40"/>
                        </a:lnTo>
                        <a:lnTo>
                          <a:pt x="344" y="37"/>
                        </a:lnTo>
                        <a:lnTo>
                          <a:pt x="344" y="31"/>
                        </a:lnTo>
                        <a:lnTo>
                          <a:pt x="354" y="27"/>
                        </a:lnTo>
                        <a:lnTo>
                          <a:pt x="356" y="21"/>
                        </a:lnTo>
                        <a:lnTo>
                          <a:pt x="350" y="19"/>
                        </a:lnTo>
                        <a:lnTo>
                          <a:pt x="353" y="13"/>
                        </a:lnTo>
                        <a:lnTo>
                          <a:pt x="357" y="12"/>
                        </a:lnTo>
                        <a:lnTo>
                          <a:pt x="365" y="5"/>
                        </a:lnTo>
                        <a:lnTo>
                          <a:pt x="382" y="0"/>
                        </a:lnTo>
                        <a:close/>
                      </a:path>
                    </a:pathLst>
                  </a:custGeom>
                  <a:solidFill>
                    <a:srgbClr val="00B050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>
                      <a:solidFill>
                        <a:srgbClr val="FF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50" name="Google Shape;276;p2">
                  <a:extLst>
                    <a:ext uri="{FF2B5EF4-FFF2-40B4-BE49-F238E27FC236}">
                      <a16:creationId xmlns:a16="http://schemas.microsoft.com/office/drawing/2014/main" id="{69F028AC-2444-9CDB-DA2E-1C2091681917}"/>
                    </a:ext>
                  </a:extLst>
                </p:cNvPr>
                <p:cNvSpPr/>
                <p:nvPr/>
              </p:nvSpPr>
              <p:spPr>
                <a:xfrm>
                  <a:off x="3114397" y="752354"/>
                  <a:ext cx="154800" cy="15388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19" name="Google Shape;277;p2">
                <a:extLst>
                  <a:ext uri="{FF2B5EF4-FFF2-40B4-BE49-F238E27FC236}">
                    <a16:creationId xmlns:a16="http://schemas.microsoft.com/office/drawing/2014/main" id="{C163E937-CB80-A28F-9076-F3326EF801FF}"/>
                  </a:ext>
                </a:extLst>
              </p:cNvPr>
              <p:cNvGrpSpPr/>
              <p:nvPr/>
            </p:nvGrpSpPr>
            <p:grpSpPr>
              <a:xfrm>
                <a:off x="5385310" y="4057908"/>
                <a:ext cx="2773362" cy="3538538"/>
                <a:chOff x="567649" y="369128"/>
                <a:chExt cx="2773362" cy="3538538"/>
              </a:xfrm>
            </p:grpSpPr>
            <p:grpSp>
              <p:nvGrpSpPr>
                <p:cNvPr id="41" name="Google Shape;278;p2">
                  <a:extLst>
                    <a:ext uri="{FF2B5EF4-FFF2-40B4-BE49-F238E27FC236}">
                      <a16:creationId xmlns:a16="http://schemas.microsoft.com/office/drawing/2014/main" id="{DD7F9E81-8FB8-FDAE-3E1C-40C32137668B}"/>
                    </a:ext>
                  </a:extLst>
                </p:cNvPr>
                <p:cNvGrpSpPr/>
                <p:nvPr/>
              </p:nvGrpSpPr>
              <p:grpSpPr>
                <a:xfrm>
                  <a:off x="567649" y="369128"/>
                  <a:ext cx="2773362" cy="3538538"/>
                  <a:chOff x="567649" y="369128"/>
                  <a:chExt cx="2773362" cy="3538538"/>
                </a:xfrm>
              </p:grpSpPr>
              <p:sp>
                <p:nvSpPr>
                  <p:cNvPr id="43" name="Google Shape;279;p2" descr="{&quot;Key&quot;:&quot;abruzzo&quot;,&quot;Name&quot;:&quot;Abruzzo&quot;,&quot;Value&quot;:610.0,&quot;Formula&quot;:&quot;610&quot;,&quot;Text&quot;:&quot;610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201FFA73-CC4C-0C19-7151-7430D356A077}"/>
                      </a:ext>
                    </a:extLst>
                  </p:cNvPr>
                  <p:cNvSpPr/>
                  <p:nvPr/>
                </p:nvSpPr>
                <p:spPr>
                  <a:xfrm>
                    <a:off x="2413911" y="2131253"/>
                    <a:ext cx="587375" cy="547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0" h="345" extrusionOk="0">
                        <a:moveTo>
                          <a:pt x="188" y="1"/>
                        </a:moveTo>
                        <a:lnTo>
                          <a:pt x="193" y="27"/>
                        </a:lnTo>
                        <a:lnTo>
                          <a:pt x="203" y="49"/>
                        </a:lnTo>
                        <a:lnTo>
                          <a:pt x="228" y="96"/>
                        </a:lnTo>
                        <a:lnTo>
                          <a:pt x="257" y="127"/>
                        </a:lnTo>
                        <a:lnTo>
                          <a:pt x="291" y="153"/>
                        </a:lnTo>
                        <a:lnTo>
                          <a:pt x="295" y="162"/>
                        </a:lnTo>
                        <a:lnTo>
                          <a:pt x="309" y="177"/>
                        </a:lnTo>
                        <a:lnTo>
                          <a:pt x="311" y="182"/>
                        </a:lnTo>
                        <a:lnTo>
                          <a:pt x="334" y="197"/>
                        </a:lnTo>
                        <a:lnTo>
                          <a:pt x="356" y="205"/>
                        </a:lnTo>
                        <a:lnTo>
                          <a:pt x="357" y="225"/>
                        </a:lnTo>
                        <a:lnTo>
                          <a:pt x="370" y="235"/>
                        </a:lnTo>
                        <a:lnTo>
                          <a:pt x="370" y="235"/>
                        </a:lnTo>
                        <a:lnTo>
                          <a:pt x="366" y="242"/>
                        </a:lnTo>
                        <a:lnTo>
                          <a:pt x="369" y="246"/>
                        </a:lnTo>
                        <a:lnTo>
                          <a:pt x="358" y="254"/>
                        </a:lnTo>
                        <a:lnTo>
                          <a:pt x="348" y="266"/>
                        </a:lnTo>
                        <a:lnTo>
                          <a:pt x="344" y="278"/>
                        </a:lnTo>
                        <a:lnTo>
                          <a:pt x="335" y="286"/>
                        </a:lnTo>
                        <a:lnTo>
                          <a:pt x="328" y="301"/>
                        </a:lnTo>
                        <a:lnTo>
                          <a:pt x="308" y="322"/>
                        </a:lnTo>
                        <a:lnTo>
                          <a:pt x="300" y="320"/>
                        </a:lnTo>
                        <a:lnTo>
                          <a:pt x="303" y="317"/>
                        </a:lnTo>
                        <a:lnTo>
                          <a:pt x="299" y="300"/>
                        </a:lnTo>
                        <a:lnTo>
                          <a:pt x="294" y="296"/>
                        </a:lnTo>
                        <a:lnTo>
                          <a:pt x="285" y="289"/>
                        </a:lnTo>
                        <a:lnTo>
                          <a:pt x="280" y="294"/>
                        </a:lnTo>
                        <a:lnTo>
                          <a:pt x="278" y="294"/>
                        </a:lnTo>
                        <a:lnTo>
                          <a:pt x="273" y="285"/>
                        </a:lnTo>
                        <a:lnTo>
                          <a:pt x="268" y="285"/>
                        </a:lnTo>
                        <a:lnTo>
                          <a:pt x="264" y="279"/>
                        </a:lnTo>
                        <a:lnTo>
                          <a:pt x="253" y="290"/>
                        </a:lnTo>
                        <a:lnTo>
                          <a:pt x="247" y="299"/>
                        </a:lnTo>
                        <a:lnTo>
                          <a:pt x="238" y="299"/>
                        </a:lnTo>
                        <a:lnTo>
                          <a:pt x="237" y="303"/>
                        </a:lnTo>
                        <a:lnTo>
                          <a:pt x="242" y="317"/>
                        </a:lnTo>
                        <a:lnTo>
                          <a:pt x="248" y="322"/>
                        </a:lnTo>
                        <a:lnTo>
                          <a:pt x="246" y="326"/>
                        </a:lnTo>
                        <a:lnTo>
                          <a:pt x="243" y="325"/>
                        </a:lnTo>
                        <a:lnTo>
                          <a:pt x="242" y="320"/>
                        </a:lnTo>
                        <a:lnTo>
                          <a:pt x="239" y="326"/>
                        </a:lnTo>
                        <a:lnTo>
                          <a:pt x="230" y="326"/>
                        </a:lnTo>
                        <a:lnTo>
                          <a:pt x="227" y="337"/>
                        </a:lnTo>
                        <a:lnTo>
                          <a:pt x="224" y="329"/>
                        </a:lnTo>
                        <a:lnTo>
                          <a:pt x="220" y="329"/>
                        </a:lnTo>
                        <a:lnTo>
                          <a:pt x="216" y="339"/>
                        </a:lnTo>
                        <a:lnTo>
                          <a:pt x="211" y="339"/>
                        </a:lnTo>
                        <a:lnTo>
                          <a:pt x="210" y="345"/>
                        </a:lnTo>
                        <a:lnTo>
                          <a:pt x="202" y="341"/>
                        </a:lnTo>
                        <a:lnTo>
                          <a:pt x="193" y="343"/>
                        </a:lnTo>
                        <a:lnTo>
                          <a:pt x="193" y="343"/>
                        </a:lnTo>
                        <a:lnTo>
                          <a:pt x="183" y="330"/>
                        </a:lnTo>
                        <a:lnTo>
                          <a:pt x="175" y="330"/>
                        </a:lnTo>
                        <a:lnTo>
                          <a:pt x="165" y="325"/>
                        </a:lnTo>
                        <a:lnTo>
                          <a:pt x="161" y="327"/>
                        </a:lnTo>
                        <a:lnTo>
                          <a:pt x="155" y="326"/>
                        </a:lnTo>
                        <a:lnTo>
                          <a:pt x="148" y="312"/>
                        </a:lnTo>
                        <a:lnTo>
                          <a:pt x="143" y="315"/>
                        </a:lnTo>
                        <a:lnTo>
                          <a:pt x="138" y="310"/>
                        </a:lnTo>
                        <a:lnTo>
                          <a:pt x="131" y="308"/>
                        </a:lnTo>
                        <a:lnTo>
                          <a:pt x="127" y="316"/>
                        </a:lnTo>
                        <a:lnTo>
                          <a:pt x="110" y="323"/>
                        </a:lnTo>
                        <a:lnTo>
                          <a:pt x="104" y="318"/>
                        </a:lnTo>
                        <a:lnTo>
                          <a:pt x="101" y="311"/>
                        </a:lnTo>
                        <a:lnTo>
                          <a:pt x="94" y="309"/>
                        </a:lnTo>
                        <a:lnTo>
                          <a:pt x="88" y="303"/>
                        </a:lnTo>
                        <a:lnTo>
                          <a:pt x="81" y="300"/>
                        </a:lnTo>
                        <a:lnTo>
                          <a:pt x="74" y="306"/>
                        </a:lnTo>
                        <a:lnTo>
                          <a:pt x="70" y="291"/>
                        </a:lnTo>
                        <a:lnTo>
                          <a:pt x="75" y="281"/>
                        </a:lnTo>
                        <a:lnTo>
                          <a:pt x="71" y="276"/>
                        </a:lnTo>
                        <a:lnTo>
                          <a:pt x="67" y="276"/>
                        </a:lnTo>
                        <a:lnTo>
                          <a:pt x="59" y="267"/>
                        </a:lnTo>
                        <a:lnTo>
                          <a:pt x="56" y="269"/>
                        </a:lnTo>
                        <a:lnTo>
                          <a:pt x="24" y="251"/>
                        </a:lnTo>
                        <a:lnTo>
                          <a:pt x="16" y="248"/>
                        </a:lnTo>
                        <a:lnTo>
                          <a:pt x="16" y="253"/>
                        </a:lnTo>
                        <a:lnTo>
                          <a:pt x="6" y="250"/>
                        </a:lnTo>
                        <a:lnTo>
                          <a:pt x="0" y="240"/>
                        </a:lnTo>
                        <a:lnTo>
                          <a:pt x="0" y="220"/>
                        </a:lnTo>
                        <a:lnTo>
                          <a:pt x="4" y="222"/>
                        </a:lnTo>
                        <a:lnTo>
                          <a:pt x="13" y="215"/>
                        </a:lnTo>
                        <a:lnTo>
                          <a:pt x="13" y="204"/>
                        </a:lnTo>
                        <a:lnTo>
                          <a:pt x="20" y="204"/>
                        </a:lnTo>
                        <a:lnTo>
                          <a:pt x="47" y="219"/>
                        </a:lnTo>
                        <a:lnTo>
                          <a:pt x="52" y="216"/>
                        </a:lnTo>
                        <a:lnTo>
                          <a:pt x="59" y="218"/>
                        </a:lnTo>
                        <a:lnTo>
                          <a:pt x="63" y="209"/>
                        </a:lnTo>
                        <a:lnTo>
                          <a:pt x="69" y="208"/>
                        </a:lnTo>
                        <a:lnTo>
                          <a:pt x="67" y="204"/>
                        </a:lnTo>
                        <a:lnTo>
                          <a:pt x="74" y="203"/>
                        </a:lnTo>
                        <a:lnTo>
                          <a:pt x="67" y="198"/>
                        </a:lnTo>
                        <a:lnTo>
                          <a:pt x="65" y="192"/>
                        </a:lnTo>
                        <a:lnTo>
                          <a:pt x="56" y="188"/>
                        </a:lnTo>
                        <a:lnTo>
                          <a:pt x="45" y="178"/>
                        </a:lnTo>
                        <a:lnTo>
                          <a:pt x="43" y="164"/>
                        </a:lnTo>
                        <a:lnTo>
                          <a:pt x="27" y="154"/>
                        </a:lnTo>
                        <a:lnTo>
                          <a:pt x="35" y="145"/>
                        </a:lnTo>
                        <a:lnTo>
                          <a:pt x="19" y="129"/>
                        </a:lnTo>
                        <a:lnTo>
                          <a:pt x="32" y="119"/>
                        </a:lnTo>
                        <a:lnTo>
                          <a:pt x="32" y="110"/>
                        </a:lnTo>
                        <a:lnTo>
                          <a:pt x="28" y="102"/>
                        </a:lnTo>
                        <a:lnTo>
                          <a:pt x="32" y="100"/>
                        </a:lnTo>
                        <a:lnTo>
                          <a:pt x="35" y="88"/>
                        </a:lnTo>
                        <a:lnTo>
                          <a:pt x="47" y="92"/>
                        </a:lnTo>
                        <a:lnTo>
                          <a:pt x="49" y="89"/>
                        </a:lnTo>
                        <a:lnTo>
                          <a:pt x="55" y="89"/>
                        </a:lnTo>
                        <a:lnTo>
                          <a:pt x="57" y="93"/>
                        </a:lnTo>
                        <a:lnTo>
                          <a:pt x="63" y="90"/>
                        </a:lnTo>
                        <a:lnTo>
                          <a:pt x="72" y="91"/>
                        </a:lnTo>
                        <a:lnTo>
                          <a:pt x="77" y="86"/>
                        </a:lnTo>
                        <a:lnTo>
                          <a:pt x="81" y="73"/>
                        </a:lnTo>
                        <a:lnTo>
                          <a:pt x="72" y="70"/>
                        </a:lnTo>
                        <a:lnTo>
                          <a:pt x="68" y="65"/>
                        </a:lnTo>
                        <a:lnTo>
                          <a:pt x="70" y="58"/>
                        </a:lnTo>
                        <a:lnTo>
                          <a:pt x="70" y="58"/>
                        </a:lnTo>
                        <a:lnTo>
                          <a:pt x="70" y="58"/>
                        </a:lnTo>
                        <a:lnTo>
                          <a:pt x="70" y="58"/>
                        </a:lnTo>
                        <a:lnTo>
                          <a:pt x="70" y="58"/>
                        </a:lnTo>
                        <a:lnTo>
                          <a:pt x="70" y="58"/>
                        </a:lnTo>
                        <a:lnTo>
                          <a:pt x="77" y="60"/>
                        </a:lnTo>
                        <a:lnTo>
                          <a:pt x="85" y="54"/>
                        </a:lnTo>
                        <a:lnTo>
                          <a:pt x="87" y="55"/>
                        </a:lnTo>
                        <a:lnTo>
                          <a:pt x="90" y="46"/>
                        </a:lnTo>
                        <a:lnTo>
                          <a:pt x="99" y="44"/>
                        </a:lnTo>
                        <a:lnTo>
                          <a:pt x="100" y="34"/>
                        </a:lnTo>
                        <a:lnTo>
                          <a:pt x="106" y="28"/>
                        </a:lnTo>
                        <a:lnTo>
                          <a:pt x="107" y="23"/>
                        </a:lnTo>
                        <a:lnTo>
                          <a:pt x="115" y="27"/>
                        </a:lnTo>
                        <a:lnTo>
                          <a:pt x="126" y="23"/>
                        </a:lnTo>
                        <a:lnTo>
                          <a:pt x="128" y="27"/>
                        </a:lnTo>
                        <a:lnTo>
                          <a:pt x="134" y="26"/>
                        </a:lnTo>
                        <a:lnTo>
                          <a:pt x="142" y="22"/>
                        </a:lnTo>
                        <a:lnTo>
                          <a:pt x="144" y="12"/>
                        </a:lnTo>
                        <a:lnTo>
                          <a:pt x="146" y="11"/>
                        </a:lnTo>
                        <a:lnTo>
                          <a:pt x="157" y="10"/>
                        </a:lnTo>
                        <a:lnTo>
                          <a:pt x="167" y="4"/>
                        </a:lnTo>
                        <a:lnTo>
                          <a:pt x="187" y="0"/>
                        </a:lnTo>
                        <a:lnTo>
                          <a:pt x="187" y="0"/>
                        </a:lnTo>
                        <a:lnTo>
                          <a:pt x="188" y="1"/>
                        </a:lnTo>
                        <a:close/>
                      </a:path>
                    </a:pathLst>
                  </a:custGeom>
                  <a:solidFill>
                    <a:srgbClr val="5BABEC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>
                      <a:solidFill>
                        <a:srgbClr val="FF0000"/>
                      </a:solidFill>
                      <a:latin typeface="Montserrat"/>
                      <a:sym typeface="Montserrat"/>
                    </a:endParaRPr>
                  </a:p>
                </p:txBody>
              </p:sp>
              <p:sp>
                <p:nvSpPr>
                  <p:cNvPr id="44" name="Google Shape;280;p2" descr="{&quot;Key&quot;:&quot;campania&quot;,&quot;Name&quot;:&quot;Campania&quot;,&quot;Value&quot;:776.0,&quot;Formula&quot;:&quot;776&quot;,&quot;Text&quot;:&quot;776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E65A9DA9-A171-8637-8888-60B2BC987359}"/>
                      </a:ext>
                    </a:extLst>
                  </p:cNvPr>
                  <p:cNvSpPr/>
                  <p:nvPr/>
                </p:nvSpPr>
                <p:spPr>
                  <a:xfrm>
                    <a:off x="2659974" y="2755140"/>
                    <a:ext cx="681037" cy="665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29" h="419" extrusionOk="0">
                        <a:moveTo>
                          <a:pt x="98" y="263"/>
                        </a:moveTo>
                        <a:lnTo>
                          <a:pt x="106" y="264"/>
                        </a:lnTo>
                        <a:lnTo>
                          <a:pt x="103" y="269"/>
                        </a:lnTo>
                        <a:lnTo>
                          <a:pt x="91" y="270"/>
                        </a:lnTo>
                        <a:lnTo>
                          <a:pt x="92" y="263"/>
                        </a:lnTo>
                        <a:lnTo>
                          <a:pt x="98" y="263"/>
                        </a:lnTo>
                        <a:close/>
                        <a:moveTo>
                          <a:pt x="22" y="208"/>
                        </a:moveTo>
                        <a:lnTo>
                          <a:pt x="40" y="213"/>
                        </a:lnTo>
                        <a:lnTo>
                          <a:pt x="43" y="216"/>
                        </a:lnTo>
                        <a:lnTo>
                          <a:pt x="39" y="224"/>
                        </a:lnTo>
                        <a:lnTo>
                          <a:pt x="28" y="225"/>
                        </a:lnTo>
                        <a:lnTo>
                          <a:pt x="27" y="227"/>
                        </a:lnTo>
                        <a:lnTo>
                          <a:pt x="19" y="223"/>
                        </a:lnTo>
                        <a:lnTo>
                          <a:pt x="19" y="215"/>
                        </a:lnTo>
                        <a:lnTo>
                          <a:pt x="22" y="208"/>
                        </a:lnTo>
                        <a:close/>
                        <a:moveTo>
                          <a:pt x="46" y="13"/>
                        </a:moveTo>
                        <a:lnTo>
                          <a:pt x="52" y="16"/>
                        </a:lnTo>
                        <a:lnTo>
                          <a:pt x="51" y="22"/>
                        </a:lnTo>
                        <a:lnTo>
                          <a:pt x="59" y="32"/>
                        </a:lnTo>
                        <a:lnTo>
                          <a:pt x="67" y="30"/>
                        </a:lnTo>
                        <a:lnTo>
                          <a:pt x="73" y="33"/>
                        </a:lnTo>
                        <a:lnTo>
                          <a:pt x="72" y="23"/>
                        </a:lnTo>
                        <a:lnTo>
                          <a:pt x="66" y="17"/>
                        </a:lnTo>
                        <a:lnTo>
                          <a:pt x="75" y="0"/>
                        </a:lnTo>
                        <a:lnTo>
                          <a:pt x="85" y="8"/>
                        </a:lnTo>
                        <a:lnTo>
                          <a:pt x="87" y="2"/>
                        </a:lnTo>
                        <a:lnTo>
                          <a:pt x="100" y="2"/>
                        </a:lnTo>
                        <a:lnTo>
                          <a:pt x="101" y="6"/>
                        </a:lnTo>
                        <a:lnTo>
                          <a:pt x="108" y="6"/>
                        </a:lnTo>
                        <a:lnTo>
                          <a:pt x="109" y="11"/>
                        </a:lnTo>
                        <a:lnTo>
                          <a:pt x="118" y="15"/>
                        </a:lnTo>
                        <a:lnTo>
                          <a:pt x="151" y="24"/>
                        </a:lnTo>
                        <a:lnTo>
                          <a:pt x="152" y="31"/>
                        </a:lnTo>
                        <a:lnTo>
                          <a:pt x="157" y="34"/>
                        </a:lnTo>
                        <a:lnTo>
                          <a:pt x="171" y="32"/>
                        </a:lnTo>
                        <a:lnTo>
                          <a:pt x="176" y="39"/>
                        </a:lnTo>
                        <a:lnTo>
                          <a:pt x="185" y="31"/>
                        </a:lnTo>
                        <a:lnTo>
                          <a:pt x="189" y="31"/>
                        </a:lnTo>
                        <a:lnTo>
                          <a:pt x="189" y="27"/>
                        </a:lnTo>
                        <a:lnTo>
                          <a:pt x="197" y="26"/>
                        </a:lnTo>
                        <a:lnTo>
                          <a:pt x="202" y="29"/>
                        </a:lnTo>
                        <a:lnTo>
                          <a:pt x="209" y="27"/>
                        </a:lnTo>
                        <a:lnTo>
                          <a:pt x="216" y="16"/>
                        </a:lnTo>
                        <a:lnTo>
                          <a:pt x="232" y="22"/>
                        </a:lnTo>
                        <a:lnTo>
                          <a:pt x="239" y="16"/>
                        </a:lnTo>
                        <a:lnTo>
                          <a:pt x="250" y="15"/>
                        </a:lnTo>
                        <a:lnTo>
                          <a:pt x="262" y="7"/>
                        </a:lnTo>
                        <a:lnTo>
                          <a:pt x="262" y="7"/>
                        </a:lnTo>
                        <a:lnTo>
                          <a:pt x="269" y="18"/>
                        </a:lnTo>
                        <a:lnTo>
                          <a:pt x="281" y="21"/>
                        </a:lnTo>
                        <a:lnTo>
                          <a:pt x="282" y="24"/>
                        </a:lnTo>
                        <a:lnTo>
                          <a:pt x="279" y="28"/>
                        </a:lnTo>
                        <a:lnTo>
                          <a:pt x="281" y="32"/>
                        </a:lnTo>
                        <a:lnTo>
                          <a:pt x="276" y="33"/>
                        </a:lnTo>
                        <a:lnTo>
                          <a:pt x="273" y="38"/>
                        </a:lnTo>
                        <a:lnTo>
                          <a:pt x="275" y="49"/>
                        </a:lnTo>
                        <a:lnTo>
                          <a:pt x="288" y="53"/>
                        </a:lnTo>
                        <a:lnTo>
                          <a:pt x="289" y="62"/>
                        </a:lnTo>
                        <a:lnTo>
                          <a:pt x="302" y="62"/>
                        </a:lnTo>
                        <a:lnTo>
                          <a:pt x="307" y="68"/>
                        </a:lnTo>
                        <a:lnTo>
                          <a:pt x="313" y="66"/>
                        </a:lnTo>
                        <a:lnTo>
                          <a:pt x="319" y="72"/>
                        </a:lnTo>
                        <a:lnTo>
                          <a:pt x="312" y="76"/>
                        </a:lnTo>
                        <a:lnTo>
                          <a:pt x="315" y="87"/>
                        </a:lnTo>
                        <a:lnTo>
                          <a:pt x="307" y="91"/>
                        </a:lnTo>
                        <a:lnTo>
                          <a:pt x="304" y="99"/>
                        </a:lnTo>
                        <a:lnTo>
                          <a:pt x="310" y="102"/>
                        </a:lnTo>
                        <a:lnTo>
                          <a:pt x="313" y="110"/>
                        </a:lnTo>
                        <a:lnTo>
                          <a:pt x="322" y="116"/>
                        </a:lnTo>
                        <a:lnTo>
                          <a:pt x="326" y="112"/>
                        </a:lnTo>
                        <a:lnTo>
                          <a:pt x="338" y="118"/>
                        </a:lnTo>
                        <a:lnTo>
                          <a:pt x="344" y="112"/>
                        </a:lnTo>
                        <a:lnTo>
                          <a:pt x="353" y="120"/>
                        </a:lnTo>
                        <a:lnTo>
                          <a:pt x="360" y="119"/>
                        </a:lnTo>
                        <a:lnTo>
                          <a:pt x="375" y="127"/>
                        </a:lnTo>
                        <a:lnTo>
                          <a:pt x="375" y="127"/>
                        </a:lnTo>
                        <a:lnTo>
                          <a:pt x="380" y="142"/>
                        </a:lnTo>
                        <a:lnTo>
                          <a:pt x="371" y="167"/>
                        </a:lnTo>
                        <a:lnTo>
                          <a:pt x="359" y="172"/>
                        </a:lnTo>
                        <a:lnTo>
                          <a:pt x="360" y="177"/>
                        </a:lnTo>
                        <a:lnTo>
                          <a:pt x="358" y="178"/>
                        </a:lnTo>
                        <a:lnTo>
                          <a:pt x="337" y="174"/>
                        </a:lnTo>
                        <a:lnTo>
                          <a:pt x="336" y="176"/>
                        </a:lnTo>
                        <a:lnTo>
                          <a:pt x="340" y="178"/>
                        </a:lnTo>
                        <a:lnTo>
                          <a:pt x="339" y="187"/>
                        </a:lnTo>
                        <a:lnTo>
                          <a:pt x="331" y="188"/>
                        </a:lnTo>
                        <a:lnTo>
                          <a:pt x="339" y="194"/>
                        </a:lnTo>
                        <a:lnTo>
                          <a:pt x="338" y="198"/>
                        </a:lnTo>
                        <a:lnTo>
                          <a:pt x="341" y="199"/>
                        </a:lnTo>
                        <a:lnTo>
                          <a:pt x="341" y="218"/>
                        </a:lnTo>
                        <a:lnTo>
                          <a:pt x="366" y="235"/>
                        </a:lnTo>
                        <a:lnTo>
                          <a:pt x="365" y="238"/>
                        </a:lnTo>
                        <a:lnTo>
                          <a:pt x="359" y="242"/>
                        </a:lnTo>
                        <a:lnTo>
                          <a:pt x="356" y="250"/>
                        </a:lnTo>
                        <a:lnTo>
                          <a:pt x="373" y="260"/>
                        </a:lnTo>
                        <a:lnTo>
                          <a:pt x="370" y="264"/>
                        </a:lnTo>
                        <a:lnTo>
                          <a:pt x="376" y="277"/>
                        </a:lnTo>
                        <a:lnTo>
                          <a:pt x="373" y="282"/>
                        </a:lnTo>
                        <a:lnTo>
                          <a:pt x="382" y="289"/>
                        </a:lnTo>
                        <a:lnTo>
                          <a:pt x="383" y="296"/>
                        </a:lnTo>
                        <a:lnTo>
                          <a:pt x="392" y="300"/>
                        </a:lnTo>
                        <a:lnTo>
                          <a:pt x="399" y="309"/>
                        </a:lnTo>
                        <a:lnTo>
                          <a:pt x="408" y="312"/>
                        </a:lnTo>
                        <a:lnTo>
                          <a:pt x="408" y="323"/>
                        </a:lnTo>
                        <a:lnTo>
                          <a:pt x="414" y="329"/>
                        </a:lnTo>
                        <a:lnTo>
                          <a:pt x="415" y="334"/>
                        </a:lnTo>
                        <a:lnTo>
                          <a:pt x="427" y="337"/>
                        </a:lnTo>
                        <a:lnTo>
                          <a:pt x="429" y="342"/>
                        </a:lnTo>
                        <a:lnTo>
                          <a:pt x="429" y="349"/>
                        </a:lnTo>
                        <a:lnTo>
                          <a:pt x="425" y="352"/>
                        </a:lnTo>
                        <a:lnTo>
                          <a:pt x="428" y="357"/>
                        </a:lnTo>
                        <a:lnTo>
                          <a:pt x="414" y="363"/>
                        </a:lnTo>
                        <a:lnTo>
                          <a:pt x="414" y="367"/>
                        </a:lnTo>
                        <a:lnTo>
                          <a:pt x="408" y="373"/>
                        </a:lnTo>
                        <a:lnTo>
                          <a:pt x="409" y="386"/>
                        </a:lnTo>
                        <a:lnTo>
                          <a:pt x="403" y="394"/>
                        </a:lnTo>
                        <a:lnTo>
                          <a:pt x="398" y="396"/>
                        </a:lnTo>
                        <a:lnTo>
                          <a:pt x="403" y="401"/>
                        </a:lnTo>
                        <a:lnTo>
                          <a:pt x="396" y="405"/>
                        </a:lnTo>
                        <a:lnTo>
                          <a:pt x="396" y="405"/>
                        </a:lnTo>
                        <a:lnTo>
                          <a:pt x="392" y="397"/>
                        </a:lnTo>
                        <a:lnTo>
                          <a:pt x="381" y="396"/>
                        </a:lnTo>
                        <a:lnTo>
                          <a:pt x="366" y="400"/>
                        </a:lnTo>
                        <a:lnTo>
                          <a:pt x="348" y="419"/>
                        </a:lnTo>
                        <a:lnTo>
                          <a:pt x="335" y="417"/>
                        </a:lnTo>
                        <a:lnTo>
                          <a:pt x="327" y="409"/>
                        </a:lnTo>
                        <a:lnTo>
                          <a:pt x="318" y="411"/>
                        </a:lnTo>
                        <a:lnTo>
                          <a:pt x="317" y="409"/>
                        </a:lnTo>
                        <a:lnTo>
                          <a:pt x="321" y="406"/>
                        </a:lnTo>
                        <a:lnTo>
                          <a:pt x="318" y="397"/>
                        </a:lnTo>
                        <a:lnTo>
                          <a:pt x="304" y="384"/>
                        </a:lnTo>
                        <a:lnTo>
                          <a:pt x="298" y="384"/>
                        </a:lnTo>
                        <a:lnTo>
                          <a:pt x="288" y="370"/>
                        </a:lnTo>
                        <a:lnTo>
                          <a:pt x="268" y="371"/>
                        </a:lnTo>
                        <a:lnTo>
                          <a:pt x="257" y="357"/>
                        </a:lnTo>
                        <a:lnTo>
                          <a:pt x="243" y="353"/>
                        </a:lnTo>
                        <a:lnTo>
                          <a:pt x="240" y="349"/>
                        </a:lnTo>
                        <a:lnTo>
                          <a:pt x="248" y="342"/>
                        </a:lnTo>
                        <a:lnTo>
                          <a:pt x="248" y="326"/>
                        </a:lnTo>
                        <a:lnTo>
                          <a:pt x="259" y="320"/>
                        </a:lnTo>
                        <a:lnTo>
                          <a:pt x="259" y="308"/>
                        </a:lnTo>
                        <a:lnTo>
                          <a:pt x="234" y="256"/>
                        </a:lnTo>
                        <a:lnTo>
                          <a:pt x="212" y="233"/>
                        </a:lnTo>
                        <a:lnTo>
                          <a:pt x="202" y="235"/>
                        </a:lnTo>
                        <a:lnTo>
                          <a:pt x="195" y="243"/>
                        </a:lnTo>
                        <a:lnTo>
                          <a:pt x="182" y="240"/>
                        </a:lnTo>
                        <a:lnTo>
                          <a:pt x="171" y="249"/>
                        </a:lnTo>
                        <a:lnTo>
                          <a:pt x="161" y="251"/>
                        </a:lnTo>
                        <a:lnTo>
                          <a:pt x="151" y="245"/>
                        </a:lnTo>
                        <a:lnTo>
                          <a:pt x="118" y="261"/>
                        </a:lnTo>
                        <a:lnTo>
                          <a:pt x="122" y="245"/>
                        </a:lnTo>
                        <a:lnTo>
                          <a:pt x="134" y="242"/>
                        </a:lnTo>
                        <a:lnTo>
                          <a:pt x="136" y="236"/>
                        </a:lnTo>
                        <a:lnTo>
                          <a:pt x="150" y="225"/>
                        </a:lnTo>
                        <a:lnTo>
                          <a:pt x="146" y="213"/>
                        </a:lnTo>
                        <a:lnTo>
                          <a:pt x="134" y="209"/>
                        </a:lnTo>
                        <a:lnTo>
                          <a:pt x="118" y="192"/>
                        </a:lnTo>
                        <a:lnTo>
                          <a:pt x="107" y="185"/>
                        </a:lnTo>
                        <a:lnTo>
                          <a:pt x="97" y="189"/>
                        </a:lnTo>
                        <a:lnTo>
                          <a:pt x="89" y="200"/>
                        </a:lnTo>
                        <a:lnTo>
                          <a:pt x="84" y="199"/>
                        </a:lnTo>
                        <a:lnTo>
                          <a:pt x="87" y="197"/>
                        </a:lnTo>
                        <a:lnTo>
                          <a:pt x="84" y="192"/>
                        </a:lnTo>
                        <a:lnTo>
                          <a:pt x="69" y="188"/>
                        </a:lnTo>
                        <a:lnTo>
                          <a:pt x="65" y="192"/>
                        </a:lnTo>
                        <a:lnTo>
                          <a:pt x="68" y="203"/>
                        </a:lnTo>
                        <a:lnTo>
                          <a:pt x="59" y="200"/>
                        </a:lnTo>
                        <a:lnTo>
                          <a:pt x="59" y="181"/>
                        </a:lnTo>
                        <a:lnTo>
                          <a:pt x="55" y="165"/>
                        </a:lnTo>
                        <a:lnTo>
                          <a:pt x="44" y="148"/>
                        </a:lnTo>
                        <a:lnTo>
                          <a:pt x="44" y="147"/>
                        </a:lnTo>
                        <a:lnTo>
                          <a:pt x="33" y="137"/>
                        </a:lnTo>
                        <a:lnTo>
                          <a:pt x="28" y="116"/>
                        </a:lnTo>
                        <a:lnTo>
                          <a:pt x="14" y="93"/>
                        </a:lnTo>
                        <a:lnTo>
                          <a:pt x="0" y="80"/>
                        </a:lnTo>
                        <a:lnTo>
                          <a:pt x="0" y="80"/>
                        </a:lnTo>
                        <a:lnTo>
                          <a:pt x="2" y="74"/>
                        </a:lnTo>
                        <a:lnTo>
                          <a:pt x="15" y="71"/>
                        </a:lnTo>
                        <a:lnTo>
                          <a:pt x="17" y="68"/>
                        </a:lnTo>
                        <a:lnTo>
                          <a:pt x="14" y="67"/>
                        </a:lnTo>
                        <a:lnTo>
                          <a:pt x="15" y="63"/>
                        </a:lnTo>
                        <a:lnTo>
                          <a:pt x="27" y="59"/>
                        </a:lnTo>
                        <a:lnTo>
                          <a:pt x="23" y="40"/>
                        </a:lnTo>
                        <a:lnTo>
                          <a:pt x="26" y="34"/>
                        </a:lnTo>
                        <a:lnTo>
                          <a:pt x="21" y="25"/>
                        </a:lnTo>
                        <a:lnTo>
                          <a:pt x="30" y="24"/>
                        </a:lnTo>
                        <a:lnTo>
                          <a:pt x="43" y="13"/>
                        </a:lnTo>
                        <a:lnTo>
                          <a:pt x="46" y="13"/>
                        </a:lnTo>
                        <a:close/>
                      </a:path>
                    </a:pathLst>
                  </a:custGeom>
                  <a:solidFill>
                    <a:srgbClr val="C1E1AF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 dirty="0">
                      <a:solidFill>
                        <a:srgbClr val="FF0000"/>
                      </a:solidFill>
                      <a:latin typeface="Montserrat"/>
                      <a:sym typeface="Montserrat"/>
                    </a:endParaRPr>
                  </a:p>
                </p:txBody>
              </p:sp>
              <p:sp>
                <p:nvSpPr>
                  <p:cNvPr id="45" name="Google Shape;281;p2" descr="{&quot;Key&quot;:&quot;friuli venezia giulia&quot;,&quot;Name&quot;:&quot;Friuli Venezia Giulia&quot;,&quot;Value&quot;:656.0,&quot;Formula&quot;:&quot;656&quot;,&quot;Text&quot;:&quot;656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E72851A0-510F-6032-3181-BD74D43F8AA7}"/>
                      </a:ext>
                    </a:extLst>
                  </p:cNvPr>
                  <p:cNvSpPr/>
                  <p:nvPr/>
                </p:nvSpPr>
                <p:spPr>
                  <a:xfrm>
                    <a:off x="2178961" y="369128"/>
                    <a:ext cx="531812" cy="5127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5" h="323" extrusionOk="0">
                        <a:moveTo>
                          <a:pt x="99" y="3"/>
                        </a:moveTo>
                        <a:lnTo>
                          <a:pt x="107" y="6"/>
                        </a:lnTo>
                        <a:lnTo>
                          <a:pt x="107" y="11"/>
                        </a:lnTo>
                        <a:lnTo>
                          <a:pt x="110" y="13"/>
                        </a:lnTo>
                        <a:lnTo>
                          <a:pt x="127" y="12"/>
                        </a:lnTo>
                        <a:lnTo>
                          <a:pt x="153" y="16"/>
                        </a:lnTo>
                        <a:lnTo>
                          <a:pt x="161" y="14"/>
                        </a:lnTo>
                        <a:lnTo>
                          <a:pt x="177" y="18"/>
                        </a:lnTo>
                        <a:lnTo>
                          <a:pt x="193" y="29"/>
                        </a:lnTo>
                        <a:lnTo>
                          <a:pt x="200" y="26"/>
                        </a:lnTo>
                        <a:lnTo>
                          <a:pt x="210" y="29"/>
                        </a:lnTo>
                        <a:lnTo>
                          <a:pt x="215" y="24"/>
                        </a:lnTo>
                        <a:lnTo>
                          <a:pt x="220" y="25"/>
                        </a:lnTo>
                        <a:lnTo>
                          <a:pt x="220" y="21"/>
                        </a:lnTo>
                        <a:lnTo>
                          <a:pt x="229" y="23"/>
                        </a:lnTo>
                        <a:lnTo>
                          <a:pt x="227" y="26"/>
                        </a:lnTo>
                        <a:lnTo>
                          <a:pt x="232" y="28"/>
                        </a:lnTo>
                        <a:lnTo>
                          <a:pt x="248" y="25"/>
                        </a:lnTo>
                        <a:lnTo>
                          <a:pt x="251" y="32"/>
                        </a:lnTo>
                        <a:lnTo>
                          <a:pt x="260" y="29"/>
                        </a:lnTo>
                        <a:lnTo>
                          <a:pt x="262" y="34"/>
                        </a:lnTo>
                        <a:lnTo>
                          <a:pt x="273" y="33"/>
                        </a:lnTo>
                        <a:lnTo>
                          <a:pt x="293" y="40"/>
                        </a:lnTo>
                        <a:lnTo>
                          <a:pt x="287" y="64"/>
                        </a:lnTo>
                        <a:lnTo>
                          <a:pt x="279" y="61"/>
                        </a:lnTo>
                        <a:lnTo>
                          <a:pt x="266" y="64"/>
                        </a:lnTo>
                        <a:lnTo>
                          <a:pt x="261" y="77"/>
                        </a:lnTo>
                        <a:lnTo>
                          <a:pt x="241" y="88"/>
                        </a:lnTo>
                        <a:lnTo>
                          <a:pt x="235" y="88"/>
                        </a:lnTo>
                        <a:lnTo>
                          <a:pt x="235" y="99"/>
                        </a:lnTo>
                        <a:lnTo>
                          <a:pt x="221" y="108"/>
                        </a:lnTo>
                        <a:lnTo>
                          <a:pt x="232" y="126"/>
                        </a:lnTo>
                        <a:lnTo>
                          <a:pt x="229" y="133"/>
                        </a:lnTo>
                        <a:lnTo>
                          <a:pt x="237" y="132"/>
                        </a:lnTo>
                        <a:lnTo>
                          <a:pt x="236" y="129"/>
                        </a:lnTo>
                        <a:lnTo>
                          <a:pt x="244" y="129"/>
                        </a:lnTo>
                        <a:lnTo>
                          <a:pt x="248" y="132"/>
                        </a:lnTo>
                        <a:lnTo>
                          <a:pt x="253" y="131"/>
                        </a:lnTo>
                        <a:lnTo>
                          <a:pt x="260" y="135"/>
                        </a:lnTo>
                        <a:lnTo>
                          <a:pt x="262" y="141"/>
                        </a:lnTo>
                        <a:lnTo>
                          <a:pt x="276" y="139"/>
                        </a:lnTo>
                        <a:lnTo>
                          <a:pt x="282" y="142"/>
                        </a:lnTo>
                        <a:lnTo>
                          <a:pt x="278" y="156"/>
                        </a:lnTo>
                        <a:lnTo>
                          <a:pt x="262" y="170"/>
                        </a:lnTo>
                        <a:lnTo>
                          <a:pt x="247" y="179"/>
                        </a:lnTo>
                        <a:lnTo>
                          <a:pt x="248" y="190"/>
                        </a:lnTo>
                        <a:lnTo>
                          <a:pt x="242" y="196"/>
                        </a:lnTo>
                        <a:lnTo>
                          <a:pt x="254" y="207"/>
                        </a:lnTo>
                        <a:lnTo>
                          <a:pt x="261" y="206"/>
                        </a:lnTo>
                        <a:lnTo>
                          <a:pt x="266" y="200"/>
                        </a:lnTo>
                        <a:lnTo>
                          <a:pt x="278" y="202"/>
                        </a:lnTo>
                        <a:lnTo>
                          <a:pt x="276" y="216"/>
                        </a:lnTo>
                        <a:lnTo>
                          <a:pt x="263" y="241"/>
                        </a:lnTo>
                        <a:lnTo>
                          <a:pt x="268" y="254"/>
                        </a:lnTo>
                        <a:lnTo>
                          <a:pt x="273" y="259"/>
                        </a:lnTo>
                        <a:lnTo>
                          <a:pt x="283" y="256"/>
                        </a:lnTo>
                        <a:lnTo>
                          <a:pt x="299" y="271"/>
                        </a:lnTo>
                        <a:lnTo>
                          <a:pt x="310" y="273"/>
                        </a:lnTo>
                        <a:lnTo>
                          <a:pt x="324" y="299"/>
                        </a:lnTo>
                        <a:lnTo>
                          <a:pt x="335" y="308"/>
                        </a:lnTo>
                        <a:lnTo>
                          <a:pt x="319" y="322"/>
                        </a:lnTo>
                        <a:lnTo>
                          <a:pt x="310" y="323"/>
                        </a:lnTo>
                        <a:lnTo>
                          <a:pt x="299" y="318"/>
                        </a:lnTo>
                        <a:lnTo>
                          <a:pt x="293" y="319"/>
                        </a:lnTo>
                        <a:lnTo>
                          <a:pt x="293" y="315"/>
                        </a:lnTo>
                        <a:lnTo>
                          <a:pt x="296" y="314"/>
                        </a:lnTo>
                        <a:lnTo>
                          <a:pt x="308" y="317"/>
                        </a:lnTo>
                        <a:lnTo>
                          <a:pt x="313" y="313"/>
                        </a:lnTo>
                        <a:lnTo>
                          <a:pt x="307" y="313"/>
                        </a:lnTo>
                        <a:lnTo>
                          <a:pt x="304" y="307"/>
                        </a:lnTo>
                        <a:lnTo>
                          <a:pt x="300" y="308"/>
                        </a:lnTo>
                        <a:lnTo>
                          <a:pt x="298" y="305"/>
                        </a:lnTo>
                        <a:lnTo>
                          <a:pt x="303" y="302"/>
                        </a:lnTo>
                        <a:lnTo>
                          <a:pt x="300" y="292"/>
                        </a:lnTo>
                        <a:lnTo>
                          <a:pt x="275" y="266"/>
                        </a:lnTo>
                        <a:lnTo>
                          <a:pt x="264" y="263"/>
                        </a:lnTo>
                        <a:lnTo>
                          <a:pt x="260" y="265"/>
                        </a:lnTo>
                        <a:lnTo>
                          <a:pt x="258" y="261"/>
                        </a:lnTo>
                        <a:lnTo>
                          <a:pt x="252" y="267"/>
                        </a:lnTo>
                        <a:lnTo>
                          <a:pt x="251" y="274"/>
                        </a:lnTo>
                        <a:lnTo>
                          <a:pt x="258" y="280"/>
                        </a:lnTo>
                        <a:lnTo>
                          <a:pt x="245" y="286"/>
                        </a:lnTo>
                        <a:lnTo>
                          <a:pt x="242" y="285"/>
                        </a:lnTo>
                        <a:lnTo>
                          <a:pt x="233" y="293"/>
                        </a:lnTo>
                        <a:lnTo>
                          <a:pt x="223" y="294"/>
                        </a:lnTo>
                        <a:lnTo>
                          <a:pt x="202" y="283"/>
                        </a:lnTo>
                        <a:lnTo>
                          <a:pt x="195" y="282"/>
                        </a:lnTo>
                        <a:lnTo>
                          <a:pt x="193" y="282"/>
                        </a:lnTo>
                        <a:lnTo>
                          <a:pt x="193" y="282"/>
                        </a:lnTo>
                        <a:lnTo>
                          <a:pt x="175" y="286"/>
                        </a:lnTo>
                        <a:lnTo>
                          <a:pt x="164" y="305"/>
                        </a:lnTo>
                        <a:lnTo>
                          <a:pt x="164" y="305"/>
                        </a:lnTo>
                        <a:lnTo>
                          <a:pt x="159" y="302"/>
                        </a:lnTo>
                        <a:lnTo>
                          <a:pt x="160" y="300"/>
                        </a:lnTo>
                        <a:lnTo>
                          <a:pt x="156" y="301"/>
                        </a:lnTo>
                        <a:lnTo>
                          <a:pt x="157" y="294"/>
                        </a:lnTo>
                        <a:lnTo>
                          <a:pt x="153" y="291"/>
                        </a:lnTo>
                        <a:lnTo>
                          <a:pt x="154" y="288"/>
                        </a:lnTo>
                        <a:lnTo>
                          <a:pt x="151" y="287"/>
                        </a:lnTo>
                        <a:lnTo>
                          <a:pt x="148" y="276"/>
                        </a:lnTo>
                        <a:lnTo>
                          <a:pt x="144" y="279"/>
                        </a:lnTo>
                        <a:lnTo>
                          <a:pt x="145" y="275"/>
                        </a:lnTo>
                        <a:lnTo>
                          <a:pt x="143" y="269"/>
                        </a:lnTo>
                        <a:lnTo>
                          <a:pt x="144" y="268"/>
                        </a:lnTo>
                        <a:lnTo>
                          <a:pt x="136" y="261"/>
                        </a:lnTo>
                        <a:lnTo>
                          <a:pt x="141" y="257"/>
                        </a:lnTo>
                        <a:lnTo>
                          <a:pt x="137" y="256"/>
                        </a:lnTo>
                        <a:lnTo>
                          <a:pt x="138" y="252"/>
                        </a:lnTo>
                        <a:lnTo>
                          <a:pt x="137" y="251"/>
                        </a:lnTo>
                        <a:lnTo>
                          <a:pt x="137" y="250"/>
                        </a:lnTo>
                        <a:lnTo>
                          <a:pt x="134" y="243"/>
                        </a:lnTo>
                        <a:lnTo>
                          <a:pt x="132" y="244"/>
                        </a:lnTo>
                        <a:lnTo>
                          <a:pt x="134" y="250"/>
                        </a:lnTo>
                        <a:lnTo>
                          <a:pt x="128" y="252"/>
                        </a:lnTo>
                        <a:lnTo>
                          <a:pt x="126" y="248"/>
                        </a:lnTo>
                        <a:lnTo>
                          <a:pt x="120" y="251"/>
                        </a:lnTo>
                        <a:lnTo>
                          <a:pt x="115" y="247"/>
                        </a:lnTo>
                        <a:lnTo>
                          <a:pt x="116" y="242"/>
                        </a:lnTo>
                        <a:lnTo>
                          <a:pt x="114" y="242"/>
                        </a:lnTo>
                        <a:lnTo>
                          <a:pt x="104" y="246"/>
                        </a:lnTo>
                        <a:lnTo>
                          <a:pt x="102" y="251"/>
                        </a:lnTo>
                        <a:lnTo>
                          <a:pt x="99" y="248"/>
                        </a:lnTo>
                        <a:lnTo>
                          <a:pt x="101" y="244"/>
                        </a:lnTo>
                        <a:lnTo>
                          <a:pt x="96" y="240"/>
                        </a:lnTo>
                        <a:lnTo>
                          <a:pt x="89" y="249"/>
                        </a:lnTo>
                        <a:lnTo>
                          <a:pt x="86" y="246"/>
                        </a:lnTo>
                        <a:lnTo>
                          <a:pt x="69" y="261"/>
                        </a:lnTo>
                        <a:lnTo>
                          <a:pt x="69" y="254"/>
                        </a:lnTo>
                        <a:lnTo>
                          <a:pt x="65" y="252"/>
                        </a:lnTo>
                        <a:lnTo>
                          <a:pt x="64" y="248"/>
                        </a:lnTo>
                        <a:lnTo>
                          <a:pt x="59" y="246"/>
                        </a:lnTo>
                        <a:lnTo>
                          <a:pt x="57" y="252"/>
                        </a:lnTo>
                        <a:lnTo>
                          <a:pt x="49" y="248"/>
                        </a:lnTo>
                        <a:lnTo>
                          <a:pt x="49" y="243"/>
                        </a:lnTo>
                        <a:lnTo>
                          <a:pt x="44" y="238"/>
                        </a:lnTo>
                        <a:lnTo>
                          <a:pt x="39" y="219"/>
                        </a:lnTo>
                        <a:lnTo>
                          <a:pt x="33" y="219"/>
                        </a:lnTo>
                        <a:lnTo>
                          <a:pt x="28" y="213"/>
                        </a:lnTo>
                        <a:lnTo>
                          <a:pt x="22" y="213"/>
                        </a:lnTo>
                        <a:lnTo>
                          <a:pt x="22" y="199"/>
                        </a:lnTo>
                        <a:lnTo>
                          <a:pt x="19" y="188"/>
                        </a:lnTo>
                        <a:lnTo>
                          <a:pt x="15" y="185"/>
                        </a:lnTo>
                        <a:lnTo>
                          <a:pt x="22" y="173"/>
                        </a:lnTo>
                        <a:lnTo>
                          <a:pt x="35" y="165"/>
                        </a:lnTo>
                        <a:lnTo>
                          <a:pt x="37" y="151"/>
                        </a:lnTo>
                        <a:lnTo>
                          <a:pt x="26" y="142"/>
                        </a:lnTo>
                        <a:lnTo>
                          <a:pt x="25" y="134"/>
                        </a:lnTo>
                        <a:lnTo>
                          <a:pt x="18" y="134"/>
                        </a:lnTo>
                        <a:lnTo>
                          <a:pt x="17" y="128"/>
                        </a:lnTo>
                        <a:lnTo>
                          <a:pt x="8" y="128"/>
                        </a:lnTo>
                        <a:lnTo>
                          <a:pt x="0" y="116"/>
                        </a:lnTo>
                        <a:lnTo>
                          <a:pt x="7" y="109"/>
                        </a:lnTo>
                        <a:lnTo>
                          <a:pt x="7" y="100"/>
                        </a:lnTo>
                        <a:lnTo>
                          <a:pt x="11" y="96"/>
                        </a:lnTo>
                        <a:lnTo>
                          <a:pt x="19" y="98"/>
                        </a:lnTo>
                        <a:lnTo>
                          <a:pt x="20" y="89"/>
                        </a:lnTo>
                        <a:lnTo>
                          <a:pt x="27" y="86"/>
                        </a:lnTo>
                        <a:lnTo>
                          <a:pt x="27" y="83"/>
                        </a:lnTo>
                        <a:lnTo>
                          <a:pt x="29" y="84"/>
                        </a:lnTo>
                        <a:lnTo>
                          <a:pt x="28" y="79"/>
                        </a:lnTo>
                        <a:lnTo>
                          <a:pt x="37" y="72"/>
                        </a:lnTo>
                        <a:lnTo>
                          <a:pt x="38" y="64"/>
                        </a:lnTo>
                        <a:lnTo>
                          <a:pt x="44" y="56"/>
                        </a:lnTo>
                        <a:lnTo>
                          <a:pt x="45" y="57"/>
                        </a:lnTo>
                        <a:lnTo>
                          <a:pt x="52" y="52"/>
                        </a:lnTo>
                        <a:lnTo>
                          <a:pt x="59" y="56"/>
                        </a:lnTo>
                        <a:lnTo>
                          <a:pt x="63" y="52"/>
                        </a:lnTo>
                        <a:lnTo>
                          <a:pt x="71" y="56"/>
                        </a:lnTo>
                        <a:lnTo>
                          <a:pt x="69" y="49"/>
                        </a:lnTo>
                        <a:lnTo>
                          <a:pt x="64" y="45"/>
                        </a:lnTo>
                        <a:lnTo>
                          <a:pt x="65" y="42"/>
                        </a:lnTo>
                        <a:lnTo>
                          <a:pt x="79" y="33"/>
                        </a:lnTo>
                        <a:lnTo>
                          <a:pt x="90" y="33"/>
                        </a:lnTo>
                        <a:lnTo>
                          <a:pt x="86" y="27"/>
                        </a:lnTo>
                        <a:lnTo>
                          <a:pt x="89" y="18"/>
                        </a:lnTo>
                        <a:lnTo>
                          <a:pt x="85" y="11"/>
                        </a:lnTo>
                        <a:lnTo>
                          <a:pt x="86" y="4"/>
                        </a:lnTo>
                        <a:lnTo>
                          <a:pt x="86" y="4"/>
                        </a:lnTo>
                        <a:lnTo>
                          <a:pt x="92" y="0"/>
                        </a:lnTo>
                        <a:lnTo>
                          <a:pt x="99" y="3"/>
                        </a:lnTo>
                        <a:close/>
                      </a:path>
                    </a:pathLst>
                  </a:custGeom>
                  <a:solidFill>
                    <a:srgbClr val="5BABEC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>
                      <a:solidFill>
                        <a:srgbClr val="FF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46" name="Google Shape;282;p2" descr="{&quot;Key&quot;:&quot;liguria&quot;,&quot;Name&quot;:&quot;Liguria&quot;,&quot;Value&quot;:725.0,&quot;Formula&quot;:&quot;725&quot;,&quot;Text&quot;:&quot;725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90342D67-2003-A566-BA95-0DD123FDD795}"/>
                      </a:ext>
                    </a:extLst>
                  </p:cNvPr>
                  <p:cNvSpPr/>
                  <p:nvPr/>
                </p:nvSpPr>
                <p:spPr>
                  <a:xfrm>
                    <a:off x="567649" y="1307340"/>
                    <a:ext cx="858837" cy="4206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1" h="265" extrusionOk="0">
                        <a:moveTo>
                          <a:pt x="495" y="185"/>
                        </a:moveTo>
                        <a:lnTo>
                          <a:pt x="493" y="189"/>
                        </a:lnTo>
                        <a:lnTo>
                          <a:pt x="491" y="185"/>
                        </a:lnTo>
                        <a:lnTo>
                          <a:pt x="495" y="185"/>
                        </a:lnTo>
                        <a:close/>
                        <a:moveTo>
                          <a:pt x="45" y="181"/>
                        </a:moveTo>
                        <a:lnTo>
                          <a:pt x="48" y="182"/>
                        </a:lnTo>
                        <a:lnTo>
                          <a:pt x="54" y="175"/>
                        </a:lnTo>
                        <a:lnTo>
                          <a:pt x="49" y="175"/>
                        </a:lnTo>
                        <a:lnTo>
                          <a:pt x="45" y="169"/>
                        </a:lnTo>
                        <a:lnTo>
                          <a:pt x="47" y="163"/>
                        </a:lnTo>
                        <a:lnTo>
                          <a:pt x="55" y="158"/>
                        </a:lnTo>
                        <a:lnTo>
                          <a:pt x="92" y="170"/>
                        </a:lnTo>
                        <a:lnTo>
                          <a:pt x="98" y="167"/>
                        </a:lnTo>
                        <a:lnTo>
                          <a:pt x="106" y="170"/>
                        </a:lnTo>
                        <a:lnTo>
                          <a:pt x="108" y="167"/>
                        </a:lnTo>
                        <a:lnTo>
                          <a:pt x="106" y="163"/>
                        </a:lnTo>
                        <a:lnTo>
                          <a:pt x="100" y="161"/>
                        </a:lnTo>
                        <a:lnTo>
                          <a:pt x="108" y="154"/>
                        </a:lnTo>
                        <a:lnTo>
                          <a:pt x="115" y="158"/>
                        </a:lnTo>
                        <a:lnTo>
                          <a:pt x="121" y="156"/>
                        </a:lnTo>
                        <a:lnTo>
                          <a:pt x="125" y="150"/>
                        </a:lnTo>
                        <a:lnTo>
                          <a:pt x="125" y="142"/>
                        </a:lnTo>
                        <a:lnTo>
                          <a:pt x="119" y="137"/>
                        </a:lnTo>
                        <a:lnTo>
                          <a:pt x="122" y="130"/>
                        </a:lnTo>
                        <a:lnTo>
                          <a:pt x="119" y="126"/>
                        </a:lnTo>
                        <a:lnTo>
                          <a:pt x="124" y="120"/>
                        </a:lnTo>
                        <a:lnTo>
                          <a:pt x="119" y="115"/>
                        </a:lnTo>
                        <a:lnTo>
                          <a:pt x="119" y="111"/>
                        </a:lnTo>
                        <a:lnTo>
                          <a:pt x="120" y="108"/>
                        </a:lnTo>
                        <a:lnTo>
                          <a:pt x="126" y="111"/>
                        </a:lnTo>
                        <a:lnTo>
                          <a:pt x="127" y="102"/>
                        </a:lnTo>
                        <a:lnTo>
                          <a:pt x="133" y="103"/>
                        </a:lnTo>
                        <a:lnTo>
                          <a:pt x="137" y="96"/>
                        </a:lnTo>
                        <a:lnTo>
                          <a:pt x="136" y="89"/>
                        </a:lnTo>
                        <a:lnTo>
                          <a:pt x="149" y="80"/>
                        </a:lnTo>
                        <a:lnTo>
                          <a:pt x="152" y="73"/>
                        </a:lnTo>
                        <a:lnTo>
                          <a:pt x="146" y="60"/>
                        </a:lnTo>
                        <a:lnTo>
                          <a:pt x="152" y="58"/>
                        </a:lnTo>
                        <a:lnTo>
                          <a:pt x="152" y="50"/>
                        </a:lnTo>
                        <a:lnTo>
                          <a:pt x="158" y="44"/>
                        </a:lnTo>
                        <a:lnTo>
                          <a:pt x="162" y="51"/>
                        </a:lnTo>
                        <a:lnTo>
                          <a:pt x="170" y="52"/>
                        </a:lnTo>
                        <a:lnTo>
                          <a:pt x="182" y="63"/>
                        </a:lnTo>
                        <a:lnTo>
                          <a:pt x="188" y="60"/>
                        </a:lnTo>
                        <a:lnTo>
                          <a:pt x="191" y="51"/>
                        </a:lnTo>
                        <a:lnTo>
                          <a:pt x="194" y="49"/>
                        </a:lnTo>
                        <a:lnTo>
                          <a:pt x="200" y="54"/>
                        </a:lnTo>
                        <a:lnTo>
                          <a:pt x="204" y="47"/>
                        </a:lnTo>
                        <a:lnTo>
                          <a:pt x="206" y="50"/>
                        </a:lnTo>
                        <a:lnTo>
                          <a:pt x="218" y="50"/>
                        </a:lnTo>
                        <a:lnTo>
                          <a:pt x="222" y="53"/>
                        </a:lnTo>
                        <a:lnTo>
                          <a:pt x="234" y="40"/>
                        </a:lnTo>
                        <a:lnTo>
                          <a:pt x="231" y="36"/>
                        </a:lnTo>
                        <a:lnTo>
                          <a:pt x="236" y="28"/>
                        </a:lnTo>
                        <a:lnTo>
                          <a:pt x="250" y="29"/>
                        </a:lnTo>
                        <a:lnTo>
                          <a:pt x="257" y="30"/>
                        </a:lnTo>
                        <a:lnTo>
                          <a:pt x="264" y="42"/>
                        </a:lnTo>
                        <a:lnTo>
                          <a:pt x="263" y="46"/>
                        </a:lnTo>
                        <a:lnTo>
                          <a:pt x="267" y="46"/>
                        </a:lnTo>
                        <a:lnTo>
                          <a:pt x="269" y="55"/>
                        </a:lnTo>
                        <a:lnTo>
                          <a:pt x="274" y="53"/>
                        </a:lnTo>
                        <a:lnTo>
                          <a:pt x="272" y="47"/>
                        </a:lnTo>
                        <a:lnTo>
                          <a:pt x="279" y="40"/>
                        </a:lnTo>
                        <a:lnTo>
                          <a:pt x="279" y="35"/>
                        </a:lnTo>
                        <a:lnTo>
                          <a:pt x="288" y="33"/>
                        </a:lnTo>
                        <a:lnTo>
                          <a:pt x="292" y="38"/>
                        </a:lnTo>
                        <a:lnTo>
                          <a:pt x="298" y="35"/>
                        </a:lnTo>
                        <a:lnTo>
                          <a:pt x="297" y="20"/>
                        </a:lnTo>
                        <a:lnTo>
                          <a:pt x="291" y="14"/>
                        </a:lnTo>
                        <a:lnTo>
                          <a:pt x="297" y="9"/>
                        </a:lnTo>
                        <a:lnTo>
                          <a:pt x="300" y="1"/>
                        </a:lnTo>
                        <a:lnTo>
                          <a:pt x="307" y="0"/>
                        </a:lnTo>
                        <a:lnTo>
                          <a:pt x="310" y="4"/>
                        </a:lnTo>
                        <a:lnTo>
                          <a:pt x="319" y="3"/>
                        </a:lnTo>
                        <a:lnTo>
                          <a:pt x="325" y="18"/>
                        </a:lnTo>
                        <a:lnTo>
                          <a:pt x="331" y="17"/>
                        </a:lnTo>
                        <a:lnTo>
                          <a:pt x="337" y="20"/>
                        </a:lnTo>
                        <a:lnTo>
                          <a:pt x="337" y="26"/>
                        </a:lnTo>
                        <a:lnTo>
                          <a:pt x="343" y="31"/>
                        </a:lnTo>
                        <a:lnTo>
                          <a:pt x="358" y="25"/>
                        </a:lnTo>
                        <a:lnTo>
                          <a:pt x="358" y="19"/>
                        </a:lnTo>
                        <a:lnTo>
                          <a:pt x="358" y="19"/>
                        </a:lnTo>
                        <a:lnTo>
                          <a:pt x="367" y="18"/>
                        </a:lnTo>
                        <a:lnTo>
                          <a:pt x="370" y="20"/>
                        </a:lnTo>
                        <a:lnTo>
                          <a:pt x="368" y="24"/>
                        </a:lnTo>
                        <a:lnTo>
                          <a:pt x="377" y="25"/>
                        </a:lnTo>
                        <a:lnTo>
                          <a:pt x="378" y="21"/>
                        </a:lnTo>
                        <a:lnTo>
                          <a:pt x="392" y="31"/>
                        </a:lnTo>
                        <a:lnTo>
                          <a:pt x="402" y="24"/>
                        </a:lnTo>
                        <a:lnTo>
                          <a:pt x="405" y="31"/>
                        </a:lnTo>
                        <a:lnTo>
                          <a:pt x="418" y="35"/>
                        </a:lnTo>
                        <a:lnTo>
                          <a:pt x="421" y="43"/>
                        </a:lnTo>
                        <a:lnTo>
                          <a:pt x="419" y="58"/>
                        </a:lnTo>
                        <a:lnTo>
                          <a:pt x="414" y="59"/>
                        </a:lnTo>
                        <a:lnTo>
                          <a:pt x="408" y="77"/>
                        </a:lnTo>
                        <a:lnTo>
                          <a:pt x="415" y="75"/>
                        </a:lnTo>
                        <a:lnTo>
                          <a:pt x="416" y="80"/>
                        </a:lnTo>
                        <a:lnTo>
                          <a:pt x="419" y="76"/>
                        </a:lnTo>
                        <a:lnTo>
                          <a:pt x="431" y="75"/>
                        </a:lnTo>
                        <a:lnTo>
                          <a:pt x="433" y="71"/>
                        </a:lnTo>
                        <a:lnTo>
                          <a:pt x="439" y="74"/>
                        </a:lnTo>
                        <a:lnTo>
                          <a:pt x="443" y="72"/>
                        </a:lnTo>
                        <a:lnTo>
                          <a:pt x="454" y="80"/>
                        </a:lnTo>
                        <a:lnTo>
                          <a:pt x="459" y="94"/>
                        </a:lnTo>
                        <a:lnTo>
                          <a:pt x="459" y="94"/>
                        </a:lnTo>
                        <a:lnTo>
                          <a:pt x="465" y="93"/>
                        </a:lnTo>
                        <a:lnTo>
                          <a:pt x="470" y="103"/>
                        </a:lnTo>
                        <a:lnTo>
                          <a:pt x="486" y="116"/>
                        </a:lnTo>
                        <a:lnTo>
                          <a:pt x="496" y="120"/>
                        </a:lnTo>
                        <a:lnTo>
                          <a:pt x="496" y="131"/>
                        </a:lnTo>
                        <a:lnTo>
                          <a:pt x="501" y="134"/>
                        </a:lnTo>
                        <a:lnTo>
                          <a:pt x="498" y="145"/>
                        </a:lnTo>
                        <a:lnTo>
                          <a:pt x="507" y="138"/>
                        </a:lnTo>
                        <a:lnTo>
                          <a:pt x="513" y="142"/>
                        </a:lnTo>
                        <a:lnTo>
                          <a:pt x="510" y="142"/>
                        </a:lnTo>
                        <a:lnTo>
                          <a:pt x="505" y="150"/>
                        </a:lnTo>
                        <a:lnTo>
                          <a:pt x="521" y="150"/>
                        </a:lnTo>
                        <a:lnTo>
                          <a:pt x="522" y="160"/>
                        </a:lnTo>
                        <a:lnTo>
                          <a:pt x="525" y="166"/>
                        </a:lnTo>
                        <a:lnTo>
                          <a:pt x="523" y="171"/>
                        </a:lnTo>
                        <a:lnTo>
                          <a:pt x="531" y="165"/>
                        </a:lnTo>
                        <a:lnTo>
                          <a:pt x="541" y="171"/>
                        </a:lnTo>
                        <a:lnTo>
                          <a:pt x="540" y="176"/>
                        </a:lnTo>
                        <a:lnTo>
                          <a:pt x="530" y="186"/>
                        </a:lnTo>
                        <a:lnTo>
                          <a:pt x="530" y="186"/>
                        </a:lnTo>
                        <a:lnTo>
                          <a:pt x="524" y="185"/>
                        </a:lnTo>
                        <a:lnTo>
                          <a:pt x="519" y="189"/>
                        </a:lnTo>
                        <a:lnTo>
                          <a:pt x="507" y="180"/>
                        </a:lnTo>
                        <a:lnTo>
                          <a:pt x="507" y="176"/>
                        </a:lnTo>
                        <a:lnTo>
                          <a:pt x="502" y="176"/>
                        </a:lnTo>
                        <a:lnTo>
                          <a:pt x="493" y="168"/>
                        </a:lnTo>
                        <a:lnTo>
                          <a:pt x="488" y="171"/>
                        </a:lnTo>
                        <a:lnTo>
                          <a:pt x="493" y="178"/>
                        </a:lnTo>
                        <a:lnTo>
                          <a:pt x="492" y="180"/>
                        </a:lnTo>
                        <a:lnTo>
                          <a:pt x="495" y="180"/>
                        </a:lnTo>
                        <a:lnTo>
                          <a:pt x="491" y="185"/>
                        </a:lnTo>
                        <a:lnTo>
                          <a:pt x="472" y="173"/>
                        </a:lnTo>
                        <a:lnTo>
                          <a:pt x="464" y="163"/>
                        </a:lnTo>
                        <a:lnTo>
                          <a:pt x="454" y="157"/>
                        </a:lnTo>
                        <a:lnTo>
                          <a:pt x="449" y="161"/>
                        </a:lnTo>
                        <a:lnTo>
                          <a:pt x="444" y="150"/>
                        </a:lnTo>
                        <a:lnTo>
                          <a:pt x="435" y="146"/>
                        </a:lnTo>
                        <a:lnTo>
                          <a:pt x="432" y="140"/>
                        </a:lnTo>
                        <a:lnTo>
                          <a:pt x="423" y="136"/>
                        </a:lnTo>
                        <a:lnTo>
                          <a:pt x="419" y="131"/>
                        </a:lnTo>
                        <a:lnTo>
                          <a:pt x="409" y="130"/>
                        </a:lnTo>
                        <a:lnTo>
                          <a:pt x="404" y="125"/>
                        </a:lnTo>
                        <a:lnTo>
                          <a:pt x="401" y="127"/>
                        </a:lnTo>
                        <a:lnTo>
                          <a:pt x="394" y="114"/>
                        </a:lnTo>
                        <a:lnTo>
                          <a:pt x="365" y="99"/>
                        </a:lnTo>
                        <a:lnTo>
                          <a:pt x="361" y="103"/>
                        </a:lnTo>
                        <a:lnTo>
                          <a:pt x="361" y="112"/>
                        </a:lnTo>
                        <a:lnTo>
                          <a:pt x="347" y="106"/>
                        </a:lnTo>
                        <a:lnTo>
                          <a:pt x="349" y="98"/>
                        </a:lnTo>
                        <a:lnTo>
                          <a:pt x="346" y="95"/>
                        </a:lnTo>
                        <a:lnTo>
                          <a:pt x="302" y="84"/>
                        </a:lnTo>
                        <a:lnTo>
                          <a:pt x="299" y="79"/>
                        </a:lnTo>
                        <a:lnTo>
                          <a:pt x="297" y="80"/>
                        </a:lnTo>
                        <a:lnTo>
                          <a:pt x="298" y="84"/>
                        </a:lnTo>
                        <a:lnTo>
                          <a:pt x="280" y="78"/>
                        </a:lnTo>
                        <a:lnTo>
                          <a:pt x="285" y="77"/>
                        </a:lnTo>
                        <a:lnTo>
                          <a:pt x="281" y="76"/>
                        </a:lnTo>
                        <a:lnTo>
                          <a:pt x="272" y="75"/>
                        </a:lnTo>
                        <a:lnTo>
                          <a:pt x="273" y="77"/>
                        </a:lnTo>
                        <a:lnTo>
                          <a:pt x="263" y="75"/>
                        </a:lnTo>
                        <a:lnTo>
                          <a:pt x="255" y="79"/>
                        </a:lnTo>
                        <a:lnTo>
                          <a:pt x="249" y="86"/>
                        </a:lnTo>
                        <a:lnTo>
                          <a:pt x="242" y="87"/>
                        </a:lnTo>
                        <a:lnTo>
                          <a:pt x="236" y="93"/>
                        </a:lnTo>
                        <a:lnTo>
                          <a:pt x="211" y="105"/>
                        </a:lnTo>
                        <a:lnTo>
                          <a:pt x="208" y="109"/>
                        </a:lnTo>
                        <a:lnTo>
                          <a:pt x="211" y="109"/>
                        </a:lnTo>
                        <a:lnTo>
                          <a:pt x="199" y="120"/>
                        </a:lnTo>
                        <a:lnTo>
                          <a:pt x="202" y="125"/>
                        </a:lnTo>
                        <a:lnTo>
                          <a:pt x="194" y="135"/>
                        </a:lnTo>
                        <a:lnTo>
                          <a:pt x="196" y="143"/>
                        </a:lnTo>
                        <a:lnTo>
                          <a:pt x="163" y="160"/>
                        </a:lnTo>
                        <a:lnTo>
                          <a:pt x="155" y="174"/>
                        </a:lnTo>
                        <a:lnTo>
                          <a:pt x="154" y="187"/>
                        </a:lnTo>
                        <a:lnTo>
                          <a:pt x="140" y="202"/>
                        </a:lnTo>
                        <a:lnTo>
                          <a:pt x="139" y="208"/>
                        </a:lnTo>
                        <a:lnTo>
                          <a:pt x="142" y="213"/>
                        </a:lnTo>
                        <a:lnTo>
                          <a:pt x="125" y="225"/>
                        </a:lnTo>
                        <a:lnTo>
                          <a:pt x="121" y="232"/>
                        </a:lnTo>
                        <a:lnTo>
                          <a:pt x="112" y="234"/>
                        </a:lnTo>
                        <a:lnTo>
                          <a:pt x="94" y="246"/>
                        </a:lnTo>
                        <a:lnTo>
                          <a:pt x="77" y="249"/>
                        </a:lnTo>
                        <a:lnTo>
                          <a:pt x="71" y="254"/>
                        </a:lnTo>
                        <a:lnTo>
                          <a:pt x="64" y="252"/>
                        </a:lnTo>
                        <a:lnTo>
                          <a:pt x="50" y="260"/>
                        </a:lnTo>
                        <a:lnTo>
                          <a:pt x="43" y="259"/>
                        </a:lnTo>
                        <a:lnTo>
                          <a:pt x="37" y="265"/>
                        </a:lnTo>
                        <a:lnTo>
                          <a:pt x="17" y="261"/>
                        </a:lnTo>
                        <a:lnTo>
                          <a:pt x="12" y="265"/>
                        </a:lnTo>
                        <a:lnTo>
                          <a:pt x="8" y="264"/>
                        </a:lnTo>
                        <a:lnTo>
                          <a:pt x="0" y="244"/>
                        </a:lnTo>
                        <a:lnTo>
                          <a:pt x="0" y="237"/>
                        </a:lnTo>
                        <a:lnTo>
                          <a:pt x="3" y="233"/>
                        </a:lnTo>
                        <a:lnTo>
                          <a:pt x="13" y="230"/>
                        </a:lnTo>
                        <a:lnTo>
                          <a:pt x="14" y="217"/>
                        </a:lnTo>
                        <a:lnTo>
                          <a:pt x="33" y="208"/>
                        </a:lnTo>
                        <a:lnTo>
                          <a:pt x="36" y="201"/>
                        </a:lnTo>
                        <a:lnTo>
                          <a:pt x="35" y="191"/>
                        </a:lnTo>
                        <a:lnTo>
                          <a:pt x="44" y="188"/>
                        </a:lnTo>
                        <a:lnTo>
                          <a:pt x="45" y="181"/>
                        </a:lnTo>
                        <a:close/>
                      </a:path>
                    </a:pathLst>
                  </a:custGeom>
                  <a:solidFill>
                    <a:srgbClr val="5BABEC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>
                      <a:solidFill>
                        <a:srgbClr val="FF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47" name="Google Shape;283;p2" descr="{&quot;Key&quot;:&quot;marche&quot;,&quot;Name&quot;:&quot;Marche&quot;,&quot;Value&quot;:674.0,&quot;Formula&quot;:&quot;674&quot;,&quot;Text&quot;:&quot;674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79F251C5-1C19-3359-987A-001F693030A9}"/>
                      </a:ext>
                    </a:extLst>
                  </p:cNvPr>
                  <p:cNvSpPr/>
                  <p:nvPr/>
                </p:nvSpPr>
                <p:spPr>
                  <a:xfrm>
                    <a:off x="2132924" y="1639128"/>
                    <a:ext cx="577850" cy="58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" h="370" extrusionOk="0">
                        <a:moveTo>
                          <a:pt x="304" y="122"/>
                        </a:moveTo>
                        <a:lnTo>
                          <a:pt x="292" y="115"/>
                        </a:lnTo>
                        <a:lnTo>
                          <a:pt x="287" y="106"/>
                        </a:lnTo>
                        <a:lnTo>
                          <a:pt x="279" y="98"/>
                        </a:lnTo>
                        <a:lnTo>
                          <a:pt x="275" y="105"/>
                        </a:lnTo>
                        <a:lnTo>
                          <a:pt x="267" y="104"/>
                        </a:lnTo>
                        <a:lnTo>
                          <a:pt x="236" y="86"/>
                        </a:lnTo>
                        <a:lnTo>
                          <a:pt x="152" y="12"/>
                        </a:lnTo>
                        <a:lnTo>
                          <a:pt x="129" y="1"/>
                        </a:lnTo>
                        <a:lnTo>
                          <a:pt x="119" y="0"/>
                        </a:lnTo>
                        <a:lnTo>
                          <a:pt x="119" y="0"/>
                        </a:lnTo>
                        <a:lnTo>
                          <a:pt x="114" y="12"/>
                        </a:lnTo>
                        <a:lnTo>
                          <a:pt x="115" y="30"/>
                        </a:lnTo>
                        <a:lnTo>
                          <a:pt x="105" y="34"/>
                        </a:lnTo>
                        <a:lnTo>
                          <a:pt x="103" y="42"/>
                        </a:lnTo>
                        <a:lnTo>
                          <a:pt x="90" y="40"/>
                        </a:lnTo>
                        <a:lnTo>
                          <a:pt x="91" y="36"/>
                        </a:lnTo>
                        <a:lnTo>
                          <a:pt x="88" y="35"/>
                        </a:lnTo>
                        <a:lnTo>
                          <a:pt x="85" y="24"/>
                        </a:lnTo>
                        <a:lnTo>
                          <a:pt x="74" y="30"/>
                        </a:lnTo>
                        <a:lnTo>
                          <a:pt x="74" y="20"/>
                        </a:lnTo>
                        <a:lnTo>
                          <a:pt x="65" y="15"/>
                        </a:lnTo>
                        <a:lnTo>
                          <a:pt x="65" y="15"/>
                        </a:lnTo>
                        <a:lnTo>
                          <a:pt x="64" y="20"/>
                        </a:lnTo>
                        <a:lnTo>
                          <a:pt x="47" y="18"/>
                        </a:lnTo>
                        <a:lnTo>
                          <a:pt x="47" y="18"/>
                        </a:lnTo>
                        <a:lnTo>
                          <a:pt x="47" y="18"/>
                        </a:lnTo>
                        <a:lnTo>
                          <a:pt x="47" y="18"/>
                        </a:lnTo>
                        <a:lnTo>
                          <a:pt x="52" y="28"/>
                        </a:lnTo>
                        <a:lnTo>
                          <a:pt x="46" y="28"/>
                        </a:lnTo>
                        <a:lnTo>
                          <a:pt x="44" y="24"/>
                        </a:lnTo>
                        <a:lnTo>
                          <a:pt x="36" y="28"/>
                        </a:lnTo>
                        <a:lnTo>
                          <a:pt x="32" y="42"/>
                        </a:lnTo>
                        <a:lnTo>
                          <a:pt x="21" y="50"/>
                        </a:lnTo>
                        <a:lnTo>
                          <a:pt x="20" y="59"/>
                        </a:lnTo>
                        <a:lnTo>
                          <a:pt x="20" y="59"/>
                        </a:lnTo>
                        <a:lnTo>
                          <a:pt x="20" y="59"/>
                        </a:lnTo>
                        <a:lnTo>
                          <a:pt x="20" y="59"/>
                        </a:lnTo>
                        <a:lnTo>
                          <a:pt x="30" y="62"/>
                        </a:lnTo>
                        <a:lnTo>
                          <a:pt x="39" y="76"/>
                        </a:lnTo>
                        <a:lnTo>
                          <a:pt x="31" y="76"/>
                        </a:lnTo>
                        <a:lnTo>
                          <a:pt x="32" y="85"/>
                        </a:lnTo>
                        <a:lnTo>
                          <a:pt x="28" y="84"/>
                        </a:lnTo>
                        <a:lnTo>
                          <a:pt x="26" y="69"/>
                        </a:lnTo>
                        <a:lnTo>
                          <a:pt x="24" y="82"/>
                        </a:lnTo>
                        <a:lnTo>
                          <a:pt x="18" y="85"/>
                        </a:lnTo>
                        <a:lnTo>
                          <a:pt x="12" y="83"/>
                        </a:lnTo>
                        <a:lnTo>
                          <a:pt x="13" y="87"/>
                        </a:lnTo>
                        <a:lnTo>
                          <a:pt x="9" y="91"/>
                        </a:lnTo>
                        <a:lnTo>
                          <a:pt x="0" y="94"/>
                        </a:lnTo>
                        <a:lnTo>
                          <a:pt x="6" y="104"/>
                        </a:lnTo>
                        <a:lnTo>
                          <a:pt x="6" y="104"/>
                        </a:lnTo>
                        <a:lnTo>
                          <a:pt x="9" y="109"/>
                        </a:lnTo>
                        <a:lnTo>
                          <a:pt x="21" y="109"/>
                        </a:lnTo>
                        <a:lnTo>
                          <a:pt x="24" y="111"/>
                        </a:lnTo>
                        <a:lnTo>
                          <a:pt x="32" y="104"/>
                        </a:lnTo>
                        <a:lnTo>
                          <a:pt x="39" y="104"/>
                        </a:lnTo>
                        <a:lnTo>
                          <a:pt x="37" y="107"/>
                        </a:lnTo>
                        <a:lnTo>
                          <a:pt x="39" y="113"/>
                        </a:lnTo>
                        <a:lnTo>
                          <a:pt x="28" y="123"/>
                        </a:lnTo>
                        <a:lnTo>
                          <a:pt x="33" y="129"/>
                        </a:lnTo>
                        <a:lnTo>
                          <a:pt x="39" y="126"/>
                        </a:lnTo>
                        <a:lnTo>
                          <a:pt x="44" y="133"/>
                        </a:lnTo>
                        <a:lnTo>
                          <a:pt x="50" y="125"/>
                        </a:lnTo>
                        <a:lnTo>
                          <a:pt x="54" y="125"/>
                        </a:lnTo>
                        <a:lnTo>
                          <a:pt x="57" y="131"/>
                        </a:lnTo>
                        <a:lnTo>
                          <a:pt x="62" y="131"/>
                        </a:lnTo>
                        <a:lnTo>
                          <a:pt x="63" y="128"/>
                        </a:lnTo>
                        <a:lnTo>
                          <a:pt x="66" y="129"/>
                        </a:lnTo>
                        <a:lnTo>
                          <a:pt x="92" y="160"/>
                        </a:lnTo>
                        <a:lnTo>
                          <a:pt x="100" y="154"/>
                        </a:lnTo>
                        <a:lnTo>
                          <a:pt x="110" y="158"/>
                        </a:lnTo>
                        <a:lnTo>
                          <a:pt x="115" y="147"/>
                        </a:lnTo>
                        <a:lnTo>
                          <a:pt x="124" y="149"/>
                        </a:lnTo>
                        <a:lnTo>
                          <a:pt x="122" y="157"/>
                        </a:lnTo>
                        <a:lnTo>
                          <a:pt x="126" y="161"/>
                        </a:lnTo>
                        <a:lnTo>
                          <a:pt x="119" y="167"/>
                        </a:lnTo>
                        <a:lnTo>
                          <a:pt x="119" y="171"/>
                        </a:lnTo>
                        <a:lnTo>
                          <a:pt x="128" y="183"/>
                        </a:lnTo>
                        <a:lnTo>
                          <a:pt x="130" y="195"/>
                        </a:lnTo>
                        <a:lnTo>
                          <a:pt x="127" y="198"/>
                        </a:lnTo>
                        <a:lnTo>
                          <a:pt x="135" y="203"/>
                        </a:lnTo>
                        <a:lnTo>
                          <a:pt x="137" y="218"/>
                        </a:lnTo>
                        <a:lnTo>
                          <a:pt x="144" y="221"/>
                        </a:lnTo>
                        <a:lnTo>
                          <a:pt x="143" y="232"/>
                        </a:lnTo>
                        <a:lnTo>
                          <a:pt x="136" y="239"/>
                        </a:lnTo>
                        <a:lnTo>
                          <a:pt x="138" y="245"/>
                        </a:lnTo>
                        <a:lnTo>
                          <a:pt x="148" y="246"/>
                        </a:lnTo>
                        <a:lnTo>
                          <a:pt x="150" y="254"/>
                        </a:lnTo>
                        <a:lnTo>
                          <a:pt x="149" y="265"/>
                        </a:lnTo>
                        <a:lnTo>
                          <a:pt x="152" y="274"/>
                        </a:lnTo>
                        <a:lnTo>
                          <a:pt x="149" y="276"/>
                        </a:lnTo>
                        <a:lnTo>
                          <a:pt x="152" y="284"/>
                        </a:lnTo>
                        <a:lnTo>
                          <a:pt x="150" y="291"/>
                        </a:lnTo>
                        <a:lnTo>
                          <a:pt x="161" y="298"/>
                        </a:lnTo>
                        <a:lnTo>
                          <a:pt x="162" y="301"/>
                        </a:lnTo>
                        <a:lnTo>
                          <a:pt x="166" y="302"/>
                        </a:lnTo>
                        <a:lnTo>
                          <a:pt x="167" y="318"/>
                        </a:lnTo>
                        <a:lnTo>
                          <a:pt x="171" y="312"/>
                        </a:lnTo>
                        <a:lnTo>
                          <a:pt x="171" y="305"/>
                        </a:lnTo>
                        <a:lnTo>
                          <a:pt x="177" y="309"/>
                        </a:lnTo>
                        <a:lnTo>
                          <a:pt x="183" y="303"/>
                        </a:lnTo>
                        <a:lnTo>
                          <a:pt x="195" y="312"/>
                        </a:lnTo>
                        <a:lnTo>
                          <a:pt x="205" y="329"/>
                        </a:lnTo>
                        <a:lnTo>
                          <a:pt x="216" y="325"/>
                        </a:lnTo>
                        <a:lnTo>
                          <a:pt x="222" y="318"/>
                        </a:lnTo>
                        <a:lnTo>
                          <a:pt x="228" y="334"/>
                        </a:lnTo>
                        <a:lnTo>
                          <a:pt x="227" y="341"/>
                        </a:lnTo>
                        <a:lnTo>
                          <a:pt x="223" y="349"/>
                        </a:lnTo>
                        <a:lnTo>
                          <a:pt x="221" y="345"/>
                        </a:lnTo>
                        <a:lnTo>
                          <a:pt x="213" y="349"/>
                        </a:lnTo>
                        <a:lnTo>
                          <a:pt x="212" y="357"/>
                        </a:lnTo>
                        <a:lnTo>
                          <a:pt x="212" y="357"/>
                        </a:lnTo>
                        <a:lnTo>
                          <a:pt x="226" y="360"/>
                        </a:lnTo>
                        <a:lnTo>
                          <a:pt x="228" y="355"/>
                        </a:lnTo>
                        <a:lnTo>
                          <a:pt x="232" y="355"/>
                        </a:lnTo>
                        <a:lnTo>
                          <a:pt x="247" y="368"/>
                        </a:lnTo>
                        <a:lnTo>
                          <a:pt x="247" y="368"/>
                        </a:lnTo>
                        <a:lnTo>
                          <a:pt x="254" y="370"/>
                        </a:lnTo>
                        <a:lnTo>
                          <a:pt x="262" y="364"/>
                        </a:lnTo>
                        <a:lnTo>
                          <a:pt x="265" y="367"/>
                        </a:lnTo>
                        <a:lnTo>
                          <a:pt x="267" y="356"/>
                        </a:lnTo>
                        <a:lnTo>
                          <a:pt x="276" y="355"/>
                        </a:lnTo>
                        <a:lnTo>
                          <a:pt x="278" y="345"/>
                        </a:lnTo>
                        <a:lnTo>
                          <a:pt x="283" y="339"/>
                        </a:lnTo>
                        <a:lnTo>
                          <a:pt x="284" y="333"/>
                        </a:lnTo>
                        <a:lnTo>
                          <a:pt x="292" y="338"/>
                        </a:lnTo>
                        <a:lnTo>
                          <a:pt x="303" y="333"/>
                        </a:lnTo>
                        <a:lnTo>
                          <a:pt x="305" y="337"/>
                        </a:lnTo>
                        <a:lnTo>
                          <a:pt x="311" y="336"/>
                        </a:lnTo>
                        <a:lnTo>
                          <a:pt x="319" y="333"/>
                        </a:lnTo>
                        <a:lnTo>
                          <a:pt x="321" y="323"/>
                        </a:lnTo>
                        <a:lnTo>
                          <a:pt x="323" y="321"/>
                        </a:lnTo>
                        <a:lnTo>
                          <a:pt x="336" y="320"/>
                        </a:lnTo>
                        <a:lnTo>
                          <a:pt x="344" y="315"/>
                        </a:lnTo>
                        <a:lnTo>
                          <a:pt x="364" y="310"/>
                        </a:lnTo>
                        <a:lnTo>
                          <a:pt x="364" y="310"/>
                        </a:lnTo>
                        <a:lnTo>
                          <a:pt x="355" y="283"/>
                        </a:lnTo>
                        <a:lnTo>
                          <a:pt x="349" y="249"/>
                        </a:lnTo>
                        <a:lnTo>
                          <a:pt x="303" y="135"/>
                        </a:lnTo>
                        <a:lnTo>
                          <a:pt x="304" y="122"/>
                        </a:lnTo>
                        <a:close/>
                        <a:moveTo>
                          <a:pt x="52" y="109"/>
                        </a:moveTo>
                        <a:lnTo>
                          <a:pt x="49" y="108"/>
                        </a:lnTo>
                        <a:lnTo>
                          <a:pt x="49" y="108"/>
                        </a:lnTo>
                        <a:lnTo>
                          <a:pt x="48" y="107"/>
                        </a:lnTo>
                        <a:lnTo>
                          <a:pt x="48" y="107"/>
                        </a:lnTo>
                        <a:lnTo>
                          <a:pt x="49" y="104"/>
                        </a:lnTo>
                        <a:lnTo>
                          <a:pt x="52" y="106"/>
                        </a:lnTo>
                        <a:lnTo>
                          <a:pt x="52" y="106"/>
                        </a:lnTo>
                        <a:lnTo>
                          <a:pt x="52" y="108"/>
                        </a:lnTo>
                        <a:lnTo>
                          <a:pt x="52" y="108"/>
                        </a:lnTo>
                        <a:lnTo>
                          <a:pt x="52" y="109"/>
                        </a:lnTo>
                        <a:close/>
                      </a:path>
                    </a:pathLst>
                  </a:custGeom>
                  <a:solidFill>
                    <a:srgbClr val="5BABEC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>
                      <a:solidFill>
                        <a:srgbClr val="FF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  <p:sp>
                <p:nvSpPr>
                  <p:cNvPr id="48" name="Google Shape;284;p2" descr="{&quot;Key&quot;:&quot;sardinia&quot;,&quot;Name&quot;:&quot;Sardinia&quot;,&quot;Value&quot;:806.0,&quot;Formula&quot;:&quot;806&quot;,&quot;Text&quot;:&quot;806&quot;,&quot;OfficeApplication&quot;:2,&quot;HasValue&quot;:true}">
                    <a:extLst>
                      <a:ext uri="{FF2B5EF4-FFF2-40B4-BE49-F238E27FC236}">
                        <a16:creationId xmlns:a16="http://schemas.microsoft.com/office/drawing/2014/main" id="{D5B533B3-FF79-267D-2C34-0C744D8A1FE6}"/>
                      </a:ext>
                    </a:extLst>
                  </p:cNvPr>
                  <p:cNvSpPr/>
                  <p:nvPr/>
                </p:nvSpPr>
                <p:spPr>
                  <a:xfrm>
                    <a:off x="780374" y="2861503"/>
                    <a:ext cx="565150" cy="10461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6" h="659" extrusionOk="0">
                        <a:moveTo>
                          <a:pt x="49" y="592"/>
                        </a:moveTo>
                        <a:lnTo>
                          <a:pt x="51" y="596"/>
                        </a:lnTo>
                        <a:lnTo>
                          <a:pt x="61" y="593"/>
                        </a:lnTo>
                        <a:lnTo>
                          <a:pt x="70" y="607"/>
                        </a:lnTo>
                        <a:lnTo>
                          <a:pt x="65" y="631"/>
                        </a:lnTo>
                        <a:lnTo>
                          <a:pt x="59" y="634"/>
                        </a:lnTo>
                        <a:lnTo>
                          <a:pt x="47" y="612"/>
                        </a:lnTo>
                        <a:lnTo>
                          <a:pt x="44" y="601"/>
                        </a:lnTo>
                        <a:lnTo>
                          <a:pt x="49" y="592"/>
                        </a:lnTo>
                        <a:close/>
                        <a:moveTo>
                          <a:pt x="36" y="573"/>
                        </a:moveTo>
                        <a:lnTo>
                          <a:pt x="36" y="596"/>
                        </a:lnTo>
                        <a:lnTo>
                          <a:pt x="29" y="597"/>
                        </a:lnTo>
                        <a:lnTo>
                          <a:pt x="24" y="593"/>
                        </a:lnTo>
                        <a:lnTo>
                          <a:pt x="24" y="587"/>
                        </a:lnTo>
                        <a:lnTo>
                          <a:pt x="18" y="583"/>
                        </a:lnTo>
                        <a:lnTo>
                          <a:pt x="27" y="573"/>
                        </a:lnTo>
                        <a:lnTo>
                          <a:pt x="36" y="573"/>
                        </a:lnTo>
                        <a:close/>
                        <a:moveTo>
                          <a:pt x="336" y="97"/>
                        </a:moveTo>
                        <a:lnTo>
                          <a:pt x="338" y="99"/>
                        </a:lnTo>
                        <a:lnTo>
                          <a:pt x="328" y="106"/>
                        </a:lnTo>
                        <a:lnTo>
                          <a:pt x="325" y="104"/>
                        </a:lnTo>
                        <a:lnTo>
                          <a:pt x="337" y="95"/>
                        </a:lnTo>
                        <a:lnTo>
                          <a:pt x="336" y="97"/>
                        </a:lnTo>
                        <a:close/>
                        <a:moveTo>
                          <a:pt x="20" y="81"/>
                        </a:moveTo>
                        <a:lnTo>
                          <a:pt x="17" y="83"/>
                        </a:lnTo>
                        <a:lnTo>
                          <a:pt x="17" y="79"/>
                        </a:lnTo>
                        <a:lnTo>
                          <a:pt x="20" y="81"/>
                        </a:lnTo>
                        <a:close/>
                        <a:moveTo>
                          <a:pt x="39" y="41"/>
                        </a:moveTo>
                        <a:lnTo>
                          <a:pt x="40" y="46"/>
                        </a:lnTo>
                        <a:lnTo>
                          <a:pt x="45" y="49"/>
                        </a:lnTo>
                        <a:lnTo>
                          <a:pt x="42" y="53"/>
                        </a:lnTo>
                        <a:lnTo>
                          <a:pt x="41" y="61"/>
                        </a:lnTo>
                        <a:lnTo>
                          <a:pt x="30" y="56"/>
                        </a:lnTo>
                        <a:lnTo>
                          <a:pt x="22" y="68"/>
                        </a:lnTo>
                        <a:lnTo>
                          <a:pt x="24" y="67"/>
                        </a:lnTo>
                        <a:lnTo>
                          <a:pt x="28" y="74"/>
                        </a:lnTo>
                        <a:lnTo>
                          <a:pt x="26" y="79"/>
                        </a:lnTo>
                        <a:lnTo>
                          <a:pt x="16" y="78"/>
                        </a:lnTo>
                        <a:lnTo>
                          <a:pt x="20" y="68"/>
                        </a:lnTo>
                        <a:lnTo>
                          <a:pt x="18" y="68"/>
                        </a:lnTo>
                        <a:lnTo>
                          <a:pt x="19" y="63"/>
                        </a:lnTo>
                        <a:lnTo>
                          <a:pt x="24" y="61"/>
                        </a:lnTo>
                        <a:lnTo>
                          <a:pt x="28" y="54"/>
                        </a:lnTo>
                        <a:lnTo>
                          <a:pt x="32" y="54"/>
                        </a:lnTo>
                        <a:lnTo>
                          <a:pt x="30" y="45"/>
                        </a:lnTo>
                        <a:lnTo>
                          <a:pt x="39" y="41"/>
                        </a:lnTo>
                        <a:close/>
                        <a:moveTo>
                          <a:pt x="281" y="7"/>
                        </a:moveTo>
                        <a:lnTo>
                          <a:pt x="284" y="14"/>
                        </a:lnTo>
                        <a:lnTo>
                          <a:pt x="279" y="22"/>
                        </a:lnTo>
                        <a:lnTo>
                          <a:pt x="283" y="23"/>
                        </a:lnTo>
                        <a:lnTo>
                          <a:pt x="274" y="25"/>
                        </a:lnTo>
                        <a:lnTo>
                          <a:pt x="278" y="6"/>
                        </a:lnTo>
                        <a:lnTo>
                          <a:pt x="281" y="7"/>
                        </a:lnTo>
                        <a:close/>
                        <a:moveTo>
                          <a:pt x="254" y="4"/>
                        </a:moveTo>
                        <a:lnTo>
                          <a:pt x="258" y="7"/>
                        </a:lnTo>
                        <a:lnTo>
                          <a:pt x="254" y="11"/>
                        </a:lnTo>
                        <a:lnTo>
                          <a:pt x="254" y="4"/>
                        </a:lnTo>
                        <a:close/>
                        <a:moveTo>
                          <a:pt x="230" y="3"/>
                        </a:moveTo>
                        <a:lnTo>
                          <a:pt x="240" y="11"/>
                        </a:lnTo>
                        <a:lnTo>
                          <a:pt x="237" y="19"/>
                        </a:lnTo>
                        <a:lnTo>
                          <a:pt x="242" y="24"/>
                        </a:lnTo>
                        <a:lnTo>
                          <a:pt x="253" y="23"/>
                        </a:lnTo>
                        <a:lnTo>
                          <a:pt x="254" y="18"/>
                        </a:lnTo>
                        <a:lnTo>
                          <a:pt x="259" y="17"/>
                        </a:lnTo>
                        <a:lnTo>
                          <a:pt x="261" y="25"/>
                        </a:lnTo>
                        <a:lnTo>
                          <a:pt x="263" y="25"/>
                        </a:lnTo>
                        <a:lnTo>
                          <a:pt x="271" y="25"/>
                        </a:lnTo>
                        <a:lnTo>
                          <a:pt x="267" y="30"/>
                        </a:lnTo>
                        <a:lnTo>
                          <a:pt x="272" y="31"/>
                        </a:lnTo>
                        <a:lnTo>
                          <a:pt x="276" y="37"/>
                        </a:lnTo>
                        <a:lnTo>
                          <a:pt x="275" y="49"/>
                        </a:lnTo>
                        <a:lnTo>
                          <a:pt x="281" y="39"/>
                        </a:lnTo>
                        <a:lnTo>
                          <a:pt x="280" y="35"/>
                        </a:lnTo>
                        <a:lnTo>
                          <a:pt x="291" y="35"/>
                        </a:lnTo>
                        <a:lnTo>
                          <a:pt x="292" y="31"/>
                        </a:lnTo>
                        <a:lnTo>
                          <a:pt x="296" y="36"/>
                        </a:lnTo>
                        <a:lnTo>
                          <a:pt x="293" y="37"/>
                        </a:lnTo>
                        <a:lnTo>
                          <a:pt x="297" y="37"/>
                        </a:lnTo>
                        <a:lnTo>
                          <a:pt x="296" y="42"/>
                        </a:lnTo>
                        <a:lnTo>
                          <a:pt x="302" y="42"/>
                        </a:lnTo>
                        <a:lnTo>
                          <a:pt x="303" y="47"/>
                        </a:lnTo>
                        <a:lnTo>
                          <a:pt x="299" y="54"/>
                        </a:lnTo>
                        <a:lnTo>
                          <a:pt x="296" y="51"/>
                        </a:lnTo>
                        <a:lnTo>
                          <a:pt x="295" y="52"/>
                        </a:lnTo>
                        <a:lnTo>
                          <a:pt x="296" y="58"/>
                        </a:lnTo>
                        <a:lnTo>
                          <a:pt x="293" y="60"/>
                        </a:lnTo>
                        <a:lnTo>
                          <a:pt x="290" y="72"/>
                        </a:lnTo>
                        <a:lnTo>
                          <a:pt x="293" y="72"/>
                        </a:lnTo>
                        <a:lnTo>
                          <a:pt x="293" y="67"/>
                        </a:lnTo>
                        <a:lnTo>
                          <a:pt x="300" y="64"/>
                        </a:lnTo>
                        <a:lnTo>
                          <a:pt x="298" y="73"/>
                        </a:lnTo>
                        <a:lnTo>
                          <a:pt x="304" y="74"/>
                        </a:lnTo>
                        <a:lnTo>
                          <a:pt x="303" y="70"/>
                        </a:lnTo>
                        <a:lnTo>
                          <a:pt x="305" y="72"/>
                        </a:lnTo>
                        <a:lnTo>
                          <a:pt x="307" y="68"/>
                        </a:lnTo>
                        <a:lnTo>
                          <a:pt x="321" y="76"/>
                        </a:lnTo>
                        <a:lnTo>
                          <a:pt x="319" y="79"/>
                        </a:lnTo>
                        <a:lnTo>
                          <a:pt x="310" y="74"/>
                        </a:lnTo>
                        <a:lnTo>
                          <a:pt x="304" y="79"/>
                        </a:lnTo>
                        <a:lnTo>
                          <a:pt x="307" y="83"/>
                        </a:lnTo>
                        <a:lnTo>
                          <a:pt x="302" y="91"/>
                        </a:lnTo>
                        <a:lnTo>
                          <a:pt x="303" y="95"/>
                        </a:lnTo>
                        <a:lnTo>
                          <a:pt x="292" y="93"/>
                        </a:lnTo>
                        <a:lnTo>
                          <a:pt x="287" y="95"/>
                        </a:lnTo>
                        <a:lnTo>
                          <a:pt x="292" y="97"/>
                        </a:lnTo>
                        <a:lnTo>
                          <a:pt x="301" y="97"/>
                        </a:lnTo>
                        <a:lnTo>
                          <a:pt x="304" y="98"/>
                        </a:lnTo>
                        <a:lnTo>
                          <a:pt x="302" y="100"/>
                        </a:lnTo>
                        <a:lnTo>
                          <a:pt x="306" y="105"/>
                        </a:lnTo>
                        <a:lnTo>
                          <a:pt x="312" y="96"/>
                        </a:lnTo>
                        <a:lnTo>
                          <a:pt x="317" y="97"/>
                        </a:lnTo>
                        <a:lnTo>
                          <a:pt x="311" y="105"/>
                        </a:lnTo>
                        <a:lnTo>
                          <a:pt x="320" y="109"/>
                        </a:lnTo>
                        <a:lnTo>
                          <a:pt x="318" y="115"/>
                        </a:lnTo>
                        <a:lnTo>
                          <a:pt x="325" y="113"/>
                        </a:lnTo>
                        <a:lnTo>
                          <a:pt x="334" y="119"/>
                        </a:lnTo>
                        <a:lnTo>
                          <a:pt x="331" y="121"/>
                        </a:lnTo>
                        <a:lnTo>
                          <a:pt x="326" y="120"/>
                        </a:lnTo>
                        <a:lnTo>
                          <a:pt x="325" y="124"/>
                        </a:lnTo>
                        <a:lnTo>
                          <a:pt x="328" y="128"/>
                        </a:lnTo>
                        <a:lnTo>
                          <a:pt x="323" y="130"/>
                        </a:lnTo>
                        <a:lnTo>
                          <a:pt x="323" y="135"/>
                        </a:lnTo>
                        <a:lnTo>
                          <a:pt x="333" y="144"/>
                        </a:lnTo>
                        <a:lnTo>
                          <a:pt x="333" y="155"/>
                        </a:lnTo>
                        <a:lnTo>
                          <a:pt x="341" y="166"/>
                        </a:lnTo>
                        <a:lnTo>
                          <a:pt x="338" y="176"/>
                        </a:lnTo>
                        <a:lnTo>
                          <a:pt x="341" y="186"/>
                        </a:lnTo>
                        <a:lnTo>
                          <a:pt x="348" y="193"/>
                        </a:lnTo>
                        <a:lnTo>
                          <a:pt x="349" y="202"/>
                        </a:lnTo>
                        <a:lnTo>
                          <a:pt x="356" y="206"/>
                        </a:lnTo>
                        <a:lnTo>
                          <a:pt x="343" y="243"/>
                        </a:lnTo>
                        <a:lnTo>
                          <a:pt x="328" y="257"/>
                        </a:lnTo>
                        <a:lnTo>
                          <a:pt x="314" y="280"/>
                        </a:lnTo>
                        <a:lnTo>
                          <a:pt x="314" y="294"/>
                        </a:lnTo>
                        <a:lnTo>
                          <a:pt x="319" y="310"/>
                        </a:lnTo>
                        <a:lnTo>
                          <a:pt x="328" y="322"/>
                        </a:lnTo>
                        <a:lnTo>
                          <a:pt x="336" y="327"/>
                        </a:lnTo>
                        <a:lnTo>
                          <a:pt x="336" y="333"/>
                        </a:lnTo>
                        <a:lnTo>
                          <a:pt x="326" y="357"/>
                        </a:lnTo>
                        <a:lnTo>
                          <a:pt x="328" y="366"/>
                        </a:lnTo>
                        <a:lnTo>
                          <a:pt x="332" y="367"/>
                        </a:lnTo>
                        <a:lnTo>
                          <a:pt x="333" y="370"/>
                        </a:lnTo>
                        <a:lnTo>
                          <a:pt x="325" y="378"/>
                        </a:lnTo>
                        <a:lnTo>
                          <a:pt x="329" y="390"/>
                        </a:lnTo>
                        <a:lnTo>
                          <a:pt x="322" y="410"/>
                        </a:lnTo>
                        <a:lnTo>
                          <a:pt x="324" y="430"/>
                        </a:lnTo>
                        <a:lnTo>
                          <a:pt x="318" y="446"/>
                        </a:lnTo>
                        <a:lnTo>
                          <a:pt x="320" y="469"/>
                        </a:lnTo>
                        <a:lnTo>
                          <a:pt x="315" y="487"/>
                        </a:lnTo>
                        <a:lnTo>
                          <a:pt x="318" y="497"/>
                        </a:lnTo>
                        <a:lnTo>
                          <a:pt x="308" y="528"/>
                        </a:lnTo>
                        <a:lnTo>
                          <a:pt x="309" y="537"/>
                        </a:lnTo>
                        <a:lnTo>
                          <a:pt x="315" y="543"/>
                        </a:lnTo>
                        <a:lnTo>
                          <a:pt x="309" y="545"/>
                        </a:lnTo>
                        <a:lnTo>
                          <a:pt x="304" y="551"/>
                        </a:lnTo>
                        <a:lnTo>
                          <a:pt x="300" y="570"/>
                        </a:lnTo>
                        <a:lnTo>
                          <a:pt x="304" y="575"/>
                        </a:lnTo>
                        <a:lnTo>
                          <a:pt x="300" y="588"/>
                        </a:lnTo>
                        <a:lnTo>
                          <a:pt x="295" y="588"/>
                        </a:lnTo>
                        <a:lnTo>
                          <a:pt x="292" y="592"/>
                        </a:lnTo>
                        <a:lnTo>
                          <a:pt x="292" y="597"/>
                        </a:lnTo>
                        <a:lnTo>
                          <a:pt x="287" y="594"/>
                        </a:lnTo>
                        <a:lnTo>
                          <a:pt x="287" y="588"/>
                        </a:lnTo>
                        <a:lnTo>
                          <a:pt x="284" y="587"/>
                        </a:lnTo>
                        <a:lnTo>
                          <a:pt x="274" y="590"/>
                        </a:lnTo>
                        <a:lnTo>
                          <a:pt x="244" y="565"/>
                        </a:lnTo>
                        <a:lnTo>
                          <a:pt x="226" y="562"/>
                        </a:lnTo>
                        <a:lnTo>
                          <a:pt x="218" y="567"/>
                        </a:lnTo>
                        <a:lnTo>
                          <a:pt x="216" y="574"/>
                        </a:lnTo>
                        <a:lnTo>
                          <a:pt x="204" y="565"/>
                        </a:lnTo>
                        <a:lnTo>
                          <a:pt x="196" y="569"/>
                        </a:lnTo>
                        <a:lnTo>
                          <a:pt x="186" y="583"/>
                        </a:lnTo>
                        <a:lnTo>
                          <a:pt x="186" y="599"/>
                        </a:lnTo>
                        <a:lnTo>
                          <a:pt x="191" y="607"/>
                        </a:lnTo>
                        <a:lnTo>
                          <a:pt x="186" y="627"/>
                        </a:lnTo>
                        <a:lnTo>
                          <a:pt x="184" y="625"/>
                        </a:lnTo>
                        <a:lnTo>
                          <a:pt x="181" y="627"/>
                        </a:lnTo>
                        <a:lnTo>
                          <a:pt x="152" y="655"/>
                        </a:lnTo>
                        <a:lnTo>
                          <a:pt x="147" y="655"/>
                        </a:lnTo>
                        <a:lnTo>
                          <a:pt x="143" y="650"/>
                        </a:lnTo>
                        <a:lnTo>
                          <a:pt x="140" y="653"/>
                        </a:lnTo>
                        <a:lnTo>
                          <a:pt x="135" y="645"/>
                        </a:lnTo>
                        <a:lnTo>
                          <a:pt x="123" y="639"/>
                        </a:lnTo>
                        <a:lnTo>
                          <a:pt x="122" y="643"/>
                        </a:lnTo>
                        <a:lnTo>
                          <a:pt x="111" y="646"/>
                        </a:lnTo>
                        <a:lnTo>
                          <a:pt x="113" y="650"/>
                        </a:lnTo>
                        <a:lnTo>
                          <a:pt x="108" y="652"/>
                        </a:lnTo>
                        <a:lnTo>
                          <a:pt x="110" y="658"/>
                        </a:lnTo>
                        <a:lnTo>
                          <a:pt x="107" y="659"/>
                        </a:lnTo>
                        <a:lnTo>
                          <a:pt x="108" y="650"/>
                        </a:lnTo>
                        <a:lnTo>
                          <a:pt x="100" y="651"/>
                        </a:lnTo>
                        <a:lnTo>
                          <a:pt x="103" y="638"/>
                        </a:lnTo>
                        <a:lnTo>
                          <a:pt x="91" y="628"/>
                        </a:lnTo>
                        <a:lnTo>
                          <a:pt x="90" y="610"/>
                        </a:lnTo>
                        <a:lnTo>
                          <a:pt x="83" y="606"/>
                        </a:lnTo>
                        <a:lnTo>
                          <a:pt x="71" y="606"/>
                        </a:lnTo>
                        <a:lnTo>
                          <a:pt x="73" y="599"/>
                        </a:lnTo>
                        <a:lnTo>
                          <a:pt x="70" y="593"/>
                        </a:lnTo>
                        <a:lnTo>
                          <a:pt x="68" y="590"/>
                        </a:lnTo>
                        <a:lnTo>
                          <a:pt x="63" y="593"/>
                        </a:lnTo>
                        <a:lnTo>
                          <a:pt x="63" y="581"/>
                        </a:lnTo>
                        <a:lnTo>
                          <a:pt x="48" y="565"/>
                        </a:lnTo>
                        <a:lnTo>
                          <a:pt x="48" y="561"/>
                        </a:lnTo>
                        <a:lnTo>
                          <a:pt x="61" y="550"/>
                        </a:lnTo>
                        <a:lnTo>
                          <a:pt x="63" y="544"/>
                        </a:lnTo>
                        <a:lnTo>
                          <a:pt x="60" y="533"/>
                        </a:lnTo>
                        <a:lnTo>
                          <a:pt x="54" y="531"/>
                        </a:lnTo>
                        <a:lnTo>
                          <a:pt x="54" y="524"/>
                        </a:lnTo>
                        <a:lnTo>
                          <a:pt x="49" y="521"/>
                        </a:lnTo>
                        <a:lnTo>
                          <a:pt x="58" y="509"/>
                        </a:lnTo>
                        <a:lnTo>
                          <a:pt x="58" y="503"/>
                        </a:lnTo>
                        <a:lnTo>
                          <a:pt x="51" y="499"/>
                        </a:lnTo>
                        <a:lnTo>
                          <a:pt x="52" y="495"/>
                        </a:lnTo>
                        <a:lnTo>
                          <a:pt x="67" y="475"/>
                        </a:lnTo>
                        <a:lnTo>
                          <a:pt x="70" y="459"/>
                        </a:lnTo>
                        <a:lnTo>
                          <a:pt x="66" y="450"/>
                        </a:lnTo>
                        <a:lnTo>
                          <a:pt x="68" y="442"/>
                        </a:lnTo>
                        <a:lnTo>
                          <a:pt x="65" y="438"/>
                        </a:lnTo>
                        <a:lnTo>
                          <a:pt x="67" y="431"/>
                        </a:lnTo>
                        <a:lnTo>
                          <a:pt x="65" y="417"/>
                        </a:lnTo>
                        <a:lnTo>
                          <a:pt x="68" y="414"/>
                        </a:lnTo>
                        <a:lnTo>
                          <a:pt x="75" y="426"/>
                        </a:lnTo>
                        <a:lnTo>
                          <a:pt x="78" y="426"/>
                        </a:lnTo>
                        <a:lnTo>
                          <a:pt x="79" y="417"/>
                        </a:lnTo>
                        <a:lnTo>
                          <a:pt x="86" y="406"/>
                        </a:lnTo>
                        <a:lnTo>
                          <a:pt x="88" y="388"/>
                        </a:lnTo>
                        <a:lnTo>
                          <a:pt x="81" y="377"/>
                        </a:lnTo>
                        <a:lnTo>
                          <a:pt x="72" y="377"/>
                        </a:lnTo>
                        <a:lnTo>
                          <a:pt x="64" y="384"/>
                        </a:lnTo>
                        <a:lnTo>
                          <a:pt x="55" y="376"/>
                        </a:lnTo>
                        <a:lnTo>
                          <a:pt x="54" y="358"/>
                        </a:lnTo>
                        <a:lnTo>
                          <a:pt x="59" y="345"/>
                        </a:lnTo>
                        <a:lnTo>
                          <a:pt x="50" y="341"/>
                        </a:lnTo>
                        <a:lnTo>
                          <a:pt x="56" y="337"/>
                        </a:lnTo>
                        <a:lnTo>
                          <a:pt x="58" y="340"/>
                        </a:lnTo>
                        <a:lnTo>
                          <a:pt x="67" y="337"/>
                        </a:lnTo>
                        <a:lnTo>
                          <a:pt x="74" y="329"/>
                        </a:lnTo>
                        <a:lnTo>
                          <a:pt x="75" y="323"/>
                        </a:lnTo>
                        <a:lnTo>
                          <a:pt x="68" y="302"/>
                        </a:lnTo>
                        <a:lnTo>
                          <a:pt x="73" y="272"/>
                        </a:lnTo>
                        <a:lnTo>
                          <a:pt x="68" y="263"/>
                        </a:lnTo>
                        <a:lnTo>
                          <a:pt x="60" y="258"/>
                        </a:lnTo>
                        <a:lnTo>
                          <a:pt x="52" y="258"/>
                        </a:lnTo>
                        <a:lnTo>
                          <a:pt x="51" y="252"/>
                        </a:lnTo>
                        <a:lnTo>
                          <a:pt x="56" y="238"/>
                        </a:lnTo>
                        <a:lnTo>
                          <a:pt x="50" y="216"/>
                        </a:lnTo>
                        <a:lnTo>
                          <a:pt x="42" y="214"/>
                        </a:lnTo>
                        <a:lnTo>
                          <a:pt x="35" y="189"/>
                        </a:lnTo>
                        <a:lnTo>
                          <a:pt x="24" y="191"/>
                        </a:lnTo>
                        <a:lnTo>
                          <a:pt x="23" y="194"/>
                        </a:lnTo>
                        <a:lnTo>
                          <a:pt x="15" y="195"/>
                        </a:lnTo>
                        <a:lnTo>
                          <a:pt x="15" y="188"/>
                        </a:lnTo>
                        <a:lnTo>
                          <a:pt x="18" y="186"/>
                        </a:lnTo>
                        <a:lnTo>
                          <a:pt x="13" y="181"/>
                        </a:lnTo>
                        <a:lnTo>
                          <a:pt x="5" y="192"/>
                        </a:lnTo>
                        <a:lnTo>
                          <a:pt x="3" y="192"/>
                        </a:lnTo>
                        <a:lnTo>
                          <a:pt x="2" y="180"/>
                        </a:lnTo>
                        <a:lnTo>
                          <a:pt x="10" y="176"/>
                        </a:lnTo>
                        <a:lnTo>
                          <a:pt x="16" y="162"/>
                        </a:lnTo>
                        <a:lnTo>
                          <a:pt x="8" y="160"/>
                        </a:lnTo>
                        <a:lnTo>
                          <a:pt x="0" y="150"/>
                        </a:lnTo>
                        <a:lnTo>
                          <a:pt x="7" y="140"/>
                        </a:lnTo>
                        <a:lnTo>
                          <a:pt x="6" y="133"/>
                        </a:lnTo>
                        <a:lnTo>
                          <a:pt x="11" y="128"/>
                        </a:lnTo>
                        <a:lnTo>
                          <a:pt x="19" y="107"/>
                        </a:lnTo>
                        <a:lnTo>
                          <a:pt x="9" y="93"/>
                        </a:lnTo>
                        <a:lnTo>
                          <a:pt x="15" y="83"/>
                        </a:lnTo>
                        <a:lnTo>
                          <a:pt x="22" y="89"/>
                        </a:lnTo>
                        <a:lnTo>
                          <a:pt x="21" y="100"/>
                        </a:lnTo>
                        <a:lnTo>
                          <a:pt x="38" y="118"/>
                        </a:lnTo>
                        <a:lnTo>
                          <a:pt x="50" y="120"/>
                        </a:lnTo>
                        <a:lnTo>
                          <a:pt x="60" y="119"/>
                        </a:lnTo>
                        <a:lnTo>
                          <a:pt x="68" y="124"/>
                        </a:lnTo>
                        <a:lnTo>
                          <a:pt x="90" y="121"/>
                        </a:lnTo>
                        <a:lnTo>
                          <a:pt x="118" y="99"/>
                        </a:lnTo>
                        <a:lnTo>
                          <a:pt x="139" y="96"/>
                        </a:lnTo>
                        <a:lnTo>
                          <a:pt x="155" y="76"/>
                        </a:lnTo>
                        <a:lnTo>
                          <a:pt x="155" y="71"/>
                        </a:lnTo>
                        <a:lnTo>
                          <a:pt x="167" y="64"/>
                        </a:lnTo>
                        <a:lnTo>
                          <a:pt x="185" y="40"/>
                        </a:lnTo>
                        <a:lnTo>
                          <a:pt x="191" y="37"/>
                        </a:lnTo>
                        <a:lnTo>
                          <a:pt x="194" y="40"/>
                        </a:lnTo>
                        <a:lnTo>
                          <a:pt x="204" y="38"/>
                        </a:lnTo>
                        <a:lnTo>
                          <a:pt x="207" y="32"/>
                        </a:lnTo>
                        <a:lnTo>
                          <a:pt x="215" y="32"/>
                        </a:lnTo>
                        <a:lnTo>
                          <a:pt x="218" y="28"/>
                        </a:lnTo>
                        <a:lnTo>
                          <a:pt x="215" y="20"/>
                        </a:lnTo>
                        <a:lnTo>
                          <a:pt x="217" y="11"/>
                        </a:lnTo>
                        <a:lnTo>
                          <a:pt x="212" y="10"/>
                        </a:lnTo>
                        <a:lnTo>
                          <a:pt x="213" y="6"/>
                        </a:lnTo>
                        <a:lnTo>
                          <a:pt x="217" y="9"/>
                        </a:lnTo>
                        <a:lnTo>
                          <a:pt x="223" y="6"/>
                        </a:lnTo>
                        <a:lnTo>
                          <a:pt x="223" y="10"/>
                        </a:lnTo>
                        <a:lnTo>
                          <a:pt x="230" y="3"/>
                        </a:lnTo>
                        <a:close/>
                        <a:moveTo>
                          <a:pt x="270" y="0"/>
                        </a:moveTo>
                        <a:lnTo>
                          <a:pt x="276" y="9"/>
                        </a:lnTo>
                        <a:lnTo>
                          <a:pt x="274" y="15"/>
                        </a:lnTo>
                        <a:lnTo>
                          <a:pt x="262" y="17"/>
                        </a:lnTo>
                        <a:lnTo>
                          <a:pt x="261" y="11"/>
                        </a:lnTo>
                        <a:lnTo>
                          <a:pt x="267" y="6"/>
                        </a:lnTo>
                        <a:lnTo>
                          <a:pt x="266" y="2"/>
                        </a:lnTo>
                        <a:lnTo>
                          <a:pt x="269" y="5"/>
                        </a:lnTo>
                        <a:lnTo>
                          <a:pt x="270" y="0"/>
                        </a:lnTo>
                        <a:close/>
                      </a:path>
                    </a:pathLst>
                  </a:custGeom>
                  <a:solidFill>
                    <a:srgbClr val="5BABEC"/>
                  </a:solidFill>
                  <a:ln w="9525" cap="flat" cmpd="sng">
                    <a:solidFill>
                      <a:srgbClr val="FFFFFF"/>
                    </a:solidFill>
                    <a:prstDash val="solid"/>
                    <a:miter lim="800000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/>
                  <a:p>
                    <a:pPr defTabSz="1219140"/>
                    <a:endParaRPr sz="667">
                      <a:solidFill>
                        <a:srgbClr val="FF0000"/>
                      </a:solidFill>
                      <a:latin typeface="Montserrat"/>
                      <a:ea typeface="Montserrat"/>
                      <a:cs typeface="Montserrat"/>
                      <a:sym typeface="Montserrat"/>
                    </a:endParaRPr>
                  </a:p>
                </p:txBody>
              </p:sp>
            </p:grpSp>
            <p:sp>
              <p:nvSpPr>
                <p:cNvPr id="42" name="Google Shape;285;p2">
                  <a:extLst>
                    <a:ext uri="{FF2B5EF4-FFF2-40B4-BE49-F238E27FC236}">
                      <a16:creationId xmlns:a16="http://schemas.microsoft.com/office/drawing/2014/main" id="{0F5C04DB-60DB-2B0D-A267-5812BA05FD0D}"/>
                    </a:ext>
                  </a:extLst>
                </p:cNvPr>
                <p:cNvSpPr/>
                <p:nvPr/>
              </p:nvSpPr>
              <p:spPr>
                <a:xfrm>
                  <a:off x="3110982" y="1025481"/>
                  <a:ext cx="154800" cy="153888"/>
                </a:xfrm>
                <a:prstGeom prst="rect">
                  <a:avLst/>
                </a:prstGeom>
                <a:solidFill>
                  <a:srgbClr val="5BABEC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algn="ctr"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0" name="Google Shape;286;p2">
                <a:extLst>
                  <a:ext uri="{FF2B5EF4-FFF2-40B4-BE49-F238E27FC236}">
                    <a16:creationId xmlns:a16="http://schemas.microsoft.com/office/drawing/2014/main" id="{34D476F8-25CD-21D4-C24C-315DC00CC78F}"/>
                  </a:ext>
                </a:extLst>
              </p:cNvPr>
              <p:cNvGrpSpPr/>
              <p:nvPr/>
            </p:nvGrpSpPr>
            <p:grpSpPr>
              <a:xfrm>
                <a:off x="5955221" y="3840420"/>
                <a:ext cx="3111501" cy="5165726"/>
                <a:chOff x="1137560" y="151640"/>
                <a:chExt cx="3111501" cy="5165726"/>
              </a:xfrm>
            </p:grpSpPr>
            <p:sp>
              <p:nvSpPr>
                <p:cNvPr id="34" name="Google Shape;287;p2" descr="{&quot;Key&quot;:&quot;emilia romagna&quot;,&quot;Name&quot;:&quot;Emilia Romagna&quot;,&quot;Value&quot;:2392.0,&quot;Formula&quot;:&quot;2392&quot;,&quot;Text&quot;:&quot;2392&quot;,&quot;OfficeApplication&quot;:2,&quot;HasValue&quot;:true}">
                  <a:extLst>
                    <a:ext uri="{FF2B5EF4-FFF2-40B4-BE49-F238E27FC236}">
                      <a16:creationId xmlns:a16="http://schemas.microsoft.com/office/drawing/2014/main" id="{26AFCCAB-C93F-EC2B-51B0-96265008910E}"/>
                    </a:ext>
                  </a:extLst>
                </p:cNvPr>
                <p:cNvSpPr/>
                <p:nvPr/>
              </p:nvSpPr>
              <p:spPr>
                <a:xfrm>
                  <a:off x="1137560" y="1093922"/>
                  <a:ext cx="1185863" cy="6556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7" h="413" extrusionOk="0">
                      <a:moveTo>
                        <a:pt x="747" y="344"/>
                      </a:moveTo>
                      <a:lnTo>
                        <a:pt x="742" y="356"/>
                      </a:lnTo>
                      <a:lnTo>
                        <a:pt x="743" y="374"/>
                      </a:lnTo>
                      <a:lnTo>
                        <a:pt x="733" y="377"/>
                      </a:lnTo>
                      <a:lnTo>
                        <a:pt x="731" y="386"/>
                      </a:lnTo>
                      <a:lnTo>
                        <a:pt x="718" y="384"/>
                      </a:lnTo>
                      <a:lnTo>
                        <a:pt x="719" y="380"/>
                      </a:lnTo>
                      <a:lnTo>
                        <a:pt x="716" y="379"/>
                      </a:lnTo>
                      <a:lnTo>
                        <a:pt x="713" y="368"/>
                      </a:lnTo>
                      <a:lnTo>
                        <a:pt x="702" y="374"/>
                      </a:lnTo>
                      <a:lnTo>
                        <a:pt x="702" y="364"/>
                      </a:lnTo>
                      <a:lnTo>
                        <a:pt x="693" y="359"/>
                      </a:lnTo>
                      <a:lnTo>
                        <a:pt x="693" y="359"/>
                      </a:lnTo>
                      <a:lnTo>
                        <a:pt x="698" y="352"/>
                      </a:lnTo>
                      <a:lnTo>
                        <a:pt x="696" y="337"/>
                      </a:lnTo>
                      <a:lnTo>
                        <a:pt x="681" y="347"/>
                      </a:lnTo>
                      <a:lnTo>
                        <a:pt x="674" y="348"/>
                      </a:lnTo>
                      <a:lnTo>
                        <a:pt x="675" y="362"/>
                      </a:lnTo>
                      <a:lnTo>
                        <a:pt x="675" y="362"/>
                      </a:lnTo>
                      <a:lnTo>
                        <a:pt x="675" y="362"/>
                      </a:lnTo>
                      <a:lnTo>
                        <a:pt x="675" y="362"/>
                      </a:lnTo>
                      <a:lnTo>
                        <a:pt x="680" y="372"/>
                      </a:lnTo>
                      <a:lnTo>
                        <a:pt x="673" y="372"/>
                      </a:lnTo>
                      <a:lnTo>
                        <a:pt x="672" y="367"/>
                      </a:lnTo>
                      <a:lnTo>
                        <a:pt x="664" y="372"/>
                      </a:lnTo>
                      <a:lnTo>
                        <a:pt x="660" y="386"/>
                      </a:lnTo>
                      <a:lnTo>
                        <a:pt x="649" y="394"/>
                      </a:lnTo>
                      <a:lnTo>
                        <a:pt x="648" y="403"/>
                      </a:lnTo>
                      <a:lnTo>
                        <a:pt x="648" y="403"/>
                      </a:lnTo>
                      <a:lnTo>
                        <a:pt x="648" y="402"/>
                      </a:lnTo>
                      <a:lnTo>
                        <a:pt x="648" y="402"/>
                      </a:lnTo>
                      <a:lnTo>
                        <a:pt x="641" y="406"/>
                      </a:lnTo>
                      <a:lnTo>
                        <a:pt x="633" y="405"/>
                      </a:lnTo>
                      <a:lnTo>
                        <a:pt x="630" y="413"/>
                      </a:lnTo>
                      <a:lnTo>
                        <a:pt x="624" y="403"/>
                      </a:lnTo>
                      <a:lnTo>
                        <a:pt x="618" y="406"/>
                      </a:lnTo>
                      <a:lnTo>
                        <a:pt x="612" y="406"/>
                      </a:lnTo>
                      <a:lnTo>
                        <a:pt x="612" y="406"/>
                      </a:lnTo>
                      <a:lnTo>
                        <a:pt x="604" y="410"/>
                      </a:lnTo>
                      <a:lnTo>
                        <a:pt x="600" y="404"/>
                      </a:lnTo>
                      <a:lnTo>
                        <a:pt x="600" y="404"/>
                      </a:lnTo>
                      <a:lnTo>
                        <a:pt x="596" y="405"/>
                      </a:lnTo>
                      <a:lnTo>
                        <a:pt x="590" y="402"/>
                      </a:lnTo>
                      <a:lnTo>
                        <a:pt x="586" y="403"/>
                      </a:lnTo>
                      <a:lnTo>
                        <a:pt x="586" y="403"/>
                      </a:lnTo>
                      <a:lnTo>
                        <a:pt x="580" y="399"/>
                      </a:lnTo>
                      <a:lnTo>
                        <a:pt x="579" y="395"/>
                      </a:lnTo>
                      <a:lnTo>
                        <a:pt x="579" y="395"/>
                      </a:lnTo>
                      <a:lnTo>
                        <a:pt x="573" y="395"/>
                      </a:lnTo>
                      <a:lnTo>
                        <a:pt x="570" y="389"/>
                      </a:lnTo>
                      <a:lnTo>
                        <a:pt x="552" y="389"/>
                      </a:lnTo>
                      <a:lnTo>
                        <a:pt x="544" y="379"/>
                      </a:lnTo>
                      <a:lnTo>
                        <a:pt x="528" y="371"/>
                      </a:lnTo>
                      <a:lnTo>
                        <a:pt x="529" y="358"/>
                      </a:lnTo>
                      <a:lnTo>
                        <a:pt x="522" y="353"/>
                      </a:lnTo>
                      <a:lnTo>
                        <a:pt x="523" y="346"/>
                      </a:lnTo>
                      <a:lnTo>
                        <a:pt x="515" y="338"/>
                      </a:lnTo>
                      <a:lnTo>
                        <a:pt x="516" y="333"/>
                      </a:lnTo>
                      <a:lnTo>
                        <a:pt x="518" y="334"/>
                      </a:lnTo>
                      <a:lnTo>
                        <a:pt x="518" y="328"/>
                      </a:lnTo>
                      <a:lnTo>
                        <a:pt x="524" y="326"/>
                      </a:lnTo>
                      <a:lnTo>
                        <a:pt x="526" y="318"/>
                      </a:lnTo>
                      <a:lnTo>
                        <a:pt x="535" y="309"/>
                      </a:lnTo>
                      <a:lnTo>
                        <a:pt x="536" y="298"/>
                      </a:lnTo>
                      <a:lnTo>
                        <a:pt x="514" y="303"/>
                      </a:lnTo>
                      <a:lnTo>
                        <a:pt x="503" y="301"/>
                      </a:lnTo>
                      <a:lnTo>
                        <a:pt x="509" y="292"/>
                      </a:lnTo>
                      <a:lnTo>
                        <a:pt x="508" y="288"/>
                      </a:lnTo>
                      <a:lnTo>
                        <a:pt x="498" y="286"/>
                      </a:lnTo>
                      <a:lnTo>
                        <a:pt x="493" y="290"/>
                      </a:lnTo>
                      <a:lnTo>
                        <a:pt x="488" y="289"/>
                      </a:lnTo>
                      <a:lnTo>
                        <a:pt x="481" y="281"/>
                      </a:lnTo>
                      <a:lnTo>
                        <a:pt x="475" y="279"/>
                      </a:lnTo>
                      <a:lnTo>
                        <a:pt x="474" y="271"/>
                      </a:lnTo>
                      <a:lnTo>
                        <a:pt x="469" y="266"/>
                      </a:lnTo>
                      <a:lnTo>
                        <a:pt x="459" y="275"/>
                      </a:lnTo>
                      <a:lnTo>
                        <a:pt x="448" y="276"/>
                      </a:lnTo>
                      <a:lnTo>
                        <a:pt x="447" y="281"/>
                      </a:lnTo>
                      <a:lnTo>
                        <a:pt x="438" y="289"/>
                      </a:lnTo>
                      <a:lnTo>
                        <a:pt x="422" y="289"/>
                      </a:lnTo>
                      <a:lnTo>
                        <a:pt x="421" y="293"/>
                      </a:lnTo>
                      <a:lnTo>
                        <a:pt x="433" y="301"/>
                      </a:lnTo>
                      <a:lnTo>
                        <a:pt x="434" y="305"/>
                      </a:lnTo>
                      <a:lnTo>
                        <a:pt x="424" y="306"/>
                      </a:lnTo>
                      <a:lnTo>
                        <a:pt x="411" y="302"/>
                      </a:lnTo>
                      <a:lnTo>
                        <a:pt x="397" y="308"/>
                      </a:lnTo>
                      <a:lnTo>
                        <a:pt x="386" y="307"/>
                      </a:lnTo>
                      <a:lnTo>
                        <a:pt x="380" y="302"/>
                      </a:lnTo>
                      <a:lnTo>
                        <a:pt x="383" y="298"/>
                      </a:lnTo>
                      <a:lnTo>
                        <a:pt x="381" y="295"/>
                      </a:lnTo>
                      <a:lnTo>
                        <a:pt x="360" y="316"/>
                      </a:lnTo>
                      <a:lnTo>
                        <a:pt x="358" y="315"/>
                      </a:lnTo>
                      <a:lnTo>
                        <a:pt x="359" y="311"/>
                      </a:lnTo>
                      <a:lnTo>
                        <a:pt x="356" y="308"/>
                      </a:lnTo>
                      <a:lnTo>
                        <a:pt x="347" y="306"/>
                      </a:lnTo>
                      <a:lnTo>
                        <a:pt x="326" y="289"/>
                      </a:lnTo>
                      <a:lnTo>
                        <a:pt x="304" y="288"/>
                      </a:lnTo>
                      <a:lnTo>
                        <a:pt x="300" y="293"/>
                      </a:lnTo>
                      <a:lnTo>
                        <a:pt x="300" y="299"/>
                      </a:lnTo>
                      <a:lnTo>
                        <a:pt x="293" y="301"/>
                      </a:lnTo>
                      <a:lnTo>
                        <a:pt x="279" y="288"/>
                      </a:lnTo>
                      <a:lnTo>
                        <a:pt x="278" y="282"/>
                      </a:lnTo>
                      <a:lnTo>
                        <a:pt x="271" y="275"/>
                      </a:lnTo>
                      <a:lnTo>
                        <a:pt x="271" y="270"/>
                      </a:lnTo>
                      <a:lnTo>
                        <a:pt x="266" y="267"/>
                      </a:lnTo>
                      <a:lnTo>
                        <a:pt x="260" y="268"/>
                      </a:lnTo>
                      <a:lnTo>
                        <a:pt x="247" y="255"/>
                      </a:lnTo>
                      <a:lnTo>
                        <a:pt x="241" y="255"/>
                      </a:lnTo>
                      <a:lnTo>
                        <a:pt x="232" y="250"/>
                      </a:lnTo>
                      <a:lnTo>
                        <a:pt x="222" y="255"/>
                      </a:lnTo>
                      <a:lnTo>
                        <a:pt x="199" y="231"/>
                      </a:lnTo>
                      <a:lnTo>
                        <a:pt x="189" y="233"/>
                      </a:lnTo>
                      <a:lnTo>
                        <a:pt x="171" y="221"/>
                      </a:lnTo>
                      <a:lnTo>
                        <a:pt x="166" y="215"/>
                      </a:lnTo>
                      <a:lnTo>
                        <a:pt x="169" y="205"/>
                      </a:lnTo>
                      <a:lnTo>
                        <a:pt x="164" y="204"/>
                      </a:lnTo>
                      <a:lnTo>
                        <a:pt x="162" y="199"/>
                      </a:lnTo>
                      <a:lnTo>
                        <a:pt x="153" y="196"/>
                      </a:lnTo>
                      <a:lnTo>
                        <a:pt x="130" y="198"/>
                      </a:lnTo>
                      <a:lnTo>
                        <a:pt x="117" y="220"/>
                      </a:lnTo>
                      <a:lnTo>
                        <a:pt x="101" y="229"/>
                      </a:lnTo>
                      <a:lnTo>
                        <a:pt x="101" y="229"/>
                      </a:lnTo>
                      <a:lnTo>
                        <a:pt x="95" y="214"/>
                      </a:lnTo>
                      <a:lnTo>
                        <a:pt x="85" y="206"/>
                      </a:lnTo>
                      <a:lnTo>
                        <a:pt x="80" y="209"/>
                      </a:lnTo>
                      <a:lnTo>
                        <a:pt x="75" y="206"/>
                      </a:lnTo>
                      <a:lnTo>
                        <a:pt x="73" y="209"/>
                      </a:lnTo>
                      <a:lnTo>
                        <a:pt x="61" y="211"/>
                      </a:lnTo>
                      <a:lnTo>
                        <a:pt x="58" y="215"/>
                      </a:lnTo>
                      <a:lnTo>
                        <a:pt x="57" y="210"/>
                      </a:lnTo>
                      <a:lnTo>
                        <a:pt x="50" y="212"/>
                      </a:lnTo>
                      <a:lnTo>
                        <a:pt x="56" y="194"/>
                      </a:lnTo>
                      <a:lnTo>
                        <a:pt x="61" y="193"/>
                      </a:lnTo>
                      <a:lnTo>
                        <a:pt x="63" y="178"/>
                      </a:lnTo>
                      <a:lnTo>
                        <a:pt x="60" y="170"/>
                      </a:lnTo>
                      <a:lnTo>
                        <a:pt x="47" y="166"/>
                      </a:lnTo>
                      <a:lnTo>
                        <a:pt x="44" y="159"/>
                      </a:lnTo>
                      <a:lnTo>
                        <a:pt x="34" y="166"/>
                      </a:lnTo>
                      <a:lnTo>
                        <a:pt x="20" y="156"/>
                      </a:lnTo>
                      <a:lnTo>
                        <a:pt x="19" y="160"/>
                      </a:lnTo>
                      <a:lnTo>
                        <a:pt x="10" y="158"/>
                      </a:lnTo>
                      <a:lnTo>
                        <a:pt x="12" y="155"/>
                      </a:lnTo>
                      <a:lnTo>
                        <a:pt x="9" y="153"/>
                      </a:lnTo>
                      <a:lnTo>
                        <a:pt x="0" y="154"/>
                      </a:lnTo>
                      <a:lnTo>
                        <a:pt x="0" y="154"/>
                      </a:lnTo>
                      <a:lnTo>
                        <a:pt x="0" y="133"/>
                      </a:lnTo>
                      <a:lnTo>
                        <a:pt x="2" y="134"/>
                      </a:lnTo>
                      <a:lnTo>
                        <a:pt x="2" y="134"/>
                      </a:lnTo>
                      <a:lnTo>
                        <a:pt x="9" y="133"/>
                      </a:lnTo>
                      <a:lnTo>
                        <a:pt x="8" y="125"/>
                      </a:lnTo>
                      <a:lnTo>
                        <a:pt x="13" y="135"/>
                      </a:lnTo>
                      <a:lnTo>
                        <a:pt x="27" y="132"/>
                      </a:lnTo>
                      <a:lnTo>
                        <a:pt x="23" y="126"/>
                      </a:lnTo>
                      <a:lnTo>
                        <a:pt x="28" y="122"/>
                      </a:lnTo>
                      <a:lnTo>
                        <a:pt x="27" y="117"/>
                      </a:lnTo>
                      <a:lnTo>
                        <a:pt x="19" y="114"/>
                      </a:lnTo>
                      <a:lnTo>
                        <a:pt x="18" y="109"/>
                      </a:lnTo>
                      <a:lnTo>
                        <a:pt x="34" y="93"/>
                      </a:lnTo>
                      <a:lnTo>
                        <a:pt x="30" y="80"/>
                      </a:lnTo>
                      <a:lnTo>
                        <a:pt x="26" y="76"/>
                      </a:lnTo>
                      <a:lnTo>
                        <a:pt x="22" y="78"/>
                      </a:lnTo>
                      <a:lnTo>
                        <a:pt x="15" y="71"/>
                      </a:lnTo>
                      <a:lnTo>
                        <a:pt x="20" y="64"/>
                      </a:lnTo>
                      <a:lnTo>
                        <a:pt x="18" y="60"/>
                      </a:lnTo>
                      <a:lnTo>
                        <a:pt x="24" y="58"/>
                      </a:lnTo>
                      <a:lnTo>
                        <a:pt x="31" y="42"/>
                      </a:lnTo>
                      <a:lnTo>
                        <a:pt x="37" y="35"/>
                      </a:lnTo>
                      <a:lnTo>
                        <a:pt x="37" y="25"/>
                      </a:lnTo>
                      <a:lnTo>
                        <a:pt x="45" y="18"/>
                      </a:lnTo>
                      <a:lnTo>
                        <a:pt x="45" y="15"/>
                      </a:lnTo>
                      <a:lnTo>
                        <a:pt x="50" y="16"/>
                      </a:lnTo>
                      <a:lnTo>
                        <a:pt x="51" y="13"/>
                      </a:lnTo>
                      <a:lnTo>
                        <a:pt x="62" y="10"/>
                      </a:lnTo>
                      <a:lnTo>
                        <a:pt x="70" y="17"/>
                      </a:lnTo>
                      <a:lnTo>
                        <a:pt x="74" y="13"/>
                      </a:lnTo>
                      <a:lnTo>
                        <a:pt x="72" y="2"/>
                      </a:lnTo>
                      <a:lnTo>
                        <a:pt x="75" y="2"/>
                      </a:lnTo>
                      <a:lnTo>
                        <a:pt x="81" y="10"/>
                      </a:lnTo>
                      <a:lnTo>
                        <a:pt x="86" y="8"/>
                      </a:lnTo>
                      <a:lnTo>
                        <a:pt x="89" y="0"/>
                      </a:lnTo>
                      <a:lnTo>
                        <a:pt x="92" y="5"/>
                      </a:lnTo>
                      <a:lnTo>
                        <a:pt x="92" y="15"/>
                      </a:lnTo>
                      <a:lnTo>
                        <a:pt x="109" y="23"/>
                      </a:lnTo>
                      <a:lnTo>
                        <a:pt x="116" y="17"/>
                      </a:lnTo>
                      <a:lnTo>
                        <a:pt x="118" y="13"/>
                      </a:lnTo>
                      <a:lnTo>
                        <a:pt x="115" y="9"/>
                      </a:lnTo>
                      <a:lnTo>
                        <a:pt x="118" y="7"/>
                      </a:lnTo>
                      <a:lnTo>
                        <a:pt x="122" y="14"/>
                      </a:lnTo>
                      <a:lnTo>
                        <a:pt x="129" y="17"/>
                      </a:lnTo>
                      <a:lnTo>
                        <a:pt x="131" y="25"/>
                      </a:lnTo>
                      <a:lnTo>
                        <a:pt x="134" y="12"/>
                      </a:lnTo>
                      <a:lnTo>
                        <a:pt x="138" y="12"/>
                      </a:lnTo>
                      <a:lnTo>
                        <a:pt x="143" y="18"/>
                      </a:lnTo>
                      <a:lnTo>
                        <a:pt x="147" y="17"/>
                      </a:lnTo>
                      <a:lnTo>
                        <a:pt x="148" y="12"/>
                      </a:lnTo>
                      <a:lnTo>
                        <a:pt x="143" y="6"/>
                      </a:lnTo>
                      <a:lnTo>
                        <a:pt x="150" y="0"/>
                      </a:lnTo>
                      <a:lnTo>
                        <a:pt x="153" y="2"/>
                      </a:lnTo>
                      <a:lnTo>
                        <a:pt x="152" y="11"/>
                      </a:lnTo>
                      <a:lnTo>
                        <a:pt x="163" y="2"/>
                      </a:lnTo>
                      <a:lnTo>
                        <a:pt x="167" y="2"/>
                      </a:lnTo>
                      <a:lnTo>
                        <a:pt x="174" y="12"/>
                      </a:lnTo>
                      <a:lnTo>
                        <a:pt x="173" y="18"/>
                      </a:lnTo>
                      <a:lnTo>
                        <a:pt x="179" y="23"/>
                      </a:lnTo>
                      <a:lnTo>
                        <a:pt x="179" y="28"/>
                      </a:lnTo>
                      <a:lnTo>
                        <a:pt x="186" y="27"/>
                      </a:lnTo>
                      <a:lnTo>
                        <a:pt x="189" y="35"/>
                      </a:lnTo>
                      <a:lnTo>
                        <a:pt x="202" y="27"/>
                      </a:lnTo>
                      <a:lnTo>
                        <a:pt x="205" y="32"/>
                      </a:lnTo>
                      <a:lnTo>
                        <a:pt x="213" y="32"/>
                      </a:lnTo>
                      <a:lnTo>
                        <a:pt x="226" y="41"/>
                      </a:lnTo>
                      <a:lnTo>
                        <a:pt x="233" y="41"/>
                      </a:lnTo>
                      <a:lnTo>
                        <a:pt x="244" y="50"/>
                      </a:lnTo>
                      <a:lnTo>
                        <a:pt x="254" y="45"/>
                      </a:lnTo>
                      <a:lnTo>
                        <a:pt x="261" y="57"/>
                      </a:lnTo>
                      <a:lnTo>
                        <a:pt x="279" y="66"/>
                      </a:lnTo>
                      <a:lnTo>
                        <a:pt x="295" y="65"/>
                      </a:lnTo>
                      <a:lnTo>
                        <a:pt x="302" y="62"/>
                      </a:lnTo>
                      <a:lnTo>
                        <a:pt x="313" y="45"/>
                      </a:lnTo>
                      <a:lnTo>
                        <a:pt x="315" y="52"/>
                      </a:lnTo>
                      <a:lnTo>
                        <a:pt x="322" y="43"/>
                      </a:lnTo>
                      <a:lnTo>
                        <a:pt x="326" y="56"/>
                      </a:lnTo>
                      <a:lnTo>
                        <a:pt x="345" y="59"/>
                      </a:lnTo>
                      <a:lnTo>
                        <a:pt x="348" y="62"/>
                      </a:lnTo>
                      <a:lnTo>
                        <a:pt x="351" y="61"/>
                      </a:lnTo>
                      <a:lnTo>
                        <a:pt x="351" y="64"/>
                      </a:lnTo>
                      <a:lnTo>
                        <a:pt x="357" y="64"/>
                      </a:lnTo>
                      <a:lnTo>
                        <a:pt x="356" y="66"/>
                      </a:lnTo>
                      <a:lnTo>
                        <a:pt x="362" y="62"/>
                      </a:lnTo>
                      <a:lnTo>
                        <a:pt x="367" y="63"/>
                      </a:lnTo>
                      <a:lnTo>
                        <a:pt x="368" y="59"/>
                      </a:lnTo>
                      <a:lnTo>
                        <a:pt x="378" y="54"/>
                      </a:lnTo>
                      <a:lnTo>
                        <a:pt x="391" y="55"/>
                      </a:lnTo>
                      <a:lnTo>
                        <a:pt x="395" y="52"/>
                      </a:lnTo>
                      <a:lnTo>
                        <a:pt x="405" y="54"/>
                      </a:lnTo>
                      <a:lnTo>
                        <a:pt x="410" y="60"/>
                      </a:lnTo>
                      <a:lnTo>
                        <a:pt x="412" y="58"/>
                      </a:lnTo>
                      <a:lnTo>
                        <a:pt x="429" y="57"/>
                      </a:lnTo>
                      <a:lnTo>
                        <a:pt x="430" y="54"/>
                      </a:lnTo>
                      <a:lnTo>
                        <a:pt x="436" y="58"/>
                      </a:lnTo>
                      <a:lnTo>
                        <a:pt x="443" y="52"/>
                      </a:lnTo>
                      <a:lnTo>
                        <a:pt x="469" y="56"/>
                      </a:lnTo>
                      <a:lnTo>
                        <a:pt x="469" y="56"/>
                      </a:lnTo>
                      <a:lnTo>
                        <a:pt x="470" y="61"/>
                      </a:lnTo>
                      <a:lnTo>
                        <a:pt x="492" y="60"/>
                      </a:lnTo>
                      <a:lnTo>
                        <a:pt x="502" y="66"/>
                      </a:lnTo>
                      <a:lnTo>
                        <a:pt x="503" y="73"/>
                      </a:lnTo>
                      <a:lnTo>
                        <a:pt x="506" y="74"/>
                      </a:lnTo>
                      <a:lnTo>
                        <a:pt x="511" y="74"/>
                      </a:lnTo>
                      <a:lnTo>
                        <a:pt x="519" y="65"/>
                      </a:lnTo>
                      <a:lnTo>
                        <a:pt x="532" y="61"/>
                      </a:lnTo>
                      <a:lnTo>
                        <a:pt x="536" y="53"/>
                      </a:lnTo>
                      <a:lnTo>
                        <a:pt x="548" y="47"/>
                      </a:lnTo>
                      <a:lnTo>
                        <a:pt x="574" y="47"/>
                      </a:lnTo>
                      <a:lnTo>
                        <a:pt x="583" y="44"/>
                      </a:lnTo>
                      <a:lnTo>
                        <a:pt x="609" y="49"/>
                      </a:lnTo>
                      <a:lnTo>
                        <a:pt x="620" y="61"/>
                      </a:lnTo>
                      <a:lnTo>
                        <a:pt x="626" y="57"/>
                      </a:lnTo>
                      <a:lnTo>
                        <a:pt x="629" y="61"/>
                      </a:lnTo>
                      <a:lnTo>
                        <a:pt x="637" y="62"/>
                      </a:lnTo>
                      <a:lnTo>
                        <a:pt x="643" y="57"/>
                      </a:lnTo>
                      <a:lnTo>
                        <a:pt x="648" y="57"/>
                      </a:lnTo>
                      <a:lnTo>
                        <a:pt x="652" y="61"/>
                      </a:lnTo>
                      <a:lnTo>
                        <a:pt x="648" y="66"/>
                      </a:lnTo>
                      <a:lnTo>
                        <a:pt x="651" y="79"/>
                      </a:lnTo>
                      <a:lnTo>
                        <a:pt x="653" y="82"/>
                      </a:lnTo>
                      <a:lnTo>
                        <a:pt x="661" y="84"/>
                      </a:lnTo>
                      <a:lnTo>
                        <a:pt x="664" y="93"/>
                      </a:lnTo>
                      <a:lnTo>
                        <a:pt x="664" y="93"/>
                      </a:lnTo>
                      <a:lnTo>
                        <a:pt x="661" y="94"/>
                      </a:lnTo>
                      <a:lnTo>
                        <a:pt x="656" y="86"/>
                      </a:lnTo>
                      <a:lnTo>
                        <a:pt x="651" y="85"/>
                      </a:lnTo>
                      <a:lnTo>
                        <a:pt x="644" y="94"/>
                      </a:lnTo>
                      <a:lnTo>
                        <a:pt x="649" y="92"/>
                      </a:lnTo>
                      <a:lnTo>
                        <a:pt x="642" y="111"/>
                      </a:lnTo>
                      <a:lnTo>
                        <a:pt x="640" y="131"/>
                      </a:lnTo>
                      <a:lnTo>
                        <a:pt x="641" y="145"/>
                      </a:lnTo>
                      <a:lnTo>
                        <a:pt x="649" y="160"/>
                      </a:lnTo>
                      <a:lnTo>
                        <a:pt x="649" y="196"/>
                      </a:lnTo>
                      <a:lnTo>
                        <a:pt x="657" y="216"/>
                      </a:lnTo>
                      <a:lnTo>
                        <a:pt x="658" y="230"/>
                      </a:lnTo>
                      <a:lnTo>
                        <a:pt x="666" y="260"/>
                      </a:lnTo>
                      <a:lnTo>
                        <a:pt x="673" y="274"/>
                      </a:lnTo>
                      <a:lnTo>
                        <a:pt x="701" y="306"/>
                      </a:lnTo>
                      <a:lnTo>
                        <a:pt x="711" y="313"/>
                      </a:lnTo>
                      <a:lnTo>
                        <a:pt x="736" y="340"/>
                      </a:lnTo>
                      <a:lnTo>
                        <a:pt x="747" y="344"/>
                      </a:lnTo>
                      <a:close/>
                      <a:moveTo>
                        <a:pt x="626" y="390"/>
                      </a:moveTo>
                      <a:lnTo>
                        <a:pt x="625" y="394"/>
                      </a:lnTo>
                      <a:lnTo>
                        <a:pt x="631" y="401"/>
                      </a:lnTo>
                      <a:lnTo>
                        <a:pt x="639" y="396"/>
                      </a:lnTo>
                      <a:lnTo>
                        <a:pt x="638" y="392"/>
                      </a:lnTo>
                      <a:lnTo>
                        <a:pt x="638" y="392"/>
                      </a:lnTo>
                      <a:lnTo>
                        <a:pt x="637" y="390"/>
                      </a:lnTo>
                      <a:lnTo>
                        <a:pt x="626" y="390"/>
                      </a:lnTo>
                      <a:close/>
                    </a:path>
                  </a:pathLst>
                </a:custGeom>
                <a:solidFill>
                  <a:srgbClr val="C1E1AF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 dirty="0">
                    <a:solidFill>
                      <a:srgbClr val="FF0000"/>
                    </a:solidFill>
                    <a:latin typeface="Montserrat"/>
                    <a:sym typeface="Montserrat"/>
                  </a:endParaRPr>
                </a:p>
              </p:txBody>
            </p:sp>
            <p:sp>
              <p:nvSpPr>
                <p:cNvPr id="35" name="Google Shape;288;p2" descr="{&quot;Key&quot;:&quot;puglia&quot;,&quot;Name&quot;:&quot;Puglia&quot;,&quot;Value&quot;:966.0,&quot;Formula&quot;:&quot;966&quot;,&quot;Text&quot;:&quot;966&quot;,&quot;OfficeApplication&quot;:2,&quot;HasValue&quot;:true}">
                  <a:extLst>
                    <a:ext uri="{FF2B5EF4-FFF2-40B4-BE49-F238E27FC236}">
                      <a16:creationId xmlns:a16="http://schemas.microsoft.com/office/drawing/2014/main" id="{5368E1E3-A315-42B7-C1FC-C07B29C15721}"/>
                    </a:ext>
                  </a:extLst>
                </p:cNvPr>
                <p:cNvSpPr/>
                <p:nvPr/>
              </p:nvSpPr>
              <p:spPr>
                <a:xfrm>
                  <a:off x="3052086" y="2558290"/>
                  <a:ext cx="1196975" cy="95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" h="600" extrusionOk="0">
                      <a:moveTo>
                        <a:pt x="228" y="0"/>
                      </a:moveTo>
                      <a:lnTo>
                        <a:pt x="243" y="3"/>
                      </a:lnTo>
                      <a:lnTo>
                        <a:pt x="263" y="19"/>
                      </a:lnTo>
                      <a:lnTo>
                        <a:pt x="260" y="25"/>
                      </a:lnTo>
                      <a:lnTo>
                        <a:pt x="266" y="34"/>
                      </a:lnTo>
                      <a:lnTo>
                        <a:pt x="266" y="41"/>
                      </a:lnTo>
                      <a:lnTo>
                        <a:pt x="263" y="49"/>
                      </a:lnTo>
                      <a:lnTo>
                        <a:pt x="258" y="55"/>
                      </a:lnTo>
                      <a:lnTo>
                        <a:pt x="239" y="68"/>
                      </a:lnTo>
                      <a:lnTo>
                        <a:pt x="238" y="72"/>
                      </a:lnTo>
                      <a:lnTo>
                        <a:pt x="203" y="94"/>
                      </a:lnTo>
                      <a:lnTo>
                        <a:pt x="204" y="117"/>
                      </a:lnTo>
                      <a:lnTo>
                        <a:pt x="214" y="137"/>
                      </a:lnTo>
                      <a:lnTo>
                        <a:pt x="229" y="147"/>
                      </a:lnTo>
                      <a:lnTo>
                        <a:pt x="267" y="164"/>
                      </a:lnTo>
                      <a:lnTo>
                        <a:pt x="279" y="174"/>
                      </a:lnTo>
                      <a:lnTo>
                        <a:pt x="312" y="187"/>
                      </a:lnTo>
                      <a:lnTo>
                        <a:pt x="347" y="208"/>
                      </a:lnTo>
                      <a:lnTo>
                        <a:pt x="388" y="221"/>
                      </a:lnTo>
                      <a:lnTo>
                        <a:pt x="394" y="226"/>
                      </a:lnTo>
                      <a:lnTo>
                        <a:pt x="402" y="227"/>
                      </a:lnTo>
                      <a:lnTo>
                        <a:pt x="403" y="230"/>
                      </a:lnTo>
                      <a:lnTo>
                        <a:pt x="407" y="228"/>
                      </a:lnTo>
                      <a:lnTo>
                        <a:pt x="408" y="231"/>
                      </a:lnTo>
                      <a:lnTo>
                        <a:pt x="426" y="238"/>
                      </a:lnTo>
                      <a:lnTo>
                        <a:pt x="453" y="248"/>
                      </a:lnTo>
                      <a:lnTo>
                        <a:pt x="493" y="273"/>
                      </a:lnTo>
                      <a:lnTo>
                        <a:pt x="508" y="292"/>
                      </a:lnTo>
                      <a:lnTo>
                        <a:pt x="516" y="296"/>
                      </a:lnTo>
                      <a:lnTo>
                        <a:pt x="535" y="313"/>
                      </a:lnTo>
                      <a:lnTo>
                        <a:pt x="584" y="333"/>
                      </a:lnTo>
                      <a:lnTo>
                        <a:pt x="609" y="350"/>
                      </a:lnTo>
                      <a:lnTo>
                        <a:pt x="632" y="353"/>
                      </a:lnTo>
                      <a:lnTo>
                        <a:pt x="637" y="361"/>
                      </a:lnTo>
                      <a:lnTo>
                        <a:pt x="635" y="364"/>
                      </a:lnTo>
                      <a:lnTo>
                        <a:pt x="649" y="365"/>
                      </a:lnTo>
                      <a:lnTo>
                        <a:pt x="648" y="369"/>
                      </a:lnTo>
                      <a:lnTo>
                        <a:pt x="654" y="377"/>
                      </a:lnTo>
                      <a:lnTo>
                        <a:pt x="652" y="385"/>
                      </a:lnTo>
                      <a:lnTo>
                        <a:pt x="662" y="397"/>
                      </a:lnTo>
                      <a:lnTo>
                        <a:pt x="671" y="406"/>
                      </a:lnTo>
                      <a:lnTo>
                        <a:pt x="696" y="419"/>
                      </a:lnTo>
                      <a:lnTo>
                        <a:pt x="733" y="460"/>
                      </a:lnTo>
                      <a:lnTo>
                        <a:pt x="742" y="479"/>
                      </a:lnTo>
                      <a:lnTo>
                        <a:pt x="741" y="486"/>
                      </a:lnTo>
                      <a:lnTo>
                        <a:pt x="748" y="501"/>
                      </a:lnTo>
                      <a:lnTo>
                        <a:pt x="753" y="504"/>
                      </a:lnTo>
                      <a:lnTo>
                        <a:pt x="751" y="507"/>
                      </a:lnTo>
                      <a:lnTo>
                        <a:pt x="754" y="514"/>
                      </a:lnTo>
                      <a:lnTo>
                        <a:pt x="747" y="520"/>
                      </a:lnTo>
                      <a:lnTo>
                        <a:pt x="745" y="530"/>
                      </a:lnTo>
                      <a:lnTo>
                        <a:pt x="737" y="535"/>
                      </a:lnTo>
                      <a:lnTo>
                        <a:pt x="730" y="549"/>
                      </a:lnTo>
                      <a:lnTo>
                        <a:pt x="727" y="567"/>
                      </a:lnTo>
                      <a:lnTo>
                        <a:pt x="727" y="592"/>
                      </a:lnTo>
                      <a:lnTo>
                        <a:pt x="722" y="598"/>
                      </a:lnTo>
                      <a:lnTo>
                        <a:pt x="717" y="600"/>
                      </a:lnTo>
                      <a:lnTo>
                        <a:pt x="702" y="588"/>
                      </a:lnTo>
                      <a:lnTo>
                        <a:pt x="681" y="583"/>
                      </a:lnTo>
                      <a:lnTo>
                        <a:pt x="654" y="561"/>
                      </a:lnTo>
                      <a:lnTo>
                        <a:pt x="643" y="542"/>
                      </a:lnTo>
                      <a:lnTo>
                        <a:pt x="648" y="540"/>
                      </a:lnTo>
                      <a:lnTo>
                        <a:pt x="647" y="532"/>
                      </a:lnTo>
                      <a:lnTo>
                        <a:pt x="639" y="527"/>
                      </a:lnTo>
                      <a:lnTo>
                        <a:pt x="645" y="523"/>
                      </a:lnTo>
                      <a:lnTo>
                        <a:pt x="647" y="513"/>
                      </a:lnTo>
                      <a:lnTo>
                        <a:pt x="628" y="489"/>
                      </a:lnTo>
                      <a:lnTo>
                        <a:pt x="629" y="481"/>
                      </a:lnTo>
                      <a:lnTo>
                        <a:pt x="625" y="472"/>
                      </a:lnTo>
                      <a:lnTo>
                        <a:pt x="614" y="463"/>
                      </a:lnTo>
                      <a:lnTo>
                        <a:pt x="578" y="458"/>
                      </a:lnTo>
                      <a:lnTo>
                        <a:pt x="542" y="461"/>
                      </a:lnTo>
                      <a:lnTo>
                        <a:pt x="528" y="451"/>
                      </a:lnTo>
                      <a:lnTo>
                        <a:pt x="518" y="450"/>
                      </a:lnTo>
                      <a:lnTo>
                        <a:pt x="482" y="429"/>
                      </a:lnTo>
                      <a:lnTo>
                        <a:pt x="477" y="429"/>
                      </a:lnTo>
                      <a:lnTo>
                        <a:pt x="479" y="426"/>
                      </a:lnTo>
                      <a:lnTo>
                        <a:pt x="486" y="422"/>
                      </a:lnTo>
                      <a:lnTo>
                        <a:pt x="487" y="416"/>
                      </a:lnTo>
                      <a:lnTo>
                        <a:pt x="482" y="410"/>
                      </a:lnTo>
                      <a:lnTo>
                        <a:pt x="473" y="410"/>
                      </a:lnTo>
                      <a:lnTo>
                        <a:pt x="470" y="404"/>
                      </a:lnTo>
                      <a:lnTo>
                        <a:pt x="458" y="399"/>
                      </a:lnTo>
                      <a:lnTo>
                        <a:pt x="443" y="402"/>
                      </a:lnTo>
                      <a:lnTo>
                        <a:pt x="429" y="409"/>
                      </a:lnTo>
                      <a:lnTo>
                        <a:pt x="413" y="422"/>
                      </a:lnTo>
                      <a:lnTo>
                        <a:pt x="405" y="437"/>
                      </a:lnTo>
                      <a:lnTo>
                        <a:pt x="405" y="437"/>
                      </a:lnTo>
                      <a:lnTo>
                        <a:pt x="402" y="429"/>
                      </a:lnTo>
                      <a:lnTo>
                        <a:pt x="395" y="423"/>
                      </a:lnTo>
                      <a:lnTo>
                        <a:pt x="393" y="416"/>
                      </a:lnTo>
                      <a:lnTo>
                        <a:pt x="386" y="412"/>
                      </a:lnTo>
                      <a:lnTo>
                        <a:pt x="378" y="414"/>
                      </a:lnTo>
                      <a:lnTo>
                        <a:pt x="375" y="410"/>
                      </a:lnTo>
                      <a:lnTo>
                        <a:pt x="379" y="402"/>
                      </a:lnTo>
                      <a:lnTo>
                        <a:pt x="374" y="398"/>
                      </a:lnTo>
                      <a:lnTo>
                        <a:pt x="376" y="395"/>
                      </a:lnTo>
                      <a:lnTo>
                        <a:pt x="372" y="390"/>
                      </a:lnTo>
                      <a:lnTo>
                        <a:pt x="374" y="378"/>
                      </a:lnTo>
                      <a:lnTo>
                        <a:pt x="376" y="376"/>
                      </a:lnTo>
                      <a:lnTo>
                        <a:pt x="373" y="368"/>
                      </a:lnTo>
                      <a:lnTo>
                        <a:pt x="376" y="353"/>
                      </a:lnTo>
                      <a:lnTo>
                        <a:pt x="371" y="347"/>
                      </a:lnTo>
                      <a:lnTo>
                        <a:pt x="375" y="345"/>
                      </a:lnTo>
                      <a:lnTo>
                        <a:pt x="364" y="336"/>
                      </a:lnTo>
                      <a:lnTo>
                        <a:pt x="362" y="339"/>
                      </a:lnTo>
                      <a:lnTo>
                        <a:pt x="357" y="336"/>
                      </a:lnTo>
                      <a:lnTo>
                        <a:pt x="356" y="332"/>
                      </a:lnTo>
                      <a:lnTo>
                        <a:pt x="352" y="335"/>
                      </a:lnTo>
                      <a:lnTo>
                        <a:pt x="345" y="332"/>
                      </a:lnTo>
                      <a:lnTo>
                        <a:pt x="345" y="339"/>
                      </a:lnTo>
                      <a:lnTo>
                        <a:pt x="341" y="334"/>
                      </a:lnTo>
                      <a:lnTo>
                        <a:pt x="337" y="335"/>
                      </a:lnTo>
                      <a:lnTo>
                        <a:pt x="337" y="342"/>
                      </a:lnTo>
                      <a:lnTo>
                        <a:pt x="329" y="332"/>
                      </a:lnTo>
                      <a:lnTo>
                        <a:pt x="315" y="349"/>
                      </a:lnTo>
                      <a:lnTo>
                        <a:pt x="309" y="347"/>
                      </a:lnTo>
                      <a:lnTo>
                        <a:pt x="306" y="340"/>
                      </a:lnTo>
                      <a:lnTo>
                        <a:pt x="278" y="315"/>
                      </a:lnTo>
                      <a:lnTo>
                        <a:pt x="267" y="289"/>
                      </a:lnTo>
                      <a:lnTo>
                        <a:pt x="258" y="286"/>
                      </a:lnTo>
                      <a:lnTo>
                        <a:pt x="249" y="294"/>
                      </a:lnTo>
                      <a:lnTo>
                        <a:pt x="243" y="288"/>
                      </a:lnTo>
                      <a:lnTo>
                        <a:pt x="219" y="278"/>
                      </a:lnTo>
                      <a:lnTo>
                        <a:pt x="217" y="273"/>
                      </a:lnTo>
                      <a:lnTo>
                        <a:pt x="223" y="274"/>
                      </a:lnTo>
                      <a:lnTo>
                        <a:pt x="231" y="266"/>
                      </a:lnTo>
                      <a:lnTo>
                        <a:pt x="230" y="260"/>
                      </a:lnTo>
                      <a:lnTo>
                        <a:pt x="233" y="256"/>
                      </a:lnTo>
                      <a:lnTo>
                        <a:pt x="224" y="250"/>
                      </a:lnTo>
                      <a:lnTo>
                        <a:pt x="222" y="251"/>
                      </a:lnTo>
                      <a:lnTo>
                        <a:pt x="219" y="242"/>
                      </a:lnTo>
                      <a:lnTo>
                        <a:pt x="214" y="240"/>
                      </a:lnTo>
                      <a:lnTo>
                        <a:pt x="213" y="236"/>
                      </a:lnTo>
                      <a:lnTo>
                        <a:pt x="206" y="234"/>
                      </a:lnTo>
                      <a:lnTo>
                        <a:pt x="197" y="228"/>
                      </a:lnTo>
                      <a:lnTo>
                        <a:pt x="191" y="231"/>
                      </a:lnTo>
                      <a:lnTo>
                        <a:pt x="188" y="230"/>
                      </a:lnTo>
                      <a:lnTo>
                        <a:pt x="189" y="233"/>
                      </a:lnTo>
                      <a:lnTo>
                        <a:pt x="181" y="235"/>
                      </a:lnTo>
                      <a:lnTo>
                        <a:pt x="182" y="239"/>
                      </a:lnTo>
                      <a:lnTo>
                        <a:pt x="175" y="243"/>
                      </a:lnTo>
                      <a:lnTo>
                        <a:pt x="169" y="238"/>
                      </a:lnTo>
                      <a:lnTo>
                        <a:pt x="159" y="243"/>
                      </a:lnTo>
                      <a:lnTo>
                        <a:pt x="140" y="239"/>
                      </a:lnTo>
                      <a:lnTo>
                        <a:pt x="132" y="240"/>
                      </a:lnTo>
                      <a:lnTo>
                        <a:pt x="126" y="246"/>
                      </a:lnTo>
                      <a:lnTo>
                        <a:pt x="128" y="251"/>
                      </a:lnTo>
                      <a:lnTo>
                        <a:pt x="128" y="251"/>
                      </a:lnTo>
                      <a:lnTo>
                        <a:pt x="113" y="244"/>
                      </a:lnTo>
                      <a:lnTo>
                        <a:pt x="106" y="244"/>
                      </a:lnTo>
                      <a:lnTo>
                        <a:pt x="98" y="236"/>
                      </a:lnTo>
                      <a:lnTo>
                        <a:pt x="91" y="242"/>
                      </a:lnTo>
                      <a:lnTo>
                        <a:pt x="80" y="236"/>
                      </a:lnTo>
                      <a:lnTo>
                        <a:pt x="75" y="240"/>
                      </a:lnTo>
                      <a:lnTo>
                        <a:pt x="66" y="234"/>
                      </a:lnTo>
                      <a:lnTo>
                        <a:pt x="63" y="227"/>
                      </a:lnTo>
                      <a:lnTo>
                        <a:pt x="57" y="224"/>
                      </a:lnTo>
                      <a:lnTo>
                        <a:pt x="60" y="216"/>
                      </a:lnTo>
                      <a:lnTo>
                        <a:pt x="68" y="211"/>
                      </a:lnTo>
                      <a:lnTo>
                        <a:pt x="65" y="200"/>
                      </a:lnTo>
                      <a:lnTo>
                        <a:pt x="72" y="196"/>
                      </a:lnTo>
                      <a:lnTo>
                        <a:pt x="66" y="191"/>
                      </a:lnTo>
                      <a:lnTo>
                        <a:pt x="60" y="192"/>
                      </a:lnTo>
                      <a:lnTo>
                        <a:pt x="56" y="186"/>
                      </a:lnTo>
                      <a:lnTo>
                        <a:pt x="42" y="186"/>
                      </a:lnTo>
                      <a:lnTo>
                        <a:pt x="41" y="178"/>
                      </a:lnTo>
                      <a:lnTo>
                        <a:pt x="28" y="174"/>
                      </a:lnTo>
                      <a:lnTo>
                        <a:pt x="26" y="162"/>
                      </a:lnTo>
                      <a:lnTo>
                        <a:pt x="29" y="157"/>
                      </a:lnTo>
                      <a:lnTo>
                        <a:pt x="34" y="157"/>
                      </a:lnTo>
                      <a:lnTo>
                        <a:pt x="32" y="152"/>
                      </a:lnTo>
                      <a:lnTo>
                        <a:pt x="36" y="149"/>
                      </a:lnTo>
                      <a:lnTo>
                        <a:pt x="35" y="146"/>
                      </a:lnTo>
                      <a:lnTo>
                        <a:pt x="22" y="142"/>
                      </a:lnTo>
                      <a:lnTo>
                        <a:pt x="15" y="131"/>
                      </a:lnTo>
                      <a:lnTo>
                        <a:pt x="15" y="131"/>
                      </a:lnTo>
                      <a:lnTo>
                        <a:pt x="7" y="121"/>
                      </a:lnTo>
                      <a:lnTo>
                        <a:pt x="1" y="118"/>
                      </a:lnTo>
                      <a:lnTo>
                        <a:pt x="4" y="96"/>
                      </a:lnTo>
                      <a:lnTo>
                        <a:pt x="0" y="93"/>
                      </a:lnTo>
                      <a:lnTo>
                        <a:pt x="5" y="85"/>
                      </a:lnTo>
                      <a:lnTo>
                        <a:pt x="18" y="92"/>
                      </a:lnTo>
                      <a:lnTo>
                        <a:pt x="23" y="82"/>
                      </a:lnTo>
                      <a:lnTo>
                        <a:pt x="33" y="78"/>
                      </a:lnTo>
                      <a:lnTo>
                        <a:pt x="33" y="75"/>
                      </a:lnTo>
                      <a:lnTo>
                        <a:pt x="36" y="78"/>
                      </a:lnTo>
                      <a:lnTo>
                        <a:pt x="39" y="72"/>
                      </a:lnTo>
                      <a:lnTo>
                        <a:pt x="47" y="68"/>
                      </a:lnTo>
                      <a:lnTo>
                        <a:pt x="39" y="65"/>
                      </a:lnTo>
                      <a:lnTo>
                        <a:pt x="35" y="59"/>
                      </a:lnTo>
                      <a:lnTo>
                        <a:pt x="38" y="56"/>
                      </a:lnTo>
                      <a:lnTo>
                        <a:pt x="34" y="51"/>
                      </a:lnTo>
                      <a:lnTo>
                        <a:pt x="38" y="44"/>
                      </a:lnTo>
                      <a:lnTo>
                        <a:pt x="35" y="32"/>
                      </a:lnTo>
                      <a:lnTo>
                        <a:pt x="44" y="20"/>
                      </a:lnTo>
                      <a:lnTo>
                        <a:pt x="43" y="6"/>
                      </a:lnTo>
                      <a:lnTo>
                        <a:pt x="43" y="6"/>
                      </a:lnTo>
                      <a:lnTo>
                        <a:pt x="85" y="9"/>
                      </a:lnTo>
                      <a:lnTo>
                        <a:pt x="90" y="13"/>
                      </a:lnTo>
                      <a:lnTo>
                        <a:pt x="103" y="13"/>
                      </a:lnTo>
                      <a:lnTo>
                        <a:pt x="144" y="6"/>
                      </a:lnTo>
                      <a:lnTo>
                        <a:pt x="158" y="10"/>
                      </a:lnTo>
                      <a:lnTo>
                        <a:pt x="175" y="9"/>
                      </a:lnTo>
                      <a:lnTo>
                        <a:pt x="228" y="0"/>
                      </a:lnTo>
                      <a:close/>
                    </a:path>
                  </a:pathLst>
                </a:custGeom>
                <a:solidFill>
                  <a:srgbClr val="5BABEC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6" name="Google Shape;289;p2" descr="{&quot;Key&quot;:&quot;sicily&quot;,&quot;Name&quot;:&quot;Sicily&quot;,&quot;Value&quot;:1089.0,&quot;Formula&quot;:&quot;1089&quot;,&quot;Text&quot;:&quot;1089&quot;,&quot;OfficeApplication&quot;:2,&quot;HasValue&quot;:true}">
                  <a:extLst>
                    <a:ext uri="{FF2B5EF4-FFF2-40B4-BE49-F238E27FC236}">
                      <a16:creationId xmlns:a16="http://schemas.microsoft.com/office/drawing/2014/main" id="{B8A086B9-BC15-40BB-C458-EBE4F361CC8A}"/>
                    </a:ext>
                  </a:extLst>
                </p:cNvPr>
                <p:cNvSpPr/>
                <p:nvPr/>
              </p:nvSpPr>
              <p:spPr>
                <a:xfrm>
                  <a:off x="2047199" y="3931478"/>
                  <a:ext cx="1246187" cy="1385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" h="873" extrusionOk="0">
                      <a:moveTo>
                        <a:pt x="127" y="864"/>
                      </a:moveTo>
                      <a:lnTo>
                        <a:pt x="146" y="866"/>
                      </a:lnTo>
                      <a:lnTo>
                        <a:pt x="148" y="873"/>
                      </a:lnTo>
                      <a:lnTo>
                        <a:pt x="124" y="866"/>
                      </a:lnTo>
                      <a:lnTo>
                        <a:pt x="127" y="864"/>
                      </a:lnTo>
                      <a:close/>
                      <a:moveTo>
                        <a:pt x="6" y="523"/>
                      </a:moveTo>
                      <a:lnTo>
                        <a:pt x="15" y="528"/>
                      </a:lnTo>
                      <a:lnTo>
                        <a:pt x="18" y="527"/>
                      </a:lnTo>
                      <a:lnTo>
                        <a:pt x="26" y="533"/>
                      </a:lnTo>
                      <a:lnTo>
                        <a:pt x="26" y="543"/>
                      </a:lnTo>
                      <a:lnTo>
                        <a:pt x="21" y="550"/>
                      </a:lnTo>
                      <a:lnTo>
                        <a:pt x="13" y="550"/>
                      </a:lnTo>
                      <a:lnTo>
                        <a:pt x="0" y="533"/>
                      </a:lnTo>
                      <a:lnTo>
                        <a:pt x="0" y="526"/>
                      </a:lnTo>
                      <a:lnTo>
                        <a:pt x="6" y="523"/>
                      </a:lnTo>
                      <a:close/>
                      <a:moveTo>
                        <a:pt x="109" y="258"/>
                      </a:moveTo>
                      <a:lnTo>
                        <a:pt x="105" y="244"/>
                      </a:lnTo>
                      <a:lnTo>
                        <a:pt x="110" y="241"/>
                      </a:lnTo>
                      <a:lnTo>
                        <a:pt x="109" y="258"/>
                      </a:lnTo>
                      <a:close/>
                      <a:moveTo>
                        <a:pt x="80" y="229"/>
                      </a:moveTo>
                      <a:lnTo>
                        <a:pt x="84" y="235"/>
                      </a:lnTo>
                      <a:lnTo>
                        <a:pt x="88" y="233"/>
                      </a:lnTo>
                      <a:lnTo>
                        <a:pt x="92" y="236"/>
                      </a:lnTo>
                      <a:lnTo>
                        <a:pt x="92" y="241"/>
                      </a:lnTo>
                      <a:lnTo>
                        <a:pt x="90" y="241"/>
                      </a:lnTo>
                      <a:lnTo>
                        <a:pt x="86" y="237"/>
                      </a:lnTo>
                      <a:lnTo>
                        <a:pt x="75" y="238"/>
                      </a:lnTo>
                      <a:lnTo>
                        <a:pt x="72" y="233"/>
                      </a:lnTo>
                      <a:lnTo>
                        <a:pt x="80" y="229"/>
                      </a:lnTo>
                      <a:close/>
                      <a:moveTo>
                        <a:pt x="28" y="219"/>
                      </a:moveTo>
                      <a:lnTo>
                        <a:pt x="34" y="230"/>
                      </a:lnTo>
                      <a:lnTo>
                        <a:pt x="24" y="227"/>
                      </a:lnTo>
                      <a:lnTo>
                        <a:pt x="21" y="219"/>
                      </a:lnTo>
                      <a:lnTo>
                        <a:pt x="28" y="219"/>
                      </a:lnTo>
                      <a:close/>
                      <a:moveTo>
                        <a:pt x="764" y="137"/>
                      </a:moveTo>
                      <a:lnTo>
                        <a:pt x="773" y="143"/>
                      </a:lnTo>
                      <a:lnTo>
                        <a:pt x="785" y="146"/>
                      </a:lnTo>
                      <a:lnTo>
                        <a:pt x="773" y="149"/>
                      </a:lnTo>
                      <a:lnTo>
                        <a:pt x="767" y="154"/>
                      </a:lnTo>
                      <a:lnTo>
                        <a:pt x="764" y="166"/>
                      </a:lnTo>
                      <a:lnTo>
                        <a:pt x="768" y="165"/>
                      </a:lnTo>
                      <a:lnTo>
                        <a:pt x="751" y="196"/>
                      </a:lnTo>
                      <a:lnTo>
                        <a:pt x="711" y="249"/>
                      </a:lnTo>
                      <a:lnTo>
                        <a:pt x="711" y="256"/>
                      </a:lnTo>
                      <a:lnTo>
                        <a:pt x="704" y="260"/>
                      </a:lnTo>
                      <a:lnTo>
                        <a:pt x="705" y="264"/>
                      </a:lnTo>
                      <a:lnTo>
                        <a:pt x="691" y="281"/>
                      </a:lnTo>
                      <a:lnTo>
                        <a:pt x="689" y="287"/>
                      </a:lnTo>
                      <a:lnTo>
                        <a:pt x="692" y="293"/>
                      </a:lnTo>
                      <a:lnTo>
                        <a:pt x="688" y="308"/>
                      </a:lnTo>
                      <a:lnTo>
                        <a:pt x="683" y="314"/>
                      </a:lnTo>
                      <a:lnTo>
                        <a:pt x="684" y="329"/>
                      </a:lnTo>
                      <a:lnTo>
                        <a:pt x="671" y="341"/>
                      </a:lnTo>
                      <a:lnTo>
                        <a:pt x="665" y="352"/>
                      </a:lnTo>
                      <a:lnTo>
                        <a:pt x="667" y="396"/>
                      </a:lnTo>
                      <a:lnTo>
                        <a:pt x="681" y="405"/>
                      </a:lnTo>
                      <a:lnTo>
                        <a:pt x="687" y="407"/>
                      </a:lnTo>
                      <a:lnTo>
                        <a:pt x="690" y="404"/>
                      </a:lnTo>
                      <a:lnTo>
                        <a:pt x="700" y="417"/>
                      </a:lnTo>
                      <a:lnTo>
                        <a:pt x="698" y="420"/>
                      </a:lnTo>
                      <a:lnTo>
                        <a:pt x="694" y="417"/>
                      </a:lnTo>
                      <a:lnTo>
                        <a:pt x="693" y="424"/>
                      </a:lnTo>
                      <a:lnTo>
                        <a:pt x="691" y="416"/>
                      </a:lnTo>
                      <a:lnTo>
                        <a:pt x="687" y="418"/>
                      </a:lnTo>
                      <a:lnTo>
                        <a:pt x="686" y="431"/>
                      </a:lnTo>
                      <a:lnTo>
                        <a:pt x="690" y="441"/>
                      </a:lnTo>
                      <a:lnTo>
                        <a:pt x="695" y="439"/>
                      </a:lnTo>
                      <a:lnTo>
                        <a:pt x="697" y="443"/>
                      </a:lnTo>
                      <a:lnTo>
                        <a:pt x="694" y="441"/>
                      </a:lnTo>
                      <a:lnTo>
                        <a:pt x="693" y="444"/>
                      </a:lnTo>
                      <a:lnTo>
                        <a:pt x="695" y="450"/>
                      </a:lnTo>
                      <a:lnTo>
                        <a:pt x="701" y="453"/>
                      </a:lnTo>
                      <a:lnTo>
                        <a:pt x="709" y="453"/>
                      </a:lnTo>
                      <a:lnTo>
                        <a:pt x="709" y="465"/>
                      </a:lnTo>
                      <a:lnTo>
                        <a:pt x="705" y="464"/>
                      </a:lnTo>
                      <a:lnTo>
                        <a:pt x="705" y="470"/>
                      </a:lnTo>
                      <a:lnTo>
                        <a:pt x="708" y="472"/>
                      </a:lnTo>
                      <a:lnTo>
                        <a:pt x="711" y="470"/>
                      </a:lnTo>
                      <a:lnTo>
                        <a:pt x="717" y="480"/>
                      </a:lnTo>
                      <a:lnTo>
                        <a:pt x="710" y="477"/>
                      </a:lnTo>
                      <a:lnTo>
                        <a:pt x="705" y="479"/>
                      </a:lnTo>
                      <a:lnTo>
                        <a:pt x="701" y="488"/>
                      </a:lnTo>
                      <a:lnTo>
                        <a:pt x="690" y="491"/>
                      </a:lnTo>
                      <a:lnTo>
                        <a:pt x="679" y="503"/>
                      </a:lnTo>
                      <a:lnTo>
                        <a:pt x="667" y="534"/>
                      </a:lnTo>
                      <a:lnTo>
                        <a:pt x="676" y="564"/>
                      </a:lnTo>
                      <a:lnTo>
                        <a:pt x="674" y="568"/>
                      </a:lnTo>
                      <a:lnTo>
                        <a:pt x="671" y="566"/>
                      </a:lnTo>
                      <a:lnTo>
                        <a:pt x="664" y="573"/>
                      </a:lnTo>
                      <a:lnTo>
                        <a:pt x="650" y="559"/>
                      </a:lnTo>
                      <a:lnTo>
                        <a:pt x="638" y="562"/>
                      </a:lnTo>
                      <a:lnTo>
                        <a:pt x="629" y="554"/>
                      </a:lnTo>
                      <a:lnTo>
                        <a:pt x="620" y="552"/>
                      </a:lnTo>
                      <a:lnTo>
                        <a:pt x="600" y="559"/>
                      </a:lnTo>
                      <a:lnTo>
                        <a:pt x="593" y="555"/>
                      </a:lnTo>
                      <a:lnTo>
                        <a:pt x="581" y="555"/>
                      </a:lnTo>
                      <a:lnTo>
                        <a:pt x="570" y="543"/>
                      </a:lnTo>
                      <a:lnTo>
                        <a:pt x="560" y="539"/>
                      </a:lnTo>
                      <a:lnTo>
                        <a:pt x="539" y="537"/>
                      </a:lnTo>
                      <a:lnTo>
                        <a:pt x="532" y="529"/>
                      </a:lnTo>
                      <a:lnTo>
                        <a:pt x="529" y="515"/>
                      </a:lnTo>
                      <a:lnTo>
                        <a:pt x="516" y="491"/>
                      </a:lnTo>
                      <a:lnTo>
                        <a:pt x="491" y="466"/>
                      </a:lnTo>
                      <a:lnTo>
                        <a:pt x="471" y="457"/>
                      </a:lnTo>
                      <a:lnTo>
                        <a:pt x="451" y="452"/>
                      </a:lnTo>
                      <a:lnTo>
                        <a:pt x="430" y="453"/>
                      </a:lnTo>
                      <a:lnTo>
                        <a:pt x="416" y="456"/>
                      </a:lnTo>
                      <a:lnTo>
                        <a:pt x="410" y="454"/>
                      </a:lnTo>
                      <a:lnTo>
                        <a:pt x="399" y="443"/>
                      </a:lnTo>
                      <a:lnTo>
                        <a:pt x="383" y="442"/>
                      </a:lnTo>
                      <a:lnTo>
                        <a:pt x="365" y="430"/>
                      </a:lnTo>
                      <a:lnTo>
                        <a:pt x="361" y="421"/>
                      </a:lnTo>
                      <a:lnTo>
                        <a:pt x="342" y="406"/>
                      </a:lnTo>
                      <a:lnTo>
                        <a:pt x="336" y="408"/>
                      </a:lnTo>
                      <a:lnTo>
                        <a:pt x="333" y="405"/>
                      </a:lnTo>
                      <a:lnTo>
                        <a:pt x="320" y="404"/>
                      </a:lnTo>
                      <a:lnTo>
                        <a:pt x="310" y="393"/>
                      </a:lnTo>
                      <a:lnTo>
                        <a:pt x="294" y="385"/>
                      </a:lnTo>
                      <a:lnTo>
                        <a:pt x="288" y="379"/>
                      </a:lnTo>
                      <a:lnTo>
                        <a:pt x="283" y="378"/>
                      </a:lnTo>
                      <a:lnTo>
                        <a:pt x="279" y="369"/>
                      </a:lnTo>
                      <a:lnTo>
                        <a:pt x="260" y="351"/>
                      </a:lnTo>
                      <a:lnTo>
                        <a:pt x="242" y="348"/>
                      </a:lnTo>
                      <a:lnTo>
                        <a:pt x="229" y="350"/>
                      </a:lnTo>
                      <a:lnTo>
                        <a:pt x="217" y="333"/>
                      </a:lnTo>
                      <a:lnTo>
                        <a:pt x="208" y="329"/>
                      </a:lnTo>
                      <a:lnTo>
                        <a:pt x="179" y="328"/>
                      </a:lnTo>
                      <a:lnTo>
                        <a:pt x="158" y="334"/>
                      </a:lnTo>
                      <a:lnTo>
                        <a:pt x="143" y="312"/>
                      </a:lnTo>
                      <a:lnTo>
                        <a:pt x="134" y="306"/>
                      </a:lnTo>
                      <a:lnTo>
                        <a:pt x="125" y="307"/>
                      </a:lnTo>
                      <a:lnTo>
                        <a:pt x="116" y="297"/>
                      </a:lnTo>
                      <a:lnTo>
                        <a:pt x="114" y="285"/>
                      </a:lnTo>
                      <a:lnTo>
                        <a:pt x="104" y="270"/>
                      </a:lnTo>
                      <a:lnTo>
                        <a:pt x="112" y="265"/>
                      </a:lnTo>
                      <a:lnTo>
                        <a:pt x="118" y="251"/>
                      </a:lnTo>
                      <a:lnTo>
                        <a:pt x="111" y="241"/>
                      </a:lnTo>
                      <a:lnTo>
                        <a:pt x="120" y="229"/>
                      </a:lnTo>
                      <a:lnTo>
                        <a:pt x="120" y="221"/>
                      </a:lnTo>
                      <a:lnTo>
                        <a:pt x="125" y="219"/>
                      </a:lnTo>
                      <a:lnTo>
                        <a:pt x="119" y="213"/>
                      </a:lnTo>
                      <a:lnTo>
                        <a:pt x="125" y="211"/>
                      </a:lnTo>
                      <a:lnTo>
                        <a:pt x="135" y="198"/>
                      </a:lnTo>
                      <a:lnTo>
                        <a:pt x="142" y="199"/>
                      </a:lnTo>
                      <a:lnTo>
                        <a:pt x="149" y="197"/>
                      </a:lnTo>
                      <a:lnTo>
                        <a:pt x="154" y="192"/>
                      </a:lnTo>
                      <a:lnTo>
                        <a:pt x="154" y="187"/>
                      </a:lnTo>
                      <a:lnTo>
                        <a:pt x="165" y="188"/>
                      </a:lnTo>
                      <a:lnTo>
                        <a:pt x="170" y="180"/>
                      </a:lnTo>
                      <a:lnTo>
                        <a:pt x="166" y="170"/>
                      </a:lnTo>
                      <a:lnTo>
                        <a:pt x="169" y="166"/>
                      </a:lnTo>
                      <a:lnTo>
                        <a:pt x="171" y="169"/>
                      </a:lnTo>
                      <a:lnTo>
                        <a:pt x="177" y="169"/>
                      </a:lnTo>
                      <a:lnTo>
                        <a:pt x="177" y="177"/>
                      </a:lnTo>
                      <a:lnTo>
                        <a:pt x="181" y="181"/>
                      </a:lnTo>
                      <a:lnTo>
                        <a:pt x="181" y="187"/>
                      </a:lnTo>
                      <a:lnTo>
                        <a:pt x="186" y="195"/>
                      </a:lnTo>
                      <a:lnTo>
                        <a:pt x="205" y="211"/>
                      </a:lnTo>
                      <a:lnTo>
                        <a:pt x="223" y="205"/>
                      </a:lnTo>
                      <a:lnTo>
                        <a:pt x="242" y="193"/>
                      </a:lnTo>
                      <a:lnTo>
                        <a:pt x="237" y="180"/>
                      </a:lnTo>
                      <a:lnTo>
                        <a:pt x="241" y="179"/>
                      </a:lnTo>
                      <a:lnTo>
                        <a:pt x="244" y="174"/>
                      </a:lnTo>
                      <a:lnTo>
                        <a:pt x="242" y="170"/>
                      </a:lnTo>
                      <a:lnTo>
                        <a:pt x="249" y="165"/>
                      </a:lnTo>
                      <a:lnTo>
                        <a:pt x="266" y="172"/>
                      </a:lnTo>
                      <a:lnTo>
                        <a:pt x="275" y="167"/>
                      </a:lnTo>
                      <a:lnTo>
                        <a:pt x="277" y="162"/>
                      </a:lnTo>
                      <a:lnTo>
                        <a:pt x="284" y="163"/>
                      </a:lnTo>
                      <a:lnTo>
                        <a:pt x="293" y="157"/>
                      </a:lnTo>
                      <a:lnTo>
                        <a:pt x="295" y="163"/>
                      </a:lnTo>
                      <a:lnTo>
                        <a:pt x="303" y="168"/>
                      </a:lnTo>
                      <a:lnTo>
                        <a:pt x="305" y="177"/>
                      </a:lnTo>
                      <a:lnTo>
                        <a:pt x="302" y="182"/>
                      </a:lnTo>
                      <a:lnTo>
                        <a:pt x="306" y="188"/>
                      </a:lnTo>
                      <a:lnTo>
                        <a:pt x="320" y="192"/>
                      </a:lnTo>
                      <a:lnTo>
                        <a:pt x="329" y="189"/>
                      </a:lnTo>
                      <a:lnTo>
                        <a:pt x="333" y="185"/>
                      </a:lnTo>
                      <a:lnTo>
                        <a:pt x="339" y="187"/>
                      </a:lnTo>
                      <a:lnTo>
                        <a:pt x="339" y="199"/>
                      </a:lnTo>
                      <a:lnTo>
                        <a:pt x="345" y="206"/>
                      </a:lnTo>
                      <a:lnTo>
                        <a:pt x="376" y="223"/>
                      </a:lnTo>
                      <a:lnTo>
                        <a:pt x="387" y="225"/>
                      </a:lnTo>
                      <a:lnTo>
                        <a:pt x="408" y="219"/>
                      </a:lnTo>
                      <a:lnTo>
                        <a:pt x="425" y="208"/>
                      </a:lnTo>
                      <a:lnTo>
                        <a:pt x="441" y="205"/>
                      </a:lnTo>
                      <a:lnTo>
                        <a:pt x="450" y="212"/>
                      </a:lnTo>
                      <a:lnTo>
                        <a:pt x="459" y="213"/>
                      </a:lnTo>
                      <a:lnTo>
                        <a:pt x="466" y="208"/>
                      </a:lnTo>
                      <a:lnTo>
                        <a:pt x="496" y="215"/>
                      </a:lnTo>
                      <a:lnTo>
                        <a:pt x="515" y="212"/>
                      </a:lnTo>
                      <a:lnTo>
                        <a:pt x="526" y="205"/>
                      </a:lnTo>
                      <a:lnTo>
                        <a:pt x="537" y="207"/>
                      </a:lnTo>
                      <a:lnTo>
                        <a:pt x="571" y="196"/>
                      </a:lnTo>
                      <a:lnTo>
                        <a:pt x="594" y="172"/>
                      </a:lnTo>
                      <a:lnTo>
                        <a:pt x="603" y="176"/>
                      </a:lnTo>
                      <a:lnTo>
                        <a:pt x="623" y="170"/>
                      </a:lnTo>
                      <a:lnTo>
                        <a:pt x="629" y="165"/>
                      </a:lnTo>
                      <a:lnTo>
                        <a:pt x="641" y="176"/>
                      </a:lnTo>
                      <a:lnTo>
                        <a:pt x="656" y="176"/>
                      </a:lnTo>
                      <a:lnTo>
                        <a:pt x="659" y="182"/>
                      </a:lnTo>
                      <a:lnTo>
                        <a:pt x="668" y="184"/>
                      </a:lnTo>
                      <a:lnTo>
                        <a:pt x="684" y="175"/>
                      </a:lnTo>
                      <a:lnTo>
                        <a:pt x="693" y="164"/>
                      </a:lnTo>
                      <a:lnTo>
                        <a:pt x="697" y="151"/>
                      </a:lnTo>
                      <a:lnTo>
                        <a:pt x="694" y="144"/>
                      </a:lnTo>
                      <a:lnTo>
                        <a:pt x="697" y="144"/>
                      </a:lnTo>
                      <a:lnTo>
                        <a:pt x="700" y="150"/>
                      </a:lnTo>
                      <a:lnTo>
                        <a:pt x="698" y="158"/>
                      </a:lnTo>
                      <a:lnTo>
                        <a:pt x="708" y="161"/>
                      </a:lnTo>
                      <a:lnTo>
                        <a:pt x="731" y="154"/>
                      </a:lnTo>
                      <a:lnTo>
                        <a:pt x="757" y="137"/>
                      </a:lnTo>
                      <a:lnTo>
                        <a:pt x="764" y="137"/>
                      </a:lnTo>
                      <a:close/>
                      <a:moveTo>
                        <a:pt x="638" y="105"/>
                      </a:moveTo>
                      <a:lnTo>
                        <a:pt x="646" y="111"/>
                      </a:lnTo>
                      <a:lnTo>
                        <a:pt x="647" y="118"/>
                      </a:lnTo>
                      <a:lnTo>
                        <a:pt x="643" y="118"/>
                      </a:lnTo>
                      <a:lnTo>
                        <a:pt x="636" y="114"/>
                      </a:lnTo>
                      <a:lnTo>
                        <a:pt x="634" y="107"/>
                      </a:lnTo>
                      <a:lnTo>
                        <a:pt x="638" y="101"/>
                      </a:lnTo>
                      <a:lnTo>
                        <a:pt x="640" y="103"/>
                      </a:lnTo>
                      <a:lnTo>
                        <a:pt x="638" y="105"/>
                      </a:lnTo>
                      <a:close/>
                      <a:moveTo>
                        <a:pt x="639" y="77"/>
                      </a:moveTo>
                      <a:lnTo>
                        <a:pt x="639" y="85"/>
                      </a:lnTo>
                      <a:lnTo>
                        <a:pt x="642" y="87"/>
                      </a:lnTo>
                      <a:lnTo>
                        <a:pt x="637" y="89"/>
                      </a:lnTo>
                      <a:lnTo>
                        <a:pt x="637" y="99"/>
                      </a:lnTo>
                      <a:lnTo>
                        <a:pt x="625" y="86"/>
                      </a:lnTo>
                      <a:lnTo>
                        <a:pt x="628" y="78"/>
                      </a:lnTo>
                      <a:lnTo>
                        <a:pt x="639" y="77"/>
                      </a:lnTo>
                      <a:close/>
                      <a:moveTo>
                        <a:pt x="512" y="68"/>
                      </a:moveTo>
                      <a:lnTo>
                        <a:pt x="512" y="74"/>
                      </a:lnTo>
                      <a:lnTo>
                        <a:pt x="509" y="74"/>
                      </a:lnTo>
                      <a:lnTo>
                        <a:pt x="508" y="70"/>
                      </a:lnTo>
                      <a:lnTo>
                        <a:pt x="512" y="68"/>
                      </a:lnTo>
                      <a:close/>
                      <a:moveTo>
                        <a:pt x="609" y="61"/>
                      </a:moveTo>
                      <a:lnTo>
                        <a:pt x="619" y="61"/>
                      </a:lnTo>
                      <a:lnTo>
                        <a:pt x="619" y="73"/>
                      </a:lnTo>
                      <a:lnTo>
                        <a:pt x="616" y="74"/>
                      </a:lnTo>
                      <a:lnTo>
                        <a:pt x="603" y="67"/>
                      </a:lnTo>
                      <a:lnTo>
                        <a:pt x="606" y="61"/>
                      </a:lnTo>
                      <a:lnTo>
                        <a:pt x="609" y="61"/>
                      </a:lnTo>
                      <a:close/>
                      <a:moveTo>
                        <a:pt x="552" y="60"/>
                      </a:moveTo>
                      <a:lnTo>
                        <a:pt x="557" y="62"/>
                      </a:lnTo>
                      <a:lnTo>
                        <a:pt x="561" y="68"/>
                      </a:lnTo>
                      <a:lnTo>
                        <a:pt x="553" y="67"/>
                      </a:lnTo>
                      <a:lnTo>
                        <a:pt x="550" y="63"/>
                      </a:lnTo>
                      <a:lnTo>
                        <a:pt x="552" y="60"/>
                      </a:lnTo>
                      <a:close/>
                      <a:moveTo>
                        <a:pt x="662" y="44"/>
                      </a:moveTo>
                      <a:lnTo>
                        <a:pt x="662" y="48"/>
                      </a:lnTo>
                      <a:lnTo>
                        <a:pt x="658" y="49"/>
                      </a:lnTo>
                      <a:lnTo>
                        <a:pt x="658" y="44"/>
                      </a:lnTo>
                      <a:lnTo>
                        <a:pt x="662" y="44"/>
                      </a:lnTo>
                      <a:close/>
                      <a:moveTo>
                        <a:pt x="266" y="26"/>
                      </a:moveTo>
                      <a:lnTo>
                        <a:pt x="268" y="27"/>
                      </a:lnTo>
                      <a:lnTo>
                        <a:pt x="265" y="31"/>
                      </a:lnTo>
                      <a:lnTo>
                        <a:pt x="258" y="31"/>
                      </a:lnTo>
                      <a:lnTo>
                        <a:pt x="259" y="26"/>
                      </a:lnTo>
                      <a:lnTo>
                        <a:pt x="263" y="24"/>
                      </a:lnTo>
                      <a:lnTo>
                        <a:pt x="266" y="26"/>
                      </a:lnTo>
                      <a:close/>
                      <a:moveTo>
                        <a:pt x="694" y="0"/>
                      </a:moveTo>
                      <a:lnTo>
                        <a:pt x="697" y="2"/>
                      </a:lnTo>
                      <a:lnTo>
                        <a:pt x="691" y="10"/>
                      </a:lnTo>
                      <a:lnTo>
                        <a:pt x="686" y="5"/>
                      </a:lnTo>
                      <a:lnTo>
                        <a:pt x="694" y="0"/>
                      </a:lnTo>
                      <a:close/>
                    </a:path>
                  </a:pathLst>
                </a:custGeom>
                <a:solidFill>
                  <a:srgbClr val="C1E1AF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7" name="Google Shape;290;p2" descr="{&quot;Key&quot;:&quot;tuscany&quot;,&quot;Name&quot;:&quot;Tuscany&quot;,&quot;Value&quot;:2147.0,&quot;Formula&quot;:&quot;2147&quot;,&quot;Text&quot;:&quot;2147&quot;,&quot;OfficeApplication&quot;:2,&quot;HasValue&quot;:true}">
                  <a:extLst>
                    <a:ext uri="{FF2B5EF4-FFF2-40B4-BE49-F238E27FC236}">
                      <a16:creationId xmlns:a16="http://schemas.microsoft.com/office/drawing/2014/main" id="{13F0D1D8-F106-5C8C-74F5-2FE21E8C2695}"/>
                    </a:ext>
                  </a:extLst>
                </p:cNvPr>
                <p:cNvSpPr/>
                <p:nvPr/>
              </p:nvSpPr>
              <p:spPr>
                <a:xfrm>
                  <a:off x="1296311" y="1402590"/>
                  <a:ext cx="898525" cy="99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6" h="624" extrusionOk="0">
                      <a:moveTo>
                        <a:pt x="134" y="614"/>
                      </a:moveTo>
                      <a:lnTo>
                        <a:pt x="137" y="621"/>
                      </a:lnTo>
                      <a:lnTo>
                        <a:pt x="134" y="624"/>
                      </a:lnTo>
                      <a:lnTo>
                        <a:pt x="130" y="623"/>
                      </a:lnTo>
                      <a:lnTo>
                        <a:pt x="129" y="615"/>
                      </a:lnTo>
                      <a:lnTo>
                        <a:pt x="134" y="614"/>
                      </a:lnTo>
                      <a:close/>
                      <a:moveTo>
                        <a:pt x="254" y="603"/>
                      </a:moveTo>
                      <a:lnTo>
                        <a:pt x="262" y="611"/>
                      </a:lnTo>
                      <a:lnTo>
                        <a:pt x="261" y="623"/>
                      </a:lnTo>
                      <a:lnTo>
                        <a:pt x="253" y="613"/>
                      </a:lnTo>
                      <a:lnTo>
                        <a:pt x="250" y="613"/>
                      </a:lnTo>
                      <a:lnTo>
                        <a:pt x="254" y="603"/>
                      </a:lnTo>
                      <a:close/>
                      <a:moveTo>
                        <a:pt x="85" y="537"/>
                      </a:moveTo>
                      <a:lnTo>
                        <a:pt x="89" y="546"/>
                      </a:lnTo>
                      <a:lnTo>
                        <a:pt x="86" y="552"/>
                      </a:lnTo>
                      <a:lnTo>
                        <a:pt x="76" y="548"/>
                      </a:lnTo>
                      <a:lnTo>
                        <a:pt x="83" y="545"/>
                      </a:lnTo>
                      <a:lnTo>
                        <a:pt x="85" y="537"/>
                      </a:lnTo>
                      <a:close/>
                      <a:moveTo>
                        <a:pt x="155" y="466"/>
                      </a:moveTo>
                      <a:lnTo>
                        <a:pt x="161" y="472"/>
                      </a:lnTo>
                      <a:lnTo>
                        <a:pt x="157" y="481"/>
                      </a:lnTo>
                      <a:lnTo>
                        <a:pt x="159" y="492"/>
                      </a:lnTo>
                      <a:lnTo>
                        <a:pt x="148" y="498"/>
                      </a:lnTo>
                      <a:lnTo>
                        <a:pt x="159" y="504"/>
                      </a:lnTo>
                      <a:lnTo>
                        <a:pt x="156" y="512"/>
                      </a:lnTo>
                      <a:lnTo>
                        <a:pt x="146" y="509"/>
                      </a:lnTo>
                      <a:lnTo>
                        <a:pt x="142" y="498"/>
                      </a:lnTo>
                      <a:lnTo>
                        <a:pt x="139" y="496"/>
                      </a:lnTo>
                      <a:lnTo>
                        <a:pt x="134" y="497"/>
                      </a:lnTo>
                      <a:lnTo>
                        <a:pt x="135" y="504"/>
                      </a:lnTo>
                      <a:lnTo>
                        <a:pt x="131" y="498"/>
                      </a:lnTo>
                      <a:lnTo>
                        <a:pt x="128" y="504"/>
                      </a:lnTo>
                      <a:lnTo>
                        <a:pt x="118" y="500"/>
                      </a:lnTo>
                      <a:lnTo>
                        <a:pt x="117" y="507"/>
                      </a:lnTo>
                      <a:lnTo>
                        <a:pt x="106" y="504"/>
                      </a:lnTo>
                      <a:lnTo>
                        <a:pt x="100" y="505"/>
                      </a:lnTo>
                      <a:lnTo>
                        <a:pt x="100" y="507"/>
                      </a:lnTo>
                      <a:lnTo>
                        <a:pt x="93" y="503"/>
                      </a:lnTo>
                      <a:lnTo>
                        <a:pt x="89" y="496"/>
                      </a:lnTo>
                      <a:lnTo>
                        <a:pt x="89" y="489"/>
                      </a:lnTo>
                      <a:lnTo>
                        <a:pt x="97" y="484"/>
                      </a:lnTo>
                      <a:lnTo>
                        <a:pt x="108" y="483"/>
                      </a:lnTo>
                      <a:lnTo>
                        <a:pt x="118" y="490"/>
                      </a:lnTo>
                      <a:lnTo>
                        <a:pt x="120" y="486"/>
                      </a:lnTo>
                      <a:lnTo>
                        <a:pt x="124" y="485"/>
                      </a:lnTo>
                      <a:lnTo>
                        <a:pt x="123" y="483"/>
                      </a:lnTo>
                      <a:lnTo>
                        <a:pt x="125" y="481"/>
                      </a:lnTo>
                      <a:lnTo>
                        <a:pt x="123" y="478"/>
                      </a:lnTo>
                      <a:lnTo>
                        <a:pt x="137" y="481"/>
                      </a:lnTo>
                      <a:lnTo>
                        <a:pt x="134" y="485"/>
                      </a:lnTo>
                      <a:lnTo>
                        <a:pt x="142" y="486"/>
                      </a:lnTo>
                      <a:lnTo>
                        <a:pt x="153" y="465"/>
                      </a:lnTo>
                      <a:lnTo>
                        <a:pt x="155" y="466"/>
                      </a:lnTo>
                      <a:close/>
                      <a:moveTo>
                        <a:pt x="32" y="410"/>
                      </a:moveTo>
                      <a:lnTo>
                        <a:pt x="34" y="418"/>
                      </a:lnTo>
                      <a:lnTo>
                        <a:pt x="27" y="428"/>
                      </a:lnTo>
                      <a:lnTo>
                        <a:pt x="23" y="423"/>
                      </a:lnTo>
                      <a:lnTo>
                        <a:pt x="25" y="413"/>
                      </a:lnTo>
                      <a:lnTo>
                        <a:pt x="30" y="408"/>
                      </a:lnTo>
                      <a:lnTo>
                        <a:pt x="32" y="410"/>
                      </a:lnTo>
                      <a:close/>
                      <a:moveTo>
                        <a:pt x="537" y="196"/>
                      </a:moveTo>
                      <a:lnTo>
                        <a:pt x="537" y="197"/>
                      </a:lnTo>
                      <a:lnTo>
                        <a:pt x="537" y="197"/>
                      </a:lnTo>
                      <a:lnTo>
                        <a:pt x="538" y="201"/>
                      </a:lnTo>
                      <a:lnTo>
                        <a:pt x="530" y="206"/>
                      </a:lnTo>
                      <a:lnTo>
                        <a:pt x="524" y="199"/>
                      </a:lnTo>
                      <a:lnTo>
                        <a:pt x="525" y="195"/>
                      </a:lnTo>
                      <a:lnTo>
                        <a:pt x="536" y="195"/>
                      </a:lnTo>
                      <a:lnTo>
                        <a:pt x="536" y="195"/>
                      </a:lnTo>
                      <a:lnTo>
                        <a:pt x="537" y="196"/>
                      </a:lnTo>
                      <a:close/>
                      <a:moveTo>
                        <a:pt x="0" y="34"/>
                      </a:moveTo>
                      <a:lnTo>
                        <a:pt x="15" y="25"/>
                      </a:lnTo>
                      <a:lnTo>
                        <a:pt x="29" y="3"/>
                      </a:lnTo>
                      <a:lnTo>
                        <a:pt x="51" y="0"/>
                      </a:lnTo>
                      <a:lnTo>
                        <a:pt x="61" y="4"/>
                      </a:lnTo>
                      <a:lnTo>
                        <a:pt x="63" y="9"/>
                      </a:lnTo>
                      <a:lnTo>
                        <a:pt x="67" y="10"/>
                      </a:lnTo>
                      <a:lnTo>
                        <a:pt x="65" y="20"/>
                      </a:lnTo>
                      <a:lnTo>
                        <a:pt x="70" y="26"/>
                      </a:lnTo>
                      <a:lnTo>
                        <a:pt x="88" y="38"/>
                      </a:lnTo>
                      <a:lnTo>
                        <a:pt x="98" y="36"/>
                      </a:lnTo>
                      <a:lnTo>
                        <a:pt x="121" y="60"/>
                      </a:lnTo>
                      <a:lnTo>
                        <a:pt x="131" y="55"/>
                      </a:lnTo>
                      <a:lnTo>
                        <a:pt x="139" y="60"/>
                      </a:lnTo>
                      <a:lnTo>
                        <a:pt x="146" y="60"/>
                      </a:lnTo>
                      <a:lnTo>
                        <a:pt x="159" y="73"/>
                      </a:lnTo>
                      <a:lnTo>
                        <a:pt x="165" y="72"/>
                      </a:lnTo>
                      <a:lnTo>
                        <a:pt x="170" y="75"/>
                      </a:lnTo>
                      <a:lnTo>
                        <a:pt x="170" y="80"/>
                      </a:lnTo>
                      <a:lnTo>
                        <a:pt x="177" y="87"/>
                      </a:lnTo>
                      <a:lnTo>
                        <a:pt x="178" y="93"/>
                      </a:lnTo>
                      <a:lnTo>
                        <a:pt x="192" y="106"/>
                      </a:lnTo>
                      <a:lnTo>
                        <a:pt x="199" y="104"/>
                      </a:lnTo>
                      <a:lnTo>
                        <a:pt x="199" y="98"/>
                      </a:lnTo>
                      <a:lnTo>
                        <a:pt x="203" y="93"/>
                      </a:lnTo>
                      <a:lnTo>
                        <a:pt x="225" y="94"/>
                      </a:lnTo>
                      <a:lnTo>
                        <a:pt x="246" y="111"/>
                      </a:lnTo>
                      <a:lnTo>
                        <a:pt x="255" y="113"/>
                      </a:lnTo>
                      <a:lnTo>
                        <a:pt x="258" y="117"/>
                      </a:lnTo>
                      <a:lnTo>
                        <a:pt x="257" y="120"/>
                      </a:lnTo>
                      <a:lnTo>
                        <a:pt x="259" y="122"/>
                      </a:lnTo>
                      <a:lnTo>
                        <a:pt x="280" y="100"/>
                      </a:lnTo>
                      <a:lnTo>
                        <a:pt x="281" y="103"/>
                      </a:lnTo>
                      <a:lnTo>
                        <a:pt x="279" y="107"/>
                      </a:lnTo>
                      <a:lnTo>
                        <a:pt x="285" y="112"/>
                      </a:lnTo>
                      <a:lnTo>
                        <a:pt x="296" y="113"/>
                      </a:lnTo>
                      <a:lnTo>
                        <a:pt x="310" y="108"/>
                      </a:lnTo>
                      <a:lnTo>
                        <a:pt x="323" y="111"/>
                      </a:lnTo>
                      <a:lnTo>
                        <a:pt x="333" y="110"/>
                      </a:lnTo>
                      <a:lnTo>
                        <a:pt x="332" y="106"/>
                      </a:lnTo>
                      <a:lnTo>
                        <a:pt x="320" y="98"/>
                      </a:lnTo>
                      <a:lnTo>
                        <a:pt x="321" y="95"/>
                      </a:lnTo>
                      <a:lnTo>
                        <a:pt x="337" y="94"/>
                      </a:lnTo>
                      <a:lnTo>
                        <a:pt x="346" y="86"/>
                      </a:lnTo>
                      <a:lnTo>
                        <a:pt x="347" y="81"/>
                      </a:lnTo>
                      <a:lnTo>
                        <a:pt x="358" y="80"/>
                      </a:lnTo>
                      <a:lnTo>
                        <a:pt x="367" y="71"/>
                      </a:lnTo>
                      <a:lnTo>
                        <a:pt x="373" y="76"/>
                      </a:lnTo>
                      <a:lnTo>
                        <a:pt x="374" y="84"/>
                      </a:lnTo>
                      <a:lnTo>
                        <a:pt x="380" y="86"/>
                      </a:lnTo>
                      <a:lnTo>
                        <a:pt x="387" y="94"/>
                      </a:lnTo>
                      <a:lnTo>
                        <a:pt x="391" y="95"/>
                      </a:lnTo>
                      <a:lnTo>
                        <a:pt x="397" y="91"/>
                      </a:lnTo>
                      <a:lnTo>
                        <a:pt x="407" y="93"/>
                      </a:lnTo>
                      <a:lnTo>
                        <a:pt x="408" y="97"/>
                      </a:lnTo>
                      <a:lnTo>
                        <a:pt x="402" y="106"/>
                      </a:lnTo>
                      <a:lnTo>
                        <a:pt x="413" y="108"/>
                      </a:lnTo>
                      <a:lnTo>
                        <a:pt x="436" y="103"/>
                      </a:lnTo>
                      <a:lnTo>
                        <a:pt x="434" y="114"/>
                      </a:lnTo>
                      <a:lnTo>
                        <a:pt x="425" y="123"/>
                      </a:lnTo>
                      <a:lnTo>
                        <a:pt x="423" y="131"/>
                      </a:lnTo>
                      <a:lnTo>
                        <a:pt x="417" y="134"/>
                      </a:lnTo>
                      <a:lnTo>
                        <a:pt x="417" y="139"/>
                      </a:lnTo>
                      <a:lnTo>
                        <a:pt x="415" y="139"/>
                      </a:lnTo>
                      <a:lnTo>
                        <a:pt x="414" y="143"/>
                      </a:lnTo>
                      <a:lnTo>
                        <a:pt x="422" y="151"/>
                      </a:lnTo>
                      <a:lnTo>
                        <a:pt x="421" y="158"/>
                      </a:lnTo>
                      <a:lnTo>
                        <a:pt x="428" y="163"/>
                      </a:lnTo>
                      <a:lnTo>
                        <a:pt x="427" y="176"/>
                      </a:lnTo>
                      <a:lnTo>
                        <a:pt x="443" y="184"/>
                      </a:lnTo>
                      <a:lnTo>
                        <a:pt x="451" y="194"/>
                      </a:lnTo>
                      <a:lnTo>
                        <a:pt x="469" y="195"/>
                      </a:lnTo>
                      <a:lnTo>
                        <a:pt x="472" y="200"/>
                      </a:lnTo>
                      <a:lnTo>
                        <a:pt x="478" y="200"/>
                      </a:lnTo>
                      <a:lnTo>
                        <a:pt x="478" y="200"/>
                      </a:lnTo>
                      <a:lnTo>
                        <a:pt x="479" y="204"/>
                      </a:lnTo>
                      <a:lnTo>
                        <a:pt x="485" y="209"/>
                      </a:lnTo>
                      <a:lnTo>
                        <a:pt x="485" y="209"/>
                      </a:lnTo>
                      <a:lnTo>
                        <a:pt x="489" y="207"/>
                      </a:lnTo>
                      <a:lnTo>
                        <a:pt x="495" y="210"/>
                      </a:lnTo>
                      <a:lnTo>
                        <a:pt x="499" y="209"/>
                      </a:lnTo>
                      <a:lnTo>
                        <a:pt x="499" y="209"/>
                      </a:lnTo>
                      <a:lnTo>
                        <a:pt x="503" y="216"/>
                      </a:lnTo>
                      <a:lnTo>
                        <a:pt x="511" y="211"/>
                      </a:lnTo>
                      <a:lnTo>
                        <a:pt x="511" y="211"/>
                      </a:lnTo>
                      <a:lnTo>
                        <a:pt x="517" y="213"/>
                      </a:lnTo>
                      <a:lnTo>
                        <a:pt x="523" y="208"/>
                      </a:lnTo>
                      <a:lnTo>
                        <a:pt x="529" y="219"/>
                      </a:lnTo>
                      <a:lnTo>
                        <a:pt x="532" y="210"/>
                      </a:lnTo>
                      <a:lnTo>
                        <a:pt x="540" y="211"/>
                      </a:lnTo>
                      <a:lnTo>
                        <a:pt x="547" y="208"/>
                      </a:lnTo>
                      <a:lnTo>
                        <a:pt x="547" y="208"/>
                      </a:lnTo>
                      <a:lnTo>
                        <a:pt x="548" y="208"/>
                      </a:lnTo>
                      <a:lnTo>
                        <a:pt x="548" y="208"/>
                      </a:lnTo>
                      <a:lnTo>
                        <a:pt x="557" y="213"/>
                      </a:lnTo>
                      <a:lnTo>
                        <a:pt x="566" y="225"/>
                      </a:lnTo>
                      <a:lnTo>
                        <a:pt x="558" y="225"/>
                      </a:lnTo>
                      <a:lnTo>
                        <a:pt x="559" y="234"/>
                      </a:lnTo>
                      <a:lnTo>
                        <a:pt x="555" y="234"/>
                      </a:lnTo>
                      <a:lnTo>
                        <a:pt x="553" y="219"/>
                      </a:lnTo>
                      <a:lnTo>
                        <a:pt x="551" y="231"/>
                      </a:lnTo>
                      <a:lnTo>
                        <a:pt x="545" y="234"/>
                      </a:lnTo>
                      <a:lnTo>
                        <a:pt x="540" y="233"/>
                      </a:lnTo>
                      <a:lnTo>
                        <a:pt x="540" y="236"/>
                      </a:lnTo>
                      <a:lnTo>
                        <a:pt x="537" y="240"/>
                      </a:lnTo>
                      <a:lnTo>
                        <a:pt x="527" y="243"/>
                      </a:lnTo>
                      <a:lnTo>
                        <a:pt x="533" y="253"/>
                      </a:lnTo>
                      <a:lnTo>
                        <a:pt x="533" y="253"/>
                      </a:lnTo>
                      <a:lnTo>
                        <a:pt x="523" y="266"/>
                      </a:lnTo>
                      <a:lnTo>
                        <a:pt x="520" y="276"/>
                      </a:lnTo>
                      <a:lnTo>
                        <a:pt x="511" y="276"/>
                      </a:lnTo>
                      <a:lnTo>
                        <a:pt x="508" y="278"/>
                      </a:lnTo>
                      <a:lnTo>
                        <a:pt x="507" y="285"/>
                      </a:lnTo>
                      <a:lnTo>
                        <a:pt x="519" y="292"/>
                      </a:lnTo>
                      <a:lnTo>
                        <a:pt x="519" y="294"/>
                      </a:lnTo>
                      <a:lnTo>
                        <a:pt x="509" y="298"/>
                      </a:lnTo>
                      <a:lnTo>
                        <a:pt x="505" y="304"/>
                      </a:lnTo>
                      <a:lnTo>
                        <a:pt x="501" y="303"/>
                      </a:lnTo>
                      <a:lnTo>
                        <a:pt x="494" y="310"/>
                      </a:lnTo>
                      <a:lnTo>
                        <a:pt x="495" y="314"/>
                      </a:lnTo>
                      <a:lnTo>
                        <a:pt x="504" y="313"/>
                      </a:lnTo>
                      <a:lnTo>
                        <a:pt x="504" y="324"/>
                      </a:lnTo>
                      <a:lnTo>
                        <a:pt x="511" y="322"/>
                      </a:lnTo>
                      <a:lnTo>
                        <a:pt x="513" y="324"/>
                      </a:lnTo>
                      <a:lnTo>
                        <a:pt x="517" y="334"/>
                      </a:lnTo>
                      <a:lnTo>
                        <a:pt x="515" y="341"/>
                      </a:lnTo>
                      <a:lnTo>
                        <a:pt x="517" y="345"/>
                      </a:lnTo>
                      <a:lnTo>
                        <a:pt x="526" y="348"/>
                      </a:lnTo>
                      <a:lnTo>
                        <a:pt x="529" y="339"/>
                      </a:lnTo>
                      <a:lnTo>
                        <a:pt x="535" y="344"/>
                      </a:lnTo>
                      <a:lnTo>
                        <a:pt x="508" y="361"/>
                      </a:lnTo>
                      <a:lnTo>
                        <a:pt x="499" y="356"/>
                      </a:lnTo>
                      <a:lnTo>
                        <a:pt x="496" y="357"/>
                      </a:lnTo>
                      <a:lnTo>
                        <a:pt x="498" y="363"/>
                      </a:lnTo>
                      <a:lnTo>
                        <a:pt x="494" y="375"/>
                      </a:lnTo>
                      <a:lnTo>
                        <a:pt x="473" y="387"/>
                      </a:lnTo>
                      <a:lnTo>
                        <a:pt x="470" y="392"/>
                      </a:lnTo>
                      <a:lnTo>
                        <a:pt x="474" y="403"/>
                      </a:lnTo>
                      <a:lnTo>
                        <a:pt x="473" y="408"/>
                      </a:lnTo>
                      <a:lnTo>
                        <a:pt x="476" y="414"/>
                      </a:lnTo>
                      <a:lnTo>
                        <a:pt x="480" y="410"/>
                      </a:lnTo>
                      <a:lnTo>
                        <a:pt x="485" y="415"/>
                      </a:lnTo>
                      <a:lnTo>
                        <a:pt x="475" y="456"/>
                      </a:lnTo>
                      <a:lnTo>
                        <a:pt x="479" y="459"/>
                      </a:lnTo>
                      <a:lnTo>
                        <a:pt x="480" y="466"/>
                      </a:lnTo>
                      <a:lnTo>
                        <a:pt x="475" y="466"/>
                      </a:lnTo>
                      <a:lnTo>
                        <a:pt x="466" y="476"/>
                      </a:lnTo>
                      <a:lnTo>
                        <a:pt x="466" y="476"/>
                      </a:lnTo>
                      <a:lnTo>
                        <a:pt x="456" y="475"/>
                      </a:lnTo>
                      <a:lnTo>
                        <a:pt x="450" y="480"/>
                      </a:lnTo>
                      <a:lnTo>
                        <a:pt x="448" y="488"/>
                      </a:lnTo>
                      <a:lnTo>
                        <a:pt x="445" y="483"/>
                      </a:lnTo>
                      <a:lnTo>
                        <a:pt x="440" y="481"/>
                      </a:lnTo>
                      <a:lnTo>
                        <a:pt x="435" y="491"/>
                      </a:lnTo>
                      <a:lnTo>
                        <a:pt x="451" y="503"/>
                      </a:lnTo>
                      <a:lnTo>
                        <a:pt x="446" y="512"/>
                      </a:lnTo>
                      <a:lnTo>
                        <a:pt x="441" y="512"/>
                      </a:lnTo>
                      <a:lnTo>
                        <a:pt x="443" y="524"/>
                      </a:lnTo>
                      <a:lnTo>
                        <a:pt x="447" y="526"/>
                      </a:lnTo>
                      <a:lnTo>
                        <a:pt x="448" y="530"/>
                      </a:lnTo>
                      <a:lnTo>
                        <a:pt x="442" y="534"/>
                      </a:lnTo>
                      <a:lnTo>
                        <a:pt x="437" y="533"/>
                      </a:lnTo>
                      <a:lnTo>
                        <a:pt x="433" y="541"/>
                      </a:lnTo>
                      <a:lnTo>
                        <a:pt x="427" y="540"/>
                      </a:lnTo>
                      <a:lnTo>
                        <a:pt x="421" y="545"/>
                      </a:lnTo>
                      <a:lnTo>
                        <a:pt x="420" y="549"/>
                      </a:lnTo>
                      <a:lnTo>
                        <a:pt x="413" y="554"/>
                      </a:lnTo>
                      <a:lnTo>
                        <a:pt x="410" y="552"/>
                      </a:lnTo>
                      <a:lnTo>
                        <a:pt x="407" y="556"/>
                      </a:lnTo>
                      <a:lnTo>
                        <a:pt x="403" y="551"/>
                      </a:lnTo>
                      <a:lnTo>
                        <a:pt x="400" y="552"/>
                      </a:lnTo>
                      <a:lnTo>
                        <a:pt x="402" y="560"/>
                      </a:lnTo>
                      <a:lnTo>
                        <a:pt x="396" y="568"/>
                      </a:lnTo>
                      <a:lnTo>
                        <a:pt x="408" y="576"/>
                      </a:lnTo>
                      <a:lnTo>
                        <a:pt x="408" y="590"/>
                      </a:lnTo>
                      <a:lnTo>
                        <a:pt x="380" y="590"/>
                      </a:lnTo>
                      <a:lnTo>
                        <a:pt x="372" y="607"/>
                      </a:lnTo>
                      <a:lnTo>
                        <a:pt x="372" y="607"/>
                      </a:lnTo>
                      <a:lnTo>
                        <a:pt x="338" y="600"/>
                      </a:lnTo>
                      <a:lnTo>
                        <a:pt x="333" y="596"/>
                      </a:lnTo>
                      <a:lnTo>
                        <a:pt x="322" y="599"/>
                      </a:lnTo>
                      <a:lnTo>
                        <a:pt x="323" y="605"/>
                      </a:lnTo>
                      <a:lnTo>
                        <a:pt x="319" y="607"/>
                      </a:lnTo>
                      <a:lnTo>
                        <a:pt x="318" y="611"/>
                      </a:lnTo>
                      <a:lnTo>
                        <a:pt x="310" y="612"/>
                      </a:lnTo>
                      <a:lnTo>
                        <a:pt x="304" y="605"/>
                      </a:lnTo>
                      <a:lnTo>
                        <a:pt x="298" y="603"/>
                      </a:lnTo>
                      <a:lnTo>
                        <a:pt x="296" y="593"/>
                      </a:lnTo>
                      <a:lnTo>
                        <a:pt x="300" y="587"/>
                      </a:lnTo>
                      <a:lnTo>
                        <a:pt x="303" y="590"/>
                      </a:lnTo>
                      <a:lnTo>
                        <a:pt x="312" y="590"/>
                      </a:lnTo>
                      <a:lnTo>
                        <a:pt x="317" y="581"/>
                      </a:lnTo>
                      <a:lnTo>
                        <a:pt x="318" y="569"/>
                      </a:lnTo>
                      <a:lnTo>
                        <a:pt x="311" y="555"/>
                      </a:lnTo>
                      <a:lnTo>
                        <a:pt x="303" y="556"/>
                      </a:lnTo>
                      <a:lnTo>
                        <a:pt x="300" y="544"/>
                      </a:lnTo>
                      <a:lnTo>
                        <a:pt x="295" y="539"/>
                      </a:lnTo>
                      <a:lnTo>
                        <a:pt x="296" y="535"/>
                      </a:lnTo>
                      <a:lnTo>
                        <a:pt x="279" y="528"/>
                      </a:lnTo>
                      <a:lnTo>
                        <a:pt x="275" y="512"/>
                      </a:lnTo>
                      <a:lnTo>
                        <a:pt x="266" y="503"/>
                      </a:lnTo>
                      <a:lnTo>
                        <a:pt x="248" y="496"/>
                      </a:lnTo>
                      <a:lnTo>
                        <a:pt x="234" y="495"/>
                      </a:lnTo>
                      <a:lnTo>
                        <a:pt x="221" y="486"/>
                      </a:lnTo>
                      <a:lnTo>
                        <a:pt x="229" y="482"/>
                      </a:lnTo>
                      <a:lnTo>
                        <a:pt x="229" y="466"/>
                      </a:lnTo>
                      <a:lnTo>
                        <a:pt x="233" y="461"/>
                      </a:lnTo>
                      <a:lnTo>
                        <a:pt x="230" y="455"/>
                      </a:lnTo>
                      <a:lnTo>
                        <a:pt x="223" y="450"/>
                      </a:lnTo>
                      <a:lnTo>
                        <a:pt x="210" y="444"/>
                      </a:lnTo>
                      <a:lnTo>
                        <a:pt x="199" y="443"/>
                      </a:lnTo>
                      <a:lnTo>
                        <a:pt x="183" y="445"/>
                      </a:lnTo>
                      <a:lnTo>
                        <a:pt x="181" y="452"/>
                      </a:lnTo>
                      <a:lnTo>
                        <a:pt x="172" y="449"/>
                      </a:lnTo>
                      <a:lnTo>
                        <a:pt x="170" y="432"/>
                      </a:lnTo>
                      <a:lnTo>
                        <a:pt x="176" y="429"/>
                      </a:lnTo>
                      <a:lnTo>
                        <a:pt x="181" y="404"/>
                      </a:lnTo>
                      <a:lnTo>
                        <a:pt x="178" y="358"/>
                      </a:lnTo>
                      <a:lnTo>
                        <a:pt x="174" y="346"/>
                      </a:lnTo>
                      <a:lnTo>
                        <a:pt x="165" y="337"/>
                      </a:lnTo>
                      <a:lnTo>
                        <a:pt x="157" y="314"/>
                      </a:lnTo>
                      <a:lnTo>
                        <a:pt x="152" y="314"/>
                      </a:lnTo>
                      <a:lnTo>
                        <a:pt x="148" y="301"/>
                      </a:lnTo>
                      <a:lnTo>
                        <a:pt x="137" y="293"/>
                      </a:lnTo>
                      <a:lnTo>
                        <a:pt x="131" y="275"/>
                      </a:lnTo>
                      <a:lnTo>
                        <a:pt x="132" y="266"/>
                      </a:lnTo>
                      <a:lnTo>
                        <a:pt x="125" y="234"/>
                      </a:lnTo>
                      <a:lnTo>
                        <a:pt x="127" y="230"/>
                      </a:lnTo>
                      <a:lnTo>
                        <a:pt x="126" y="214"/>
                      </a:lnTo>
                      <a:lnTo>
                        <a:pt x="118" y="178"/>
                      </a:lnTo>
                      <a:lnTo>
                        <a:pt x="97" y="146"/>
                      </a:lnTo>
                      <a:lnTo>
                        <a:pt x="81" y="131"/>
                      </a:lnTo>
                      <a:lnTo>
                        <a:pt x="71" y="127"/>
                      </a:lnTo>
                      <a:lnTo>
                        <a:pt x="71" y="127"/>
                      </a:lnTo>
                      <a:lnTo>
                        <a:pt x="81" y="117"/>
                      </a:lnTo>
                      <a:lnTo>
                        <a:pt x="82" y="111"/>
                      </a:lnTo>
                      <a:lnTo>
                        <a:pt x="72" y="105"/>
                      </a:lnTo>
                      <a:lnTo>
                        <a:pt x="65" y="111"/>
                      </a:lnTo>
                      <a:lnTo>
                        <a:pt x="67" y="106"/>
                      </a:lnTo>
                      <a:lnTo>
                        <a:pt x="63" y="101"/>
                      </a:lnTo>
                      <a:lnTo>
                        <a:pt x="62" y="90"/>
                      </a:lnTo>
                      <a:lnTo>
                        <a:pt x="46" y="91"/>
                      </a:lnTo>
                      <a:lnTo>
                        <a:pt x="51" y="83"/>
                      </a:lnTo>
                      <a:lnTo>
                        <a:pt x="54" y="83"/>
                      </a:lnTo>
                      <a:lnTo>
                        <a:pt x="49" y="79"/>
                      </a:lnTo>
                      <a:lnTo>
                        <a:pt x="39" y="86"/>
                      </a:lnTo>
                      <a:lnTo>
                        <a:pt x="42" y="75"/>
                      </a:lnTo>
                      <a:lnTo>
                        <a:pt x="38" y="72"/>
                      </a:lnTo>
                      <a:lnTo>
                        <a:pt x="37" y="62"/>
                      </a:lnTo>
                      <a:lnTo>
                        <a:pt x="27" y="56"/>
                      </a:lnTo>
                      <a:lnTo>
                        <a:pt x="11" y="44"/>
                      </a:lnTo>
                      <a:lnTo>
                        <a:pt x="7" y="33"/>
                      </a:lnTo>
                      <a:lnTo>
                        <a:pt x="0" y="34"/>
                      </a:lnTo>
                      <a:close/>
                    </a:path>
                  </a:pathLst>
                </a:custGeom>
                <a:solidFill>
                  <a:srgbClr val="C1E1AF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8" name="Google Shape;291;p2" descr="{&quot;Key&quot;:&quot;trentino alto adige&quot;,&quot;Name&quot;:&quot;Trentino Alto Adige&quot;,&quot;Value&quot;:1101.0,&quot;Formula&quot;:&quot;1101&quot;,&quot;Text&quot;:&quot;1101&quot;,&quot;OfficeApplication&quot;:2,&quot;HasValue&quot;:true}">
                  <a:extLst>
                    <a:ext uri="{FF2B5EF4-FFF2-40B4-BE49-F238E27FC236}">
                      <a16:creationId xmlns:a16="http://schemas.microsoft.com/office/drawing/2014/main" id="{936CD0ED-4502-AE37-FA76-2F9BA2A41AA5}"/>
                    </a:ext>
                  </a:extLst>
                </p:cNvPr>
                <p:cNvSpPr/>
                <p:nvPr/>
              </p:nvSpPr>
              <p:spPr>
                <a:xfrm>
                  <a:off x="1531261" y="151640"/>
                  <a:ext cx="700087" cy="6842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1" extrusionOk="0">
                      <a:moveTo>
                        <a:pt x="383" y="2"/>
                      </a:moveTo>
                      <a:lnTo>
                        <a:pt x="390" y="7"/>
                      </a:lnTo>
                      <a:lnTo>
                        <a:pt x="385" y="10"/>
                      </a:lnTo>
                      <a:lnTo>
                        <a:pt x="383" y="20"/>
                      </a:lnTo>
                      <a:lnTo>
                        <a:pt x="371" y="21"/>
                      </a:lnTo>
                      <a:lnTo>
                        <a:pt x="366" y="26"/>
                      </a:lnTo>
                      <a:lnTo>
                        <a:pt x="369" y="42"/>
                      </a:lnTo>
                      <a:lnTo>
                        <a:pt x="375" y="48"/>
                      </a:lnTo>
                      <a:lnTo>
                        <a:pt x="370" y="56"/>
                      </a:lnTo>
                      <a:lnTo>
                        <a:pt x="379" y="58"/>
                      </a:lnTo>
                      <a:lnTo>
                        <a:pt x="385" y="67"/>
                      </a:lnTo>
                      <a:lnTo>
                        <a:pt x="391" y="63"/>
                      </a:lnTo>
                      <a:lnTo>
                        <a:pt x="398" y="65"/>
                      </a:lnTo>
                      <a:lnTo>
                        <a:pt x="405" y="78"/>
                      </a:lnTo>
                      <a:lnTo>
                        <a:pt x="399" y="85"/>
                      </a:lnTo>
                      <a:lnTo>
                        <a:pt x="399" y="95"/>
                      </a:lnTo>
                      <a:lnTo>
                        <a:pt x="415" y="98"/>
                      </a:lnTo>
                      <a:lnTo>
                        <a:pt x="420" y="115"/>
                      </a:lnTo>
                      <a:lnTo>
                        <a:pt x="441" y="127"/>
                      </a:lnTo>
                      <a:lnTo>
                        <a:pt x="441" y="127"/>
                      </a:lnTo>
                      <a:lnTo>
                        <a:pt x="430" y="131"/>
                      </a:lnTo>
                      <a:lnTo>
                        <a:pt x="424" y="139"/>
                      </a:lnTo>
                      <a:lnTo>
                        <a:pt x="420" y="138"/>
                      </a:lnTo>
                      <a:lnTo>
                        <a:pt x="422" y="143"/>
                      </a:lnTo>
                      <a:lnTo>
                        <a:pt x="420" y="145"/>
                      </a:lnTo>
                      <a:lnTo>
                        <a:pt x="415" y="145"/>
                      </a:lnTo>
                      <a:lnTo>
                        <a:pt x="412" y="142"/>
                      </a:lnTo>
                      <a:lnTo>
                        <a:pt x="399" y="146"/>
                      </a:lnTo>
                      <a:lnTo>
                        <a:pt x="394" y="143"/>
                      </a:lnTo>
                      <a:lnTo>
                        <a:pt x="381" y="153"/>
                      </a:lnTo>
                      <a:lnTo>
                        <a:pt x="380" y="144"/>
                      </a:lnTo>
                      <a:lnTo>
                        <a:pt x="374" y="140"/>
                      </a:lnTo>
                      <a:lnTo>
                        <a:pt x="371" y="141"/>
                      </a:lnTo>
                      <a:lnTo>
                        <a:pt x="354" y="128"/>
                      </a:lnTo>
                      <a:lnTo>
                        <a:pt x="355" y="138"/>
                      </a:lnTo>
                      <a:lnTo>
                        <a:pt x="349" y="149"/>
                      </a:lnTo>
                      <a:lnTo>
                        <a:pt x="350" y="155"/>
                      </a:lnTo>
                      <a:lnTo>
                        <a:pt x="340" y="172"/>
                      </a:lnTo>
                      <a:lnTo>
                        <a:pt x="338" y="169"/>
                      </a:lnTo>
                      <a:lnTo>
                        <a:pt x="333" y="169"/>
                      </a:lnTo>
                      <a:lnTo>
                        <a:pt x="328" y="174"/>
                      </a:lnTo>
                      <a:lnTo>
                        <a:pt x="321" y="172"/>
                      </a:lnTo>
                      <a:lnTo>
                        <a:pt x="301" y="182"/>
                      </a:lnTo>
                      <a:lnTo>
                        <a:pt x="301" y="189"/>
                      </a:lnTo>
                      <a:lnTo>
                        <a:pt x="313" y="190"/>
                      </a:lnTo>
                      <a:lnTo>
                        <a:pt x="316" y="196"/>
                      </a:lnTo>
                      <a:lnTo>
                        <a:pt x="306" y="208"/>
                      </a:lnTo>
                      <a:lnTo>
                        <a:pt x="305" y="223"/>
                      </a:lnTo>
                      <a:lnTo>
                        <a:pt x="302" y="220"/>
                      </a:lnTo>
                      <a:lnTo>
                        <a:pt x="293" y="225"/>
                      </a:lnTo>
                      <a:lnTo>
                        <a:pt x="304" y="235"/>
                      </a:lnTo>
                      <a:lnTo>
                        <a:pt x="307" y="241"/>
                      </a:lnTo>
                      <a:lnTo>
                        <a:pt x="304" y="249"/>
                      </a:lnTo>
                      <a:lnTo>
                        <a:pt x="307" y="252"/>
                      </a:lnTo>
                      <a:lnTo>
                        <a:pt x="316" y="250"/>
                      </a:lnTo>
                      <a:lnTo>
                        <a:pt x="318" y="258"/>
                      </a:lnTo>
                      <a:lnTo>
                        <a:pt x="320" y="256"/>
                      </a:lnTo>
                      <a:lnTo>
                        <a:pt x="326" y="259"/>
                      </a:lnTo>
                      <a:lnTo>
                        <a:pt x="322" y="266"/>
                      </a:lnTo>
                      <a:lnTo>
                        <a:pt x="332" y="275"/>
                      </a:lnTo>
                      <a:lnTo>
                        <a:pt x="330" y="283"/>
                      </a:lnTo>
                      <a:lnTo>
                        <a:pt x="326" y="280"/>
                      </a:lnTo>
                      <a:lnTo>
                        <a:pt x="318" y="297"/>
                      </a:lnTo>
                      <a:lnTo>
                        <a:pt x="301" y="303"/>
                      </a:lnTo>
                      <a:lnTo>
                        <a:pt x="292" y="302"/>
                      </a:lnTo>
                      <a:lnTo>
                        <a:pt x="289" y="305"/>
                      </a:lnTo>
                      <a:lnTo>
                        <a:pt x="286" y="302"/>
                      </a:lnTo>
                      <a:lnTo>
                        <a:pt x="275" y="305"/>
                      </a:lnTo>
                      <a:lnTo>
                        <a:pt x="274" y="313"/>
                      </a:lnTo>
                      <a:lnTo>
                        <a:pt x="278" y="320"/>
                      </a:lnTo>
                      <a:lnTo>
                        <a:pt x="270" y="323"/>
                      </a:lnTo>
                      <a:lnTo>
                        <a:pt x="273" y="325"/>
                      </a:lnTo>
                      <a:lnTo>
                        <a:pt x="270" y="329"/>
                      </a:lnTo>
                      <a:lnTo>
                        <a:pt x="275" y="337"/>
                      </a:lnTo>
                      <a:lnTo>
                        <a:pt x="271" y="344"/>
                      </a:lnTo>
                      <a:lnTo>
                        <a:pt x="254" y="343"/>
                      </a:lnTo>
                      <a:lnTo>
                        <a:pt x="252" y="332"/>
                      </a:lnTo>
                      <a:lnTo>
                        <a:pt x="243" y="329"/>
                      </a:lnTo>
                      <a:lnTo>
                        <a:pt x="235" y="331"/>
                      </a:lnTo>
                      <a:lnTo>
                        <a:pt x="224" y="340"/>
                      </a:lnTo>
                      <a:lnTo>
                        <a:pt x="209" y="339"/>
                      </a:lnTo>
                      <a:lnTo>
                        <a:pt x="211" y="350"/>
                      </a:lnTo>
                      <a:lnTo>
                        <a:pt x="205" y="351"/>
                      </a:lnTo>
                      <a:lnTo>
                        <a:pt x="202" y="358"/>
                      </a:lnTo>
                      <a:lnTo>
                        <a:pt x="203" y="362"/>
                      </a:lnTo>
                      <a:lnTo>
                        <a:pt x="193" y="356"/>
                      </a:lnTo>
                      <a:lnTo>
                        <a:pt x="193" y="352"/>
                      </a:lnTo>
                      <a:lnTo>
                        <a:pt x="193" y="359"/>
                      </a:lnTo>
                      <a:lnTo>
                        <a:pt x="184" y="358"/>
                      </a:lnTo>
                      <a:lnTo>
                        <a:pt x="180" y="378"/>
                      </a:lnTo>
                      <a:lnTo>
                        <a:pt x="171" y="389"/>
                      </a:lnTo>
                      <a:lnTo>
                        <a:pt x="173" y="400"/>
                      </a:lnTo>
                      <a:lnTo>
                        <a:pt x="166" y="399"/>
                      </a:lnTo>
                      <a:lnTo>
                        <a:pt x="166" y="413"/>
                      </a:lnTo>
                      <a:lnTo>
                        <a:pt x="156" y="427"/>
                      </a:lnTo>
                      <a:lnTo>
                        <a:pt x="150" y="426"/>
                      </a:lnTo>
                      <a:lnTo>
                        <a:pt x="142" y="419"/>
                      </a:lnTo>
                      <a:lnTo>
                        <a:pt x="136" y="422"/>
                      </a:lnTo>
                      <a:lnTo>
                        <a:pt x="134" y="417"/>
                      </a:lnTo>
                      <a:lnTo>
                        <a:pt x="126" y="428"/>
                      </a:lnTo>
                      <a:lnTo>
                        <a:pt x="124" y="424"/>
                      </a:lnTo>
                      <a:lnTo>
                        <a:pt x="118" y="431"/>
                      </a:lnTo>
                      <a:lnTo>
                        <a:pt x="112" y="427"/>
                      </a:lnTo>
                      <a:lnTo>
                        <a:pt x="114" y="422"/>
                      </a:lnTo>
                      <a:lnTo>
                        <a:pt x="106" y="418"/>
                      </a:lnTo>
                      <a:lnTo>
                        <a:pt x="97" y="418"/>
                      </a:lnTo>
                      <a:lnTo>
                        <a:pt x="106" y="402"/>
                      </a:lnTo>
                      <a:lnTo>
                        <a:pt x="103" y="396"/>
                      </a:lnTo>
                      <a:lnTo>
                        <a:pt x="108" y="391"/>
                      </a:lnTo>
                      <a:lnTo>
                        <a:pt x="97" y="384"/>
                      </a:lnTo>
                      <a:lnTo>
                        <a:pt x="97" y="384"/>
                      </a:lnTo>
                      <a:lnTo>
                        <a:pt x="81" y="381"/>
                      </a:lnTo>
                      <a:lnTo>
                        <a:pt x="79" y="385"/>
                      </a:lnTo>
                      <a:lnTo>
                        <a:pt x="74" y="381"/>
                      </a:lnTo>
                      <a:lnTo>
                        <a:pt x="58" y="384"/>
                      </a:lnTo>
                      <a:lnTo>
                        <a:pt x="56" y="392"/>
                      </a:lnTo>
                      <a:lnTo>
                        <a:pt x="47" y="393"/>
                      </a:lnTo>
                      <a:lnTo>
                        <a:pt x="38" y="399"/>
                      </a:lnTo>
                      <a:lnTo>
                        <a:pt x="33" y="398"/>
                      </a:lnTo>
                      <a:lnTo>
                        <a:pt x="32" y="394"/>
                      </a:lnTo>
                      <a:lnTo>
                        <a:pt x="34" y="388"/>
                      </a:lnTo>
                      <a:lnTo>
                        <a:pt x="25" y="385"/>
                      </a:lnTo>
                      <a:lnTo>
                        <a:pt x="23" y="367"/>
                      </a:lnTo>
                      <a:lnTo>
                        <a:pt x="27" y="359"/>
                      </a:lnTo>
                      <a:lnTo>
                        <a:pt x="22" y="350"/>
                      </a:lnTo>
                      <a:lnTo>
                        <a:pt x="22" y="342"/>
                      </a:lnTo>
                      <a:lnTo>
                        <a:pt x="15" y="341"/>
                      </a:lnTo>
                      <a:lnTo>
                        <a:pt x="15" y="337"/>
                      </a:lnTo>
                      <a:lnTo>
                        <a:pt x="17" y="329"/>
                      </a:lnTo>
                      <a:lnTo>
                        <a:pt x="22" y="325"/>
                      </a:lnTo>
                      <a:lnTo>
                        <a:pt x="21" y="317"/>
                      </a:lnTo>
                      <a:lnTo>
                        <a:pt x="34" y="301"/>
                      </a:lnTo>
                      <a:lnTo>
                        <a:pt x="38" y="283"/>
                      </a:lnTo>
                      <a:lnTo>
                        <a:pt x="34" y="276"/>
                      </a:lnTo>
                      <a:lnTo>
                        <a:pt x="43" y="259"/>
                      </a:lnTo>
                      <a:lnTo>
                        <a:pt x="41" y="250"/>
                      </a:lnTo>
                      <a:lnTo>
                        <a:pt x="37" y="249"/>
                      </a:lnTo>
                      <a:lnTo>
                        <a:pt x="41" y="242"/>
                      </a:lnTo>
                      <a:lnTo>
                        <a:pt x="39" y="234"/>
                      </a:lnTo>
                      <a:lnTo>
                        <a:pt x="28" y="229"/>
                      </a:lnTo>
                      <a:lnTo>
                        <a:pt x="38" y="219"/>
                      </a:lnTo>
                      <a:lnTo>
                        <a:pt x="46" y="219"/>
                      </a:lnTo>
                      <a:lnTo>
                        <a:pt x="53" y="212"/>
                      </a:lnTo>
                      <a:lnTo>
                        <a:pt x="49" y="207"/>
                      </a:lnTo>
                      <a:lnTo>
                        <a:pt x="51" y="197"/>
                      </a:lnTo>
                      <a:lnTo>
                        <a:pt x="46" y="192"/>
                      </a:lnTo>
                      <a:lnTo>
                        <a:pt x="35" y="185"/>
                      </a:lnTo>
                      <a:lnTo>
                        <a:pt x="20" y="183"/>
                      </a:lnTo>
                      <a:lnTo>
                        <a:pt x="15" y="173"/>
                      </a:lnTo>
                      <a:lnTo>
                        <a:pt x="15" y="173"/>
                      </a:lnTo>
                      <a:lnTo>
                        <a:pt x="19" y="169"/>
                      </a:lnTo>
                      <a:lnTo>
                        <a:pt x="23" y="148"/>
                      </a:lnTo>
                      <a:lnTo>
                        <a:pt x="14" y="139"/>
                      </a:lnTo>
                      <a:lnTo>
                        <a:pt x="4" y="141"/>
                      </a:lnTo>
                      <a:lnTo>
                        <a:pt x="0" y="125"/>
                      </a:lnTo>
                      <a:lnTo>
                        <a:pt x="6" y="117"/>
                      </a:lnTo>
                      <a:lnTo>
                        <a:pt x="3" y="110"/>
                      </a:lnTo>
                      <a:lnTo>
                        <a:pt x="13" y="103"/>
                      </a:lnTo>
                      <a:lnTo>
                        <a:pt x="7" y="93"/>
                      </a:lnTo>
                      <a:lnTo>
                        <a:pt x="14" y="89"/>
                      </a:lnTo>
                      <a:lnTo>
                        <a:pt x="20" y="72"/>
                      </a:lnTo>
                      <a:lnTo>
                        <a:pt x="24" y="76"/>
                      </a:lnTo>
                      <a:lnTo>
                        <a:pt x="36" y="75"/>
                      </a:lnTo>
                      <a:lnTo>
                        <a:pt x="34" y="79"/>
                      </a:lnTo>
                      <a:lnTo>
                        <a:pt x="60" y="67"/>
                      </a:lnTo>
                      <a:lnTo>
                        <a:pt x="65" y="70"/>
                      </a:lnTo>
                      <a:lnTo>
                        <a:pt x="65" y="75"/>
                      </a:lnTo>
                      <a:lnTo>
                        <a:pt x="78" y="80"/>
                      </a:lnTo>
                      <a:lnTo>
                        <a:pt x="79" y="83"/>
                      </a:lnTo>
                      <a:lnTo>
                        <a:pt x="72" y="94"/>
                      </a:lnTo>
                      <a:lnTo>
                        <a:pt x="78" y="95"/>
                      </a:lnTo>
                      <a:lnTo>
                        <a:pt x="84" y="91"/>
                      </a:lnTo>
                      <a:lnTo>
                        <a:pt x="91" y="98"/>
                      </a:lnTo>
                      <a:lnTo>
                        <a:pt x="96" y="96"/>
                      </a:lnTo>
                      <a:lnTo>
                        <a:pt x="106" y="102"/>
                      </a:lnTo>
                      <a:lnTo>
                        <a:pt x="112" y="99"/>
                      </a:lnTo>
                      <a:lnTo>
                        <a:pt x="134" y="101"/>
                      </a:lnTo>
                      <a:lnTo>
                        <a:pt x="138" y="88"/>
                      </a:lnTo>
                      <a:lnTo>
                        <a:pt x="147" y="84"/>
                      </a:lnTo>
                      <a:lnTo>
                        <a:pt x="145" y="74"/>
                      </a:lnTo>
                      <a:lnTo>
                        <a:pt x="150" y="63"/>
                      </a:lnTo>
                      <a:lnTo>
                        <a:pt x="150" y="56"/>
                      </a:lnTo>
                      <a:lnTo>
                        <a:pt x="153" y="50"/>
                      </a:lnTo>
                      <a:lnTo>
                        <a:pt x="159" y="51"/>
                      </a:lnTo>
                      <a:lnTo>
                        <a:pt x="163" y="47"/>
                      </a:lnTo>
                      <a:lnTo>
                        <a:pt x="164" y="39"/>
                      </a:lnTo>
                      <a:lnTo>
                        <a:pt x="170" y="38"/>
                      </a:lnTo>
                      <a:lnTo>
                        <a:pt x="174" y="40"/>
                      </a:lnTo>
                      <a:lnTo>
                        <a:pt x="197" y="31"/>
                      </a:lnTo>
                      <a:lnTo>
                        <a:pt x="200" y="34"/>
                      </a:lnTo>
                      <a:lnTo>
                        <a:pt x="204" y="32"/>
                      </a:lnTo>
                      <a:lnTo>
                        <a:pt x="215" y="40"/>
                      </a:lnTo>
                      <a:lnTo>
                        <a:pt x="222" y="36"/>
                      </a:lnTo>
                      <a:lnTo>
                        <a:pt x="230" y="26"/>
                      </a:lnTo>
                      <a:lnTo>
                        <a:pt x="242" y="34"/>
                      </a:lnTo>
                      <a:lnTo>
                        <a:pt x="260" y="25"/>
                      </a:lnTo>
                      <a:lnTo>
                        <a:pt x="269" y="31"/>
                      </a:lnTo>
                      <a:lnTo>
                        <a:pt x="279" y="31"/>
                      </a:lnTo>
                      <a:lnTo>
                        <a:pt x="282" y="37"/>
                      </a:lnTo>
                      <a:lnTo>
                        <a:pt x="287" y="38"/>
                      </a:lnTo>
                      <a:lnTo>
                        <a:pt x="294" y="32"/>
                      </a:lnTo>
                      <a:lnTo>
                        <a:pt x="305" y="31"/>
                      </a:lnTo>
                      <a:lnTo>
                        <a:pt x="322" y="19"/>
                      </a:lnTo>
                      <a:lnTo>
                        <a:pt x="329" y="18"/>
                      </a:lnTo>
                      <a:lnTo>
                        <a:pt x="335" y="13"/>
                      </a:lnTo>
                      <a:lnTo>
                        <a:pt x="344" y="14"/>
                      </a:lnTo>
                      <a:lnTo>
                        <a:pt x="348" y="9"/>
                      </a:lnTo>
                      <a:lnTo>
                        <a:pt x="355" y="10"/>
                      </a:lnTo>
                      <a:lnTo>
                        <a:pt x="360" y="4"/>
                      </a:lnTo>
                      <a:lnTo>
                        <a:pt x="365" y="6"/>
                      </a:lnTo>
                      <a:lnTo>
                        <a:pt x="378" y="0"/>
                      </a:lnTo>
                      <a:lnTo>
                        <a:pt x="383" y="2"/>
                      </a:lnTo>
                      <a:close/>
                    </a:path>
                  </a:pathLst>
                </a:custGeom>
                <a:solidFill>
                  <a:srgbClr val="5BABEC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9" name="Google Shape;292;p2" descr="{&quot;Key&quot;:&quot;veneto&quot;,&quot;Name&quot;:&quot;Veneto&quot;,&quot;Value&quot;:2422.0,&quot;Formula&quot;:&quot;2422&quot;,&quot;Text&quot;:&quot;2422&quot;,&quot;OfficeApplication&quot;:2,&quot;HasValue&quot;:true}">
                  <a:extLst>
                    <a:ext uri="{FF2B5EF4-FFF2-40B4-BE49-F238E27FC236}">
                      <a16:creationId xmlns:a16="http://schemas.microsoft.com/office/drawing/2014/main" id="{F1980F2E-986C-84EA-2852-80E3E1EBFD81}"/>
                    </a:ext>
                  </a:extLst>
                </p:cNvPr>
                <p:cNvSpPr/>
                <p:nvPr/>
              </p:nvSpPr>
              <p:spPr>
                <a:xfrm>
                  <a:off x="1613811" y="353253"/>
                  <a:ext cx="825500" cy="900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" h="567" extrusionOk="0">
                      <a:moveTo>
                        <a:pt x="403" y="519"/>
                      </a:moveTo>
                      <a:lnTo>
                        <a:pt x="398" y="522"/>
                      </a:lnTo>
                      <a:lnTo>
                        <a:pt x="402" y="518"/>
                      </a:lnTo>
                      <a:lnTo>
                        <a:pt x="398" y="516"/>
                      </a:lnTo>
                      <a:lnTo>
                        <a:pt x="405" y="515"/>
                      </a:lnTo>
                      <a:lnTo>
                        <a:pt x="403" y="519"/>
                      </a:lnTo>
                      <a:close/>
                      <a:moveTo>
                        <a:pt x="397" y="510"/>
                      </a:moveTo>
                      <a:lnTo>
                        <a:pt x="402" y="514"/>
                      </a:lnTo>
                      <a:lnTo>
                        <a:pt x="392" y="516"/>
                      </a:lnTo>
                      <a:lnTo>
                        <a:pt x="395" y="509"/>
                      </a:lnTo>
                      <a:lnTo>
                        <a:pt x="397" y="510"/>
                      </a:lnTo>
                      <a:close/>
                      <a:moveTo>
                        <a:pt x="395" y="0"/>
                      </a:moveTo>
                      <a:lnTo>
                        <a:pt x="407" y="9"/>
                      </a:lnTo>
                      <a:lnTo>
                        <a:pt x="430" y="7"/>
                      </a:lnTo>
                      <a:lnTo>
                        <a:pt x="438" y="10"/>
                      </a:lnTo>
                      <a:lnTo>
                        <a:pt x="442" y="14"/>
                      </a:lnTo>
                      <a:lnTo>
                        <a:pt x="442" y="14"/>
                      </a:lnTo>
                      <a:lnTo>
                        <a:pt x="441" y="21"/>
                      </a:lnTo>
                      <a:lnTo>
                        <a:pt x="445" y="28"/>
                      </a:lnTo>
                      <a:lnTo>
                        <a:pt x="442" y="37"/>
                      </a:lnTo>
                      <a:lnTo>
                        <a:pt x="446" y="42"/>
                      </a:lnTo>
                      <a:lnTo>
                        <a:pt x="435" y="43"/>
                      </a:lnTo>
                      <a:lnTo>
                        <a:pt x="420" y="51"/>
                      </a:lnTo>
                      <a:lnTo>
                        <a:pt x="420" y="55"/>
                      </a:lnTo>
                      <a:lnTo>
                        <a:pt x="425" y="58"/>
                      </a:lnTo>
                      <a:lnTo>
                        <a:pt x="427" y="65"/>
                      </a:lnTo>
                      <a:lnTo>
                        <a:pt x="419" y="62"/>
                      </a:lnTo>
                      <a:lnTo>
                        <a:pt x="415" y="65"/>
                      </a:lnTo>
                      <a:lnTo>
                        <a:pt x="408" y="62"/>
                      </a:lnTo>
                      <a:lnTo>
                        <a:pt x="401" y="67"/>
                      </a:lnTo>
                      <a:lnTo>
                        <a:pt x="400" y="65"/>
                      </a:lnTo>
                      <a:lnTo>
                        <a:pt x="394" y="74"/>
                      </a:lnTo>
                      <a:lnTo>
                        <a:pt x="393" y="82"/>
                      </a:lnTo>
                      <a:lnTo>
                        <a:pt x="384" y="89"/>
                      </a:lnTo>
                      <a:lnTo>
                        <a:pt x="385" y="94"/>
                      </a:lnTo>
                      <a:lnTo>
                        <a:pt x="383" y="93"/>
                      </a:lnTo>
                      <a:lnTo>
                        <a:pt x="383" y="96"/>
                      </a:lnTo>
                      <a:lnTo>
                        <a:pt x="376" y="99"/>
                      </a:lnTo>
                      <a:lnTo>
                        <a:pt x="375" y="107"/>
                      </a:lnTo>
                      <a:lnTo>
                        <a:pt x="367" y="106"/>
                      </a:lnTo>
                      <a:lnTo>
                        <a:pt x="363" y="110"/>
                      </a:lnTo>
                      <a:lnTo>
                        <a:pt x="363" y="119"/>
                      </a:lnTo>
                      <a:lnTo>
                        <a:pt x="356" y="126"/>
                      </a:lnTo>
                      <a:lnTo>
                        <a:pt x="364" y="138"/>
                      </a:lnTo>
                      <a:lnTo>
                        <a:pt x="373" y="138"/>
                      </a:lnTo>
                      <a:lnTo>
                        <a:pt x="374" y="144"/>
                      </a:lnTo>
                      <a:lnTo>
                        <a:pt x="381" y="143"/>
                      </a:lnTo>
                      <a:lnTo>
                        <a:pt x="382" y="152"/>
                      </a:lnTo>
                      <a:lnTo>
                        <a:pt x="393" y="161"/>
                      </a:lnTo>
                      <a:lnTo>
                        <a:pt x="391" y="175"/>
                      </a:lnTo>
                      <a:lnTo>
                        <a:pt x="379" y="183"/>
                      </a:lnTo>
                      <a:lnTo>
                        <a:pt x="371" y="195"/>
                      </a:lnTo>
                      <a:lnTo>
                        <a:pt x="375" y="198"/>
                      </a:lnTo>
                      <a:lnTo>
                        <a:pt x="378" y="209"/>
                      </a:lnTo>
                      <a:lnTo>
                        <a:pt x="378" y="223"/>
                      </a:lnTo>
                      <a:lnTo>
                        <a:pt x="384" y="223"/>
                      </a:lnTo>
                      <a:lnTo>
                        <a:pt x="389" y="229"/>
                      </a:lnTo>
                      <a:lnTo>
                        <a:pt x="395" y="229"/>
                      </a:lnTo>
                      <a:lnTo>
                        <a:pt x="400" y="248"/>
                      </a:lnTo>
                      <a:lnTo>
                        <a:pt x="405" y="253"/>
                      </a:lnTo>
                      <a:lnTo>
                        <a:pt x="405" y="258"/>
                      </a:lnTo>
                      <a:lnTo>
                        <a:pt x="413" y="262"/>
                      </a:lnTo>
                      <a:lnTo>
                        <a:pt x="415" y="256"/>
                      </a:lnTo>
                      <a:lnTo>
                        <a:pt x="420" y="258"/>
                      </a:lnTo>
                      <a:lnTo>
                        <a:pt x="421" y="262"/>
                      </a:lnTo>
                      <a:lnTo>
                        <a:pt x="425" y="264"/>
                      </a:lnTo>
                      <a:lnTo>
                        <a:pt x="425" y="271"/>
                      </a:lnTo>
                      <a:lnTo>
                        <a:pt x="442" y="256"/>
                      </a:lnTo>
                      <a:lnTo>
                        <a:pt x="445" y="259"/>
                      </a:lnTo>
                      <a:lnTo>
                        <a:pt x="453" y="250"/>
                      </a:lnTo>
                      <a:lnTo>
                        <a:pt x="457" y="254"/>
                      </a:lnTo>
                      <a:lnTo>
                        <a:pt x="455" y="258"/>
                      </a:lnTo>
                      <a:lnTo>
                        <a:pt x="458" y="261"/>
                      </a:lnTo>
                      <a:lnTo>
                        <a:pt x="460" y="257"/>
                      </a:lnTo>
                      <a:lnTo>
                        <a:pt x="470" y="252"/>
                      </a:lnTo>
                      <a:lnTo>
                        <a:pt x="472" y="252"/>
                      </a:lnTo>
                      <a:lnTo>
                        <a:pt x="471" y="257"/>
                      </a:lnTo>
                      <a:lnTo>
                        <a:pt x="476" y="261"/>
                      </a:lnTo>
                      <a:lnTo>
                        <a:pt x="482" y="258"/>
                      </a:lnTo>
                      <a:lnTo>
                        <a:pt x="484" y="262"/>
                      </a:lnTo>
                      <a:lnTo>
                        <a:pt x="490" y="260"/>
                      </a:lnTo>
                      <a:lnTo>
                        <a:pt x="488" y="254"/>
                      </a:lnTo>
                      <a:lnTo>
                        <a:pt x="491" y="253"/>
                      </a:lnTo>
                      <a:lnTo>
                        <a:pt x="493" y="260"/>
                      </a:lnTo>
                      <a:lnTo>
                        <a:pt x="493" y="261"/>
                      </a:lnTo>
                      <a:lnTo>
                        <a:pt x="494" y="262"/>
                      </a:lnTo>
                      <a:lnTo>
                        <a:pt x="494" y="266"/>
                      </a:lnTo>
                      <a:lnTo>
                        <a:pt x="497" y="267"/>
                      </a:lnTo>
                      <a:lnTo>
                        <a:pt x="493" y="271"/>
                      </a:lnTo>
                      <a:lnTo>
                        <a:pt x="501" y="278"/>
                      </a:lnTo>
                      <a:lnTo>
                        <a:pt x="499" y="279"/>
                      </a:lnTo>
                      <a:lnTo>
                        <a:pt x="501" y="285"/>
                      </a:lnTo>
                      <a:lnTo>
                        <a:pt x="500" y="289"/>
                      </a:lnTo>
                      <a:lnTo>
                        <a:pt x="504" y="287"/>
                      </a:lnTo>
                      <a:lnTo>
                        <a:pt x="507" y="297"/>
                      </a:lnTo>
                      <a:lnTo>
                        <a:pt x="510" y="298"/>
                      </a:lnTo>
                      <a:lnTo>
                        <a:pt x="509" y="301"/>
                      </a:lnTo>
                      <a:lnTo>
                        <a:pt x="513" y="304"/>
                      </a:lnTo>
                      <a:lnTo>
                        <a:pt x="512" y="311"/>
                      </a:lnTo>
                      <a:lnTo>
                        <a:pt x="516" y="310"/>
                      </a:lnTo>
                      <a:lnTo>
                        <a:pt x="516" y="313"/>
                      </a:lnTo>
                      <a:lnTo>
                        <a:pt x="520" y="315"/>
                      </a:lnTo>
                      <a:lnTo>
                        <a:pt x="520" y="315"/>
                      </a:lnTo>
                      <a:lnTo>
                        <a:pt x="518" y="318"/>
                      </a:lnTo>
                      <a:lnTo>
                        <a:pt x="497" y="320"/>
                      </a:lnTo>
                      <a:lnTo>
                        <a:pt x="497" y="317"/>
                      </a:lnTo>
                      <a:lnTo>
                        <a:pt x="494" y="315"/>
                      </a:lnTo>
                      <a:lnTo>
                        <a:pt x="492" y="321"/>
                      </a:lnTo>
                      <a:lnTo>
                        <a:pt x="480" y="322"/>
                      </a:lnTo>
                      <a:lnTo>
                        <a:pt x="476" y="327"/>
                      </a:lnTo>
                      <a:lnTo>
                        <a:pt x="450" y="343"/>
                      </a:lnTo>
                      <a:lnTo>
                        <a:pt x="384" y="374"/>
                      </a:lnTo>
                      <a:lnTo>
                        <a:pt x="378" y="381"/>
                      </a:lnTo>
                      <a:lnTo>
                        <a:pt x="371" y="378"/>
                      </a:lnTo>
                      <a:lnTo>
                        <a:pt x="364" y="389"/>
                      </a:lnTo>
                      <a:lnTo>
                        <a:pt x="358" y="401"/>
                      </a:lnTo>
                      <a:lnTo>
                        <a:pt x="358" y="405"/>
                      </a:lnTo>
                      <a:lnTo>
                        <a:pt x="361" y="407"/>
                      </a:lnTo>
                      <a:lnTo>
                        <a:pt x="357" y="408"/>
                      </a:lnTo>
                      <a:lnTo>
                        <a:pt x="350" y="435"/>
                      </a:lnTo>
                      <a:lnTo>
                        <a:pt x="356" y="437"/>
                      </a:lnTo>
                      <a:lnTo>
                        <a:pt x="351" y="441"/>
                      </a:lnTo>
                      <a:lnTo>
                        <a:pt x="354" y="451"/>
                      </a:lnTo>
                      <a:lnTo>
                        <a:pt x="359" y="458"/>
                      </a:lnTo>
                      <a:lnTo>
                        <a:pt x="358" y="479"/>
                      </a:lnTo>
                      <a:lnTo>
                        <a:pt x="363" y="484"/>
                      </a:lnTo>
                      <a:lnTo>
                        <a:pt x="370" y="497"/>
                      </a:lnTo>
                      <a:lnTo>
                        <a:pt x="368" y="496"/>
                      </a:lnTo>
                      <a:lnTo>
                        <a:pt x="365" y="500"/>
                      </a:lnTo>
                      <a:lnTo>
                        <a:pt x="368" y="502"/>
                      </a:lnTo>
                      <a:lnTo>
                        <a:pt x="372" y="500"/>
                      </a:lnTo>
                      <a:lnTo>
                        <a:pt x="371" y="504"/>
                      </a:lnTo>
                      <a:lnTo>
                        <a:pt x="373" y="505"/>
                      </a:lnTo>
                      <a:lnTo>
                        <a:pt x="375" y="503"/>
                      </a:lnTo>
                      <a:lnTo>
                        <a:pt x="373" y="496"/>
                      </a:lnTo>
                      <a:lnTo>
                        <a:pt x="375" y="496"/>
                      </a:lnTo>
                      <a:lnTo>
                        <a:pt x="393" y="518"/>
                      </a:lnTo>
                      <a:lnTo>
                        <a:pt x="391" y="537"/>
                      </a:lnTo>
                      <a:lnTo>
                        <a:pt x="385" y="541"/>
                      </a:lnTo>
                      <a:lnTo>
                        <a:pt x="386" y="552"/>
                      </a:lnTo>
                      <a:lnTo>
                        <a:pt x="379" y="550"/>
                      </a:lnTo>
                      <a:lnTo>
                        <a:pt x="380" y="538"/>
                      </a:lnTo>
                      <a:lnTo>
                        <a:pt x="376" y="537"/>
                      </a:lnTo>
                      <a:lnTo>
                        <a:pt x="373" y="538"/>
                      </a:lnTo>
                      <a:lnTo>
                        <a:pt x="370" y="545"/>
                      </a:lnTo>
                      <a:lnTo>
                        <a:pt x="373" y="549"/>
                      </a:lnTo>
                      <a:lnTo>
                        <a:pt x="372" y="558"/>
                      </a:lnTo>
                      <a:lnTo>
                        <a:pt x="375" y="560"/>
                      </a:lnTo>
                      <a:lnTo>
                        <a:pt x="377" y="559"/>
                      </a:lnTo>
                      <a:lnTo>
                        <a:pt x="378" y="561"/>
                      </a:lnTo>
                      <a:lnTo>
                        <a:pt x="372" y="561"/>
                      </a:lnTo>
                      <a:lnTo>
                        <a:pt x="372" y="567"/>
                      </a:lnTo>
                      <a:lnTo>
                        <a:pt x="362" y="559"/>
                      </a:lnTo>
                      <a:lnTo>
                        <a:pt x="362" y="559"/>
                      </a:lnTo>
                      <a:lnTo>
                        <a:pt x="360" y="550"/>
                      </a:lnTo>
                      <a:lnTo>
                        <a:pt x="352" y="548"/>
                      </a:lnTo>
                      <a:lnTo>
                        <a:pt x="348" y="544"/>
                      </a:lnTo>
                      <a:lnTo>
                        <a:pt x="347" y="532"/>
                      </a:lnTo>
                      <a:lnTo>
                        <a:pt x="351" y="527"/>
                      </a:lnTo>
                      <a:lnTo>
                        <a:pt x="346" y="523"/>
                      </a:lnTo>
                      <a:lnTo>
                        <a:pt x="342" y="523"/>
                      </a:lnTo>
                      <a:lnTo>
                        <a:pt x="336" y="528"/>
                      </a:lnTo>
                      <a:lnTo>
                        <a:pt x="327" y="527"/>
                      </a:lnTo>
                      <a:lnTo>
                        <a:pt x="324" y="523"/>
                      </a:lnTo>
                      <a:lnTo>
                        <a:pt x="318" y="527"/>
                      </a:lnTo>
                      <a:lnTo>
                        <a:pt x="308" y="514"/>
                      </a:lnTo>
                      <a:lnTo>
                        <a:pt x="281" y="510"/>
                      </a:lnTo>
                      <a:lnTo>
                        <a:pt x="273" y="513"/>
                      </a:lnTo>
                      <a:lnTo>
                        <a:pt x="246" y="513"/>
                      </a:lnTo>
                      <a:lnTo>
                        <a:pt x="235" y="518"/>
                      </a:lnTo>
                      <a:lnTo>
                        <a:pt x="231" y="527"/>
                      </a:lnTo>
                      <a:lnTo>
                        <a:pt x="218" y="531"/>
                      </a:lnTo>
                      <a:lnTo>
                        <a:pt x="210" y="540"/>
                      </a:lnTo>
                      <a:lnTo>
                        <a:pt x="205" y="540"/>
                      </a:lnTo>
                      <a:lnTo>
                        <a:pt x="202" y="539"/>
                      </a:lnTo>
                      <a:lnTo>
                        <a:pt x="201" y="532"/>
                      </a:lnTo>
                      <a:lnTo>
                        <a:pt x="191" y="526"/>
                      </a:lnTo>
                      <a:lnTo>
                        <a:pt x="168" y="527"/>
                      </a:lnTo>
                      <a:lnTo>
                        <a:pt x="168" y="521"/>
                      </a:lnTo>
                      <a:lnTo>
                        <a:pt x="168" y="521"/>
                      </a:lnTo>
                      <a:lnTo>
                        <a:pt x="167" y="517"/>
                      </a:lnTo>
                      <a:lnTo>
                        <a:pt x="134" y="500"/>
                      </a:lnTo>
                      <a:lnTo>
                        <a:pt x="134" y="489"/>
                      </a:lnTo>
                      <a:lnTo>
                        <a:pt x="128" y="493"/>
                      </a:lnTo>
                      <a:lnTo>
                        <a:pt x="116" y="488"/>
                      </a:lnTo>
                      <a:lnTo>
                        <a:pt x="118" y="482"/>
                      </a:lnTo>
                      <a:lnTo>
                        <a:pt x="116" y="478"/>
                      </a:lnTo>
                      <a:lnTo>
                        <a:pt x="121" y="474"/>
                      </a:lnTo>
                      <a:lnTo>
                        <a:pt x="108" y="469"/>
                      </a:lnTo>
                      <a:lnTo>
                        <a:pt x="105" y="476"/>
                      </a:lnTo>
                      <a:lnTo>
                        <a:pt x="99" y="473"/>
                      </a:lnTo>
                      <a:lnTo>
                        <a:pt x="98" y="478"/>
                      </a:lnTo>
                      <a:lnTo>
                        <a:pt x="94" y="477"/>
                      </a:lnTo>
                      <a:lnTo>
                        <a:pt x="84" y="469"/>
                      </a:lnTo>
                      <a:lnTo>
                        <a:pt x="88" y="462"/>
                      </a:lnTo>
                      <a:lnTo>
                        <a:pt x="85" y="460"/>
                      </a:lnTo>
                      <a:lnTo>
                        <a:pt x="78" y="461"/>
                      </a:lnTo>
                      <a:lnTo>
                        <a:pt x="80" y="453"/>
                      </a:lnTo>
                      <a:lnTo>
                        <a:pt x="77" y="448"/>
                      </a:lnTo>
                      <a:lnTo>
                        <a:pt x="64" y="443"/>
                      </a:lnTo>
                      <a:lnTo>
                        <a:pt x="64" y="438"/>
                      </a:lnTo>
                      <a:lnTo>
                        <a:pt x="57" y="436"/>
                      </a:lnTo>
                      <a:lnTo>
                        <a:pt x="57" y="433"/>
                      </a:lnTo>
                      <a:lnTo>
                        <a:pt x="46" y="431"/>
                      </a:lnTo>
                      <a:lnTo>
                        <a:pt x="42" y="421"/>
                      </a:lnTo>
                      <a:lnTo>
                        <a:pt x="33" y="413"/>
                      </a:lnTo>
                      <a:lnTo>
                        <a:pt x="23" y="422"/>
                      </a:lnTo>
                      <a:lnTo>
                        <a:pt x="21" y="417"/>
                      </a:lnTo>
                      <a:lnTo>
                        <a:pt x="15" y="415"/>
                      </a:lnTo>
                      <a:lnTo>
                        <a:pt x="18" y="408"/>
                      </a:lnTo>
                      <a:lnTo>
                        <a:pt x="14" y="402"/>
                      </a:lnTo>
                      <a:lnTo>
                        <a:pt x="19" y="398"/>
                      </a:lnTo>
                      <a:lnTo>
                        <a:pt x="15" y="395"/>
                      </a:lnTo>
                      <a:lnTo>
                        <a:pt x="19" y="384"/>
                      </a:lnTo>
                      <a:lnTo>
                        <a:pt x="9" y="379"/>
                      </a:lnTo>
                      <a:lnTo>
                        <a:pt x="7" y="383"/>
                      </a:lnTo>
                      <a:lnTo>
                        <a:pt x="3" y="381"/>
                      </a:lnTo>
                      <a:lnTo>
                        <a:pt x="5" y="374"/>
                      </a:lnTo>
                      <a:lnTo>
                        <a:pt x="0" y="326"/>
                      </a:lnTo>
                      <a:lnTo>
                        <a:pt x="46" y="258"/>
                      </a:lnTo>
                      <a:lnTo>
                        <a:pt x="46" y="258"/>
                      </a:lnTo>
                      <a:lnTo>
                        <a:pt x="56" y="264"/>
                      </a:lnTo>
                      <a:lnTo>
                        <a:pt x="51" y="270"/>
                      </a:lnTo>
                      <a:lnTo>
                        <a:pt x="54" y="276"/>
                      </a:lnTo>
                      <a:lnTo>
                        <a:pt x="46" y="292"/>
                      </a:lnTo>
                      <a:lnTo>
                        <a:pt x="54" y="292"/>
                      </a:lnTo>
                      <a:lnTo>
                        <a:pt x="63" y="296"/>
                      </a:lnTo>
                      <a:lnTo>
                        <a:pt x="60" y="300"/>
                      </a:lnTo>
                      <a:lnTo>
                        <a:pt x="66" y="304"/>
                      </a:lnTo>
                      <a:lnTo>
                        <a:pt x="72" y="297"/>
                      </a:lnTo>
                      <a:lnTo>
                        <a:pt x="74" y="302"/>
                      </a:lnTo>
                      <a:lnTo>
                        <a:pt x="82" y="291"/>
                      </a:lnTo>
                      <a:lnTo>
                        <a:pt x="84" y="296"/>
                      </a:lnTo>
                      <a:lnTo>
                        <a:pt x="91" y="292"/>
                      </a:lnTo>
                      <a:lnTo>
                        <a:pt x="98" y="299"/>
                      </a:lnTo>
                      <a:lnTo>
                        <a:pt x="105" y="300"/>
                      </a:lnTo>
                      <a:lnTo>
                        <a:pt x="116" y="287"/>
                      </a:lnTo>
                      <a:lnTo>
                        <a:pt x="114" y="272"/>
                      </a:lnTo>
                      <a:lnTo>
                        <a:pt x="121" y="273"/>
                      </a:lnTo>
                      <a:lnTo>
                        <a:pt x="119" y="263"/>
                      </a:lnTo>
                      <a:lnTo>
                        <a:pt x="128" y="251"/>
                      </a:lnTo>
                      <a:lnTo>
                        <a:pt x="132" y="232"/>
                      </a:lnTo>
                      <a:lnTo>
                        <a:pt x="142" y="232"/>
                      </a:lnTo>
                      <a:lnTo>
                        <a:pt x="141" y="226"/>
                      </a:lnTo>
                      <a:lnTo>
                        <a:pt x="142" y="229"/>
                      </a:lnTo>
                      <a:lnTo>
                        <a:pt x="152" y="235"/>
                      </a:lnTo>
                      <a:lnTo>
                        <a:pt x="150" y="231"/>
                      </a:lnTo>
                      <a:lnTo>
                        <a:pt x="153" y="224"/>
                      </a:lnTo>
                      <a:lnTo>
                        <a:pt x="159" y="224"/>
                      </a:lnTo>
                      <a:lnTo>
                        <a:pt x="158" y="212"/>
                      </a:lnTo>
                      <a:lnTo>
                        <a:pt x="172" y="213"/>
                      </a:lnTo>
                      <a:lnTo>
                        <a:pt x="183" y="204"/>
                      </a:lnTo>
                      <a:lnTo>
                        <a:pt x="192" y="203"/>
                      </a:lnTo>
                      <a:lnTo>
                        <a:pt x="200" y="205"/>
                      </a:lnTo>
                      <a:lnTo>
                        <a:pt x="202" y="217"/>
                      </a:lnTo>
                      <a:lnTo>
                        <a:pt x="219" y="218"/>
                      </a:lnTo>
                      <a:lnTo>
                        <a:pt x="223" y="210"/>
                      </a:lnTo>
                      <a:lnTo>
                        <a:pt x="218" y="202"/>
                      </a:lnTo>
                      <a:lnTo>
                        <a:pt x="221" y="199"/>
                      </a:lnTo>
                      <a:lnTo>
                        <a:pt x="218" y="196"/>
                      </a:lnTo>
                      <a:lnTo>
                        <a:pt x="227" y="194"/>
                      </a:lnTo>
                      <a:lnTo>
                        <a:pt x="223" y="187"/>
                      </a:lnTo>
                      <a:lnTo>
                        <a:pt x="223" y="179"/>
                      </a:lnTo>
                      <a:lnTo>
                        <a:pt x="235" y="175"/>
                      </a:lnTo>
                      <a:lnTo>
                        <a:pt x="238" y="178"/>
                      </a:lnTo>
                      <a:lnTo>
                        <a:pt x="240" y="175"/>
                      </a:lnTo>
                      <a:lnTo>
                        <a:pt x="249" y="176"/>
                      </a:lnTo>
                      <a:lnTo>
                        <a:pt x="266" y="170"/>
                      </a:lnTo>
                      <a:lnTo>
                        <a:pt x="274" y="155"/>
                      </a:lnTo>
                      <a:lnTo>
                        <a:pt x="278" y="156"/>
                      </a:lnTo>
                      <a:lnTo>
                        <a:pt x="281" y="149"/>
                      </a:lnTo>
                      <a:lnTo>
                        <a:pt x="270" y="140"/>
                      </a:lnTo>
                      <a:lnTo>
                        <a:pt x="274" y="132"/>
                      </a:lnTo>
                      <a:lnTo>
                        <a:pt x="268" y="130"/>
                      </a:lnTo>
                      <a:lnTo>
                        <a:pt x="266" y="131"/>
                      </a:lnTo>
                      <a:lnTo>
                        <a:pt x="264" y="124"/>
                      </a:lnTo>
                      <a:lnTo>
                        <a:pt x="255" y="126"/>
                      </a:lnTo>
                      <a:lnTo>
                        <a:pt x="252" y="123"/>
                      </a:lnTo>
                      <a:lnTo>
                        <a:pt x="255" y="114"/>
                      </a:lnTo>
                      <a:lnTo>
                        <a:pt x="253" y="109"/>
                      </a:lnTo>
                      <a:lnTo>
                        <a:pt x="241" y="99"/>
                      </a:lnTo>
                      <a:lnTo>
                        <a:pt x="250" y="93"/>
                      </a:lnTo>
                      <a:lnTo>
                        <a:pt x="254" y="96"/>
                      </a:lnTo>
                      <a:lnTo>
                        <a:pt x="255" y="82"/>
                      </a:lnTo>
                      <a:lnTo>
                        <a:pt x="264" y="70"/>
                      </a:lnTo>
                      <a:lnTo>
                        <a:pt x="262" y="64"/>
                      </a:lnTo>
                      <a:lnTo>
                        <a:pt x="249" y="62"/>
                      </a:lnTo>
                      <a:lnTo>
                        <a:pt x="250" y="56"/>
                      </a:lnTo>
                      <a:lnTo>
                        <a:pt x="269" y="46"/>
                      </a:lnTo>
                      <a:lnTo>
                        <a:pt x="277" y="47"/>
                      </a:lnTo>
                      <a:lnTo>
                        <a:pt x="281" y="43"/>
                      </a:lnTo>
                      <a:lnTo>
                        <a:pt x="286" y="42"/>
                      </a:lnTo>
                      <a:lnTo>
                        <a:pt x="288" y="45"/>
                      </a:lnTo>
                      <a:lnTo>
                        <a:pt x="298" y="29"/>
                      </a:lnTo>
                      <a:lnTo>
                        <a:pt x="297" y="23"/>
                      </a:lnTo>
                      <a:lnTo>
                        <a:pt x="303" y="12"/>
                      </a:lnTo>
                      <a:lnTo>
                        <a:pt x="302" y="2"/>
                      </a:lnTo>
                      <a:lnTo>
                        <a:pt x="319" y="15"/>
                      </a:lnTo>
                      <a:lnTo>
                        <a:pt x="322" y="14"/>
                      </a:lnTo>
                      <a:lnTo>
                        <a:pt x="329" y="18"/>
                      </a:lnTo>
                      <a:lnTo>
                        <a:pt x="329" y="27"/>
                      </a:lnTo>
                      <a:lnTo>
                        <a:pt x="342" y="16"/>
                      </a:lnTo>
                      <a:lnTo>
                        <a:pt x="347" y="19"/>
                      </a:lnTo>
                      <a:lnTo>
                        <a:pt x="360" y="16"/>
                      </a:lnTo>
                      <a:lnTo>
                        <a:pt x="363" y="19"/>
                      </a:lnTo>
                      <a:lnTo>
                        <a:pt x="368" y="19"/>
                      </a:lnTo>
                      <a:lnTo>
                        <a:pt x="370" y="17"/>
                      </a:lnTo>
                      <a:lnTo>
                        <a:pt x="369" y="12"/>
                      </a:lnTo>
                      <a:lnTo>
                        <a:pt x="372" y="13"/>
                      </a:lnTo>
                      <a:lnTo>
                        <a:pt x="379" y="5"/>
                      </a:lnTo>
                      <a:lnTo>
                        <a:pt x="390" y="0"/>
                      </a:lnTo>
                      <a:lnTo>
                        <a:pt x="390" y="0"/>
                      </a:lnTo>
                      <a:lnTo>
                        <a:pt x="395" y="0"/>
                      </a:lnTo>
                      <a:close/>
                    </a:path>
                  </a:pathLst>
                </a:custGeom>
                <a:solidFill>
                  <a:srgbClr val="C1E1AF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40" name="Google Shape;293;p2">
                  <a:extLst>
                    <a:ext uri="{FF2B5EF4-FFF2-40B4-BE49-F238E27FC236}">
                      <a16:creationId xmlns:a16="http://schemas.microsoft.com/office/drawing/2014/main" id="{3A6C4EAF-17D8-1BBD-FE84-040A5F328EE6}"/>
                    </a:ext>
                  </a:extLst>
                </p:cNvPr>
                <p:cNvSpPr/>
                <p:nvPr/>
              </p:nvSpPr>
              <p:spPr>
                <a:xfrm>
                  <a:off x="3110983" y="894796"/>
                  <a:ext cx="154800" cy="153888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algn="ctr"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grpSp>
            <p:nvGrpSpPr>
              <p:cNvPr id="21" name="Google Shape;294;p2">
                <a:extLst>
                  <a:ext uri="{FF2B5EF4-FFF2-40B4-BE49-F238E27FC236}">
                    <a16:creationId xmlns:a16="http://schemas.microsoft.com/office/drawing/2014/main" id="{6792C3B3-5814-7A45-C4B5-616BEE9AE9ED}"/>
                  </a:ext>
                </a:extLst>
              </p:cNvPr>
              <p:cNvGrpSpPr/>
              <p:nvPr/>
            </p:nvGrpSpPr>
            <p:grpSpPr>
              <a:xfrm>
                <a:off x="5151947" y="4376995"/>
                <a:ext cx="3476625" cy="3622676"/>
                <a:chOff x="334286" y="688215"/>
                <a:chExt cx="3476625" cy="3622676"/>
              </a:xfrm>
            </p:grpSpPr>
            <p:sp>
              <p:nvSpPr>
                <p:cNvPr id="29" name="Google Shape;295;p2" descr="{&quot;Key&quot;:&quot;basilicata&quot;,&quot;Name&quot;:&quot;Basilicata&quot;,&quot;Value&quot;:188.0,&quot;Formula&quot;:&quot;188&quot;,&quot;Text&quot;:&quot;188&quot;,&quot;OfficeApplication&quot;:2,&quot;HasValue&quot;:true}">
                  <a:extLst>
                    <a:ext uri="{FF2B5EF4-FFF2-40B4-BE49-F238E27FC236}">
                      <a16:creationId xmlns:a16="http://schemas.microsoft.com/office/drawing/2014/main" id="{0212D222-480B-1CC9-AB09-FA1F14D9E209}"/>
                    </a:ext>
                  </a:extLst>
                </p:cNvPr>
                <p:cNvSpPr/>
                <p:nvPr/>
              </p:nvSpPr>
              <p:spPr>
                <a:xfrm>
                  <a:off x="3185436" y="2918653"/>
                  <a:ext cx="509587" cy="54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1" h="342" extrusionOk="0">
                      <a:moveTo>
                        <a:pt x="43" y="23"/>
                      </a:moveTo>
                      <a:lnTo>
                        <a:pt x="42" y="19"/>
                      </a:lnTo>
                      <a:lnTo>
                        <a:pt x="48" y="13"/>
                      </a:lnTo>
                      <a:lnTo>
                        <a:pt x="55" y="11"/>
                      </a:lnTo>
                      <a:lnTo>
                        <a:pt x="75" y="15"/>
                      </a:lnTo>
                      <a:lnTo>
                        <a:pt x="85" y="11"/>
                      </a:lnTo>
                      <a:lnTo>
                        <a:pt x="91" y="16"/>
                      </a:lnTo>
                      <a:lnTo>
                        <a:pt x="98" y="11"/>
                      </a:lnTo>
                      <a:lnTo>
                        <a:pt x="97" y="7"/>
                      </a:lnTo>
                      <a:lnTo>
                        <a:pt x="105" y="6"/>
                      </a:lnTo>
                      <a:lnTo>
                        <a:pt x="104" y="3"/>
                      </a:lnTo>
                      <a:lnTo>
                        <a:pt x="107" y="4"/>
                      </a:lnTo>
                      <a:lnTo>
                        <a:pt x="113" y="0"/>
                      </a:lnTo>
                      <a:lnTo>
                        <a:pt x="122" y="7"/>
                      </a:lnTo>
                      <a:lnTo>
                        <a:pt x="129" y="8"/>
                      </a:lnTo>
                      <a:lnTo>
                        <a:pt x="130" y="12"/>
                      </a:lnTo>
                      <a:lnTo>
                        <a:pt x="135" y="15"/>
                      </a:lnTo>
                      <a:lnTo>
                        <a:pt x="137" y="24"/>
                      </a:lnTo>
                      <a:lnTo>
                        <a:pt x="140" y="22"/>
                      </a:lnTo>
                      <a:lnTo>
                        <a:pt x="148" y="28"/>
                      </a:lnTo>
                      <a:lnTo>
                        <a:pt x="146" y="32"/>
                      </a:lnTo>
                      <a:lnTo>
                        <a:pt x="147" y="39"/>
                      </a:lnTo>
                      <a:lnTo>
                        <a:pt x="139" y="47"/>
                      </a:lnTo>
                      <a:lnTo>
                        <a:pt x="133" y="46"/>
                      </a:lnTo>
                      <a:lnTo>
                        <a:pt x="135" y="50"/>
                      </a:lnTo>
                      <a:lnTo>
                        <a:pt x="158" y="61"/>
                      </a:lnTo>
                      <a:lnTo>
                        <a:pt x="165" y="67"/>
                      </a:lnTo>
                      <a:lnTo>
                        <a:pt x="173" y="59"/>
                      </a:lnTo>
                      <a:lnTo>
                        <a:pt x="182" y="62"/>
                      </a:lnTo>
                      <a:lnTo>
                        <a:pt x="194" y="87"/>
                      </a:lnTo>
                      <a:lnTo>
                        <a:pt x="221" y="113"/>
                      </a:lnTo>
                      <a:lnTo>
                        <a:pt x="225" y="120"/>
                      </a:lnTo>
                      <a:lnTo>
                        <a:pt x="231" y="121"/>
                      </a:lnTo>
                      <a:lnTo>
                        <a:pt x="245" y="105"/>
                      </a:lnTo>
                      <a:lnTo>
                        <a:pt x="253" y="115"/>
                      </a:lnTo>
                      <a:lnTo>
                        <a:pt x="252" y="107"/>
                      </a:lnTo>
                      <a:lnTo>
                        <a:pt x="256" y="106"/>
                      </a:lnTo>
                      <a:lnTo>
                        <a:pt x="261" y="112"/>
                      </a:lnTo>
                      <a:lnTo>
                        <a:pt x="261" y="105"/>
                      </a:lnTo>
                      <a:lnTo>
                        <a:pt x="268" y="108"/>
                      </a:lnTo>
                      <a:lnTo>
                        <a:pt x="272" y="105"/>
                      </a:lnTo>
                      <a:lnTo>
                        <a:pt x="273" y="109"/>
                      </a:lnTo>
                      <a:lnTo>
                        <a:pt x="277" y="112"/>
                      </a:lnTo>
                      <a:lnTo>
                        <a:pt x="280" y="109"/>
                      </a:lnTo>
                      <a:lnTo>
                        <a:pt x="291" y="118"/>
                      </a:lnTo>
                      <a:lnTo>
                        <a:pt x="287" y="120"/>
                      </a:lnTo>
                      <a:lnTo>
                        <a:pt x="292" y="125"/>
                      </a:lnTo>
                      <a:lnTo>
                        <a:pt x="288" y="141"/>
                      </a:lnTo>
                      <a:lnTo>
                        <a:pt x="292" y="149"/>
                      </a:lnTo>
                      <a:lnTo>
                        <a:pt x="290" y="151"/>
                      </a:lnTo>
                      <a:lnTo>
                        <a:pt x="288" y="163"/>
                      </a:lnTo>
                      <a:lnTo>
                        <a:pt x="292" y="168"/>
                      </a:lnTo>
                      <a:lnTo>
                        <a:pt x="290" y="171"/>
                      </a:lnTo>
                      <a:lnTo>
                        <a:pt x="295" y="174"/>
                      </a:lnTo>
                      <a:lnTo>
                        <a:pt x="291" y="183"/>
                      </a:lnTo>
                      <a:lnTo>
                        <a:pt x="294" y="186"/>
                      </a:lnTo>
                      <a:lnTo>
                        <a:pt x="302" y="185"/>
                      </a:lnTo>
                      <a:lnTo>
                        <a:pt x="309" y="189"/>
                      </a:lnTo>
                      <a:lnTo>
                        <a:pt x="310" y="195"/>
                      </a:lnTo>
                      <a:lnTo>
                        <a:pt x="317" y="201"/>
                      </a:lnTo>
                      <a:lnTo>
                        <a:pt x="321" y="210"/>
                      </a:lnTo>
                      <a:lnTo>
                        <a:pt x="321" y="210"/>
                      </a:lnTo>
                      <a:lnTo>
                        <a:pt x="305" y="232"/>
                      </a:lnTo>
                      <a:lnTo>
                        <a:pt x="285" y="275"/>
                      </a:lnTo>
                      <a:lnTo>
                        <a:pt x="275" y="282"/>
                      </a:lnTo>
                      <a:lnTo>
                        <a:pt x="275" y="282"/>
                      </a:lnTo>
                      <a:lnTo>
                        <a:pt x="265" y="278"/>
                      </a:lnTo>
                      <a:lnTo>
                        <a:pt x="251" y="283"/>
                      </a:lnTo>
                      <a:lnTo>
                        <a:pt x="239" y="277"/>
                      </a:lnTo>
                      <a:lnTo>
                        <a:pt x="231" y="280"/>
                      </a:lnTo>
                      <a:lnTo>
                        <a:pt x="228" y="274"/>
                      </a:lnTo>
                      <a:lnTo>
                        <a:pt x="226" y="281"/>
                      </a:lnTo>
                      <a:lnTo>
                        <a:pt x="227" y="293"/>
                      </a:lnTo>
                      <a:lnTo>
                        <a:pt x="223" y="302"/>
                      </a:lnTo>
                      <a:lnTo>
                        <a:pt x="224" y="310"/>
                      </a:lnTo>
                      <a:lnTo>
                        <a:pt x="211" y="332"/>
                      </a:lnTo>
                      <a:lnTo>
                        <a:pt x="215" y="337"/>
                      </a:lnTo>
                      <a:lnTo>
                        <a:pt x="213" y="342"/>
                      </a:lnTo>
                      <a:lnTo>
                        <a:pt x="205" y="333"/>
                      </a:lnTo>
                      <a:lnTo>
                        <a:pt x="197" y="332"/>
                      </a:lnTo>
                      <a:lnTo>
                        <a:pt x="185" y="335"/>
                      </a:lnTo>
                      <a:lnTo>
                        <a:pt x="185" y="342"/>
                      </a:lnTo>
                      <a:lnTo>
                        <a:pt x="173" y="336"/>
                      </a:lnTo>
                      <a:lnTo>
                        <a:pt x="169" y="341"/>
                      </a:lnTo>
                      <a:lnTo>
                        <a:pt x="149" y="342"/>
                      </a:lnTo>
                      <a:lnTo>
                        <a:pt x="143" y="335"/>
                      </a:lnTo>
                      <a:lnTo>
                        <a:pt x="145" y="332"/>
                      </a:lnTo>
                      <a:lnTo>
                        <a:pt x="140" y="326"/>
                      </a:lnTo>
                      <a:lnTo>
                        <a:pt x="146" y="316"/>
                      </a:lnTo>
                      <a:lnTo>
                        <a:pt x="142" y="315"/>
                      </a:lnTo>
                      <a:lnTo>
                        <a:pt x="135" y="319"/>
                      </a:lnTo>
                      <a:lnTo>
                        <a:pt x="132" y="314"/>
                      </a:lnTo>
                      <a:lnTo>
                        <a:pt x="124" y="313"/>
                      </a:lnTo>
                      <a:lnTo>
                        <a:pt x="119" y="319"/>
                      </a:lnTo>
                      <a:lnTo>
                        <a:pt x="116" y="315"/>
                      </a:lnTo>
                      <a:lnTo>
                        <a:pt x="113" y="318"/>
                      </a:lnTo>
                      <a:lnTo>
                        <a:pt x="109" y="313"/>
                      </a:lnTo>
                      <a:lnTo>
                        <a:pt x="101" y="314"/>
                      </a:lnTo>
                      <a:lnTo>
                        <a:pt x="92" y="325"/>
                      </a:lnTo>
                      <a:lnTo>
                        <a:pt x="88" y="335"/>
                      </a:lnTo>
                      <a:lnTo>
                        <a:pt x="88" y="335"/>
                      </a:lnTo>
                      <a:lnTo>
                        <a:pt x="81" y="321"/>
                      </a:lnTo>
                      <a:lnTo>
                        <a:pt x="72" y="312"/>
                      </a:lnTo>
                      <a:lnTo>
                        <a:pt x="72" y="306"/>
                      </a:lnTo>
                      <a:lnTo>
                        <a:pt x="65" y="302"/>
                      </a:lnTo>
                      <a:lnTo>
                        <a:pt x="65" y="302"/>
                      </a:lnTo>
                      <a:lnTo>
                        <a:pt x="72" y="298"/>
                      </a:lnTo>
                      <a:lnTo>
                        <a:pt x="67" y="293"/>
                      </a:lnTo>
                      <a:lnTo>
                        <a:pt x="72" y="291"/>
                      </a:lnTo>
                      <a:lnTo>
                        <a:pt x="78" y="283"/>
                      </a:lnTo>
                      <a:lnTo>
                        <a:pt x="77" y="270"/>
                      </a:lnTo>
                      <a:lnTo>
                        <a:pt x="83" y="264"/>
                      </a:lnTo>
                      <a:lnTo>
                        <a:pt x="83" y="260"/>
                      </a:lnTo>
                      <a:lnTo>
                        <a:pt x="96" y="254"/>
                      </a:lnTo>
                      <a:lnTo>
                        <a:pt x="94" y="249"/>
                      </a:lnTo>
                      <a:lnTo>
                        <a:pt x="98" y="246"/>
                      </a:lnTo>
                      <a:lnTo>
                        <a:pt x="98" y="239"/>
                      </a:lnTo>
                      <a:lnTo>
                        <a:pt x="95" y="234"/>
                      </a:lnTo>
                      <a:lnTo>
                        <a:pt x="84" y="231"/>
                      </a:lnTo>
                      <a:lnTo>
                        <a:pt x="83" y="226"/>
                      </a:lnTo>
                      <a:lnTo>
                        <a:pt x="77" y="220"/>
                      </a:lnTo>
                      <a:lnTo>
                        <a:pt x="76" y="209"/>
                      </a:lnTo>
                      <a:lnTo>
                        <a:pt x="68" y="206"/>
                      </a:lnTo>
                      <a:lnTo>
                        <a:pt x="61" y="197"/>
                      </a:lnTo>
                      <a:lnTo>
                        <a:pt x="52" y="193"/>
                      </a:lnTo>
                      <a:lnTo>
                        <a:pt x="50" y="186"/>
                      </a:lnTo>
                      <a:lnTo>
                        <a:pt x="42" y="179"/>
                      </a:lnTo>
                      <a:lnTo>
                        <a:pt x="45" y="174"/>
                      </a:lnTo>
                      <a:lnTo>
                        <a:pt x="39" y="161"/>
                      </a:lnTo>
                      <a:lnTo>
                        <a:pt x="42" y="157"/>
                      </a:lnTo>
                      <a:lnTo>
                        <a:pt x="25" y="147"/>
                      </a:lnTo>
                      <a:lnTo>
                        <a:pt x="28" y="139"/>
                      </a:lnTo>
                      <a:lnTo>
                        <a:pt x="34" y="135"/>
                      </a:lnTo>
                      <a:lnTo>
                        <a:pt x="34" y="131"/>
                      </a:lnTo>
                      <a:lnTo>
                        <a:pt x="10" y="115"/>
                      </a:lnTo>
                      <a:lnTo>
                        <a:pt x="10" y="96"/>
                      </a:lnTo>
                      <a:lnTo>
                        <a:pt x="7" y="95"/>
                      </a:lnTo>
                      <a:lnTo>
                        <a:pt x="8" y="91"/>
                      </a:lnTo>
                      <a:lnTo>
                        <a:pt x="0" y="85"/>
                      </a:lnTo>
                      <a:lnTo>
                        <a:pt x="8" y="84"/>
                      </a:lnTo>
                      <a:lnTo>
                        <a:pt x="9" y="75"/>
                      </a:lnTo>
                      <a:lnTo>
                        <a:pt x="5" y="73"/>
                      </a:lnTo>
                      <a:lnTo>
                        <a:pt x="6" y="71"/>
                      </a:lnTo>
                      <a:lnTo>
                        <a:pt x="26" y="75"/>
                      </a:lnTo>
                      <a:lnTo>
                        <a:pt x="29" y="74"/>
                      </a:lnTo>
                      <a:lnTo>
                        <a:pt x="28" y="69"/>
                      </a:lnTo>
                      <a:lnTo>
                        <a:pt x="40" y="64"/>
                      </a:lnTo>
                      <a:lnTo>
                        <a:pt x="49" y="39"/>
                      </a:lnTo>
                      <a:lnTo>
                        <a:pt x="43" y="23"/>
                      </a:lnTo>
                      <a:close/>
                    </a:path>
                  </a:pathLst>
                </a:custGeom>
                <a:solidFill>
                  <a:srgbClr val="526ECF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0" name="Google Shape;296;p2" descr="{&quot;Key&quot;:&quot;calabria&quot;,&quot;Name&quot;:&quot;Calabria&quot;,&quot;Value&quot;:493.0,&quot;Formula&quot;:&quot;493&quot;,&quot;Text&quot;:&quot;493&quot;,&quot;OfficeApplication&quot;:2,&quot;HasValue&quot;:true}">
                  <a:extLst>
                    <a:ext uri="{FF2B5EF4-FFF2-40B4-BE49-F238E27FC236}">
                      <a16:creationId xmlns:a16="http://schemas.microsoft.com/office/drawing/2014/main" id="{DDBA0657-337F-CBE4-BE5D-7BD4FBC238A7}"/>
                    </a:ext>
                  </a:extLst>
                </p:cNvPr>
                <p:cNvSpPr/>
                <p:nvPr/>
              </p:nvSpPr>
              <p:spPr>
                <a:xfrm>
                  <a:off x="3283861" y="3353628"/>
                  <a:ext cx="527050" cy="957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" h="603" extrusionOk="0">
                      <a:moveTo>
                        <a:pt x="26" y="61"/>
                      </a:moveTo>
                      <a:lnTo>
                        <a:pt x="30" y="51"/>
                      </a:lnTo>
                      <a:lnTo>
                        <a:pt x="39" y="40"/>
                      </a:lnTo>
                      <a:lnTo>
                        <a:pt x="47" y="39"/>
                      </a:lnTo>
                      <a:lnTo>
                        <a:pt x="51" y="44"/>
                      </a:lnTo>
                      <a:lnTo>
                        <a:pt x="54" y="41"/>
                      </a:lnTo>
                      <a:lnTo>
                        <a:pt x="57" y="45"/>
                      </a:lnTo>
                      <a:lnTo>
                        <a:pt x="62" y="39"/>
                      </a:lnTo>
                      <a:lnTo>
                        <a:pt x="70" y="40"/>
                      </a:lnTo>
                      <a:lnTo>
                        <a:pt x="73" y="45"/>
                      </a:lnTo>
                      <a:lnTo>
                        <a:pt x="80" y="41"/>
                      </a:lnTo>
                      <a:lnTo>
                        <a:pt x="84" y="42"/>
                      </a:lnTo>
                      <a:lnTo>
                        <a:pt x="78" y="52"/>
                      </a:lnTo>
                      <a:lnTo>
                        <a:pt x="83" y="58"/>
                      </a:lnTo>
                      <a:lnTo>
                        <a:pt x="81" y="61"/>
                      </a:lnTo>
                      <a:lnTo>
                        <a:pt x="87" y="68"/>
                      </a:lnTo>
                      <a:lnTo>
                        <a:pt x="107" y="67"/>
                      </a:lnTo>
                      <a:lnTo>
                        <a:pt x="111" y="62"/>
                      </a:lnTo>
                      <a:lnTo>
                        <a:pt x="123" y="67"/>
                      </a:lnTo>
                      <a:lnTo>
                        <a:pt x="123" y="60"/>
                      </a:lnTo>
                      <a:lnTo>
                        <a:pt x="135" y="58"/>
                      </a:lnTo>
                      <a:lnTo>
                        <a:pt x="143" y="59"/>
                      </a:lnTo>
                      <a:lnTo>
                        <a:pt x="151" y="68"/>
                      </a:lnTo>
                      <a:lnTo>
                        <a:pt x="153" y="63"/>
                      </a:lnTo>
                      <a:lnTo>
                        <a:pt x="149" y="58"/>
                      </a:lnTo>
                      <a:lnTo>
                        <a:pt x="162" y="36"/>
                      </a:lnTo>
                      <a:lnTo>
                        <a:pt x="161" y="27"/>
                      </a:lnTo>
                      <a:lnTo>
                        <a:pt x="165" y="19"/>
                      </a:lnTo>
                      <a:lnTo>
                        <a:pt x="164" y="7"/>
                      </a:lnTo>
                      <a:lnTo>
                        <a:pt x="167" y="0"/>
                      </a:lnTo>
                      <a:lnTo>
                        <a:pt x="169" y="6"/>
                      </a:lnTo>
                      <a:lnTo>
                        <a:pt x="177" y="3"/>
                      </a:lnTo>
                      <a:lnTo>
                        <a:pt x="189" y="8"/>
                      </a:lnTo>
                      <a:lnTo>
                        <a:pt x="203" y="4"/>
                      </a:lnTo>
                      <a:lnTo>
                        <a:pt x="214" y="8"/>
                      </a:lnTo>
                      <a:lnTo>
                        <a:pt x="214" y="8"/>
                      </a:lnTo>
                      <a:lnTo>
                        <a:pt x="206" y="18"/>
                      </a:lnTo>
                      <a:lnTo>
                        <a:pt x="205" y="29"/>
                      </a:lnTo>
                      <a:lnTo>
                        <a:pt x="210" y="53"/>
                      </a:lnTo>
                      <a:lnTo>
                        <a:pt x="191" y="76"/>
                      </a:lnTo>
                      <a:lnTo>
                        <a:pt x="181" y="96"/>
                      </a:lnTo>
                      <a:lnTo>
                        <a:pt x="181" y="107"/>
                      </a:lnTo>
                      <a:lnTo>
                        <a:pt x="189" y="117"/>
                      </a:lnTo>
                      <a:lnTo>
                        <a:pt x="187" y="131"/>
                      </a:lnTo>
                      <a:lnTo>
                        <a:pt x="208" y="143"/>
                      </a:lnTo>
                      <a:lnTo>
                        <a:pt x="241" y="144"/>
                      </a:lnTo>
                      <a:lnTo>
                        <a:pt x="260" y="166"/>
                      </a:lnTo>
                      <a:lnTo>
                        <a:pt x="280" y="178"/>
                      </a:lnTo>
                      <a:lnTo>
                        <a:pt x="294" y="181"/>
                      </a:lnTo>
                      <a:lnTo>
                        <a:pt x="297" y="190"/>
                      </a:lnTo>
                      <a:lnTo>
                        <a:pt x="305" y="199"/>
                      </a:lnTo>
                      <a:lnTo>
                        <a:pt x="322" y="204"/>
                      </a:lnTo>
                      <a:lnTo>
                        <a:pt x="311" y="228"/>
                      </a:lnTo>
                      <a:lnTo>
                        <a:pt x="310" y="243"/>
                      </a:lnTo>
                      <a:lnTo>
                        <a:pt x="320" y="256"/>
                      </a:lnTo>
                      <a:lnTo>
                        <a:pt x="311" y="283"/>
                      </a:lnTo>
                      <a:lnTo>
                        <a:pt x="318" y="291"/>
                      </a:lnTo>
                      <a:lnTo>
                        <a:pt x="317" y="295"/>
                      </a:lnTo>
                      <a:lnTo>
                        <a:pt x="320" y="299"/>
                      </a:lnTo>
                      <a:lnTo>
                        <a:pt x="332" y="305"/>
                      </a:lnTo>
                      <a:lnTo>
                        <a:pt x="323" y="314"/>
                      </a:lnTo>
                      <a:lnTo>
                        <a:pt x="324" y="325"/>
                      </a:lnTo>
                      <a:lnTo>
                        <a:pt x="308" y="341"/>
                      </a:lnTo>
                      <a:lnTo>
                        <a:pt x="307" y="337"/>
                      </a:lnTo>
                      <a:lnTo>
                        <a:pt x="301" y="335"/>
                      </a:lnTo>
                      <a:lnTo>
                        <a:pt x="293" y="338"/>
                      </a:lnTo>
                      <a:lnTo>
                        <a:pt x="284" y="329"/>
                      </a:lnTo>
                      <a:lnTo>
                        <a:pt x="265" y="332"/>
                      </a:lnTo>
                      <a:lnTo>
                        <a:pt x="242" y="341"/>
                      </a:lnTo>
                      <a:lnTo>
                        <a:pt x="206" y="363"/>
                      </a:lnTo>
                      <a:lnTo>
                        <a:pt x="190" y="390"/>
                      </a:lnTo>
                      <a:lnTo>
                        <a:pt x="195" y="399"/>
                      </a:lnTo>
                      <a:lnTo>
                        <a:pt x="201" y="454"/>
                      </a:lnTo>
                      <a:lnTo>
                        <a:pt x="199" y="466"/>
                      </a:lnTo>
                      <a:lnTo>
                        <a:pt x="175" y="490"/>
                      </a:lnTo>
                      <a:lnTo>
                        <a:pt x="146" y="503"/>
                      </a:lnTo>
                      <a:lnTo>
                        <a:pt x="113" y="545"/>
                      </a:lnTo>
                      <a:lnTo>
                        <a:pt x="108" y="572"/>
                      </a:lnTo>
                      <a:lnTo>
                        <a:pt x="98" y="592"/>
                      </a:lnTo>
                      <a:lnTo>
                        <a:pt x="92" y="601"/>
                      </a:lnTo>
                      <a:lnTo>
                        <a:pt x="77" y="603"/>
                      </a:lnTo>
                      <a:lnTo>
                        <a:pt x="61" y="599"/>
                      </a:lnTo>
                      <a:lnTo>
                        <a:pt x="27" y="602"/>
                      </a:lnTo>
                      <a:lnTo>
                        <a:pt x="10" y="592"/>
                      </a:lnTo>
                      <a:lnTo>
                        <a:pt x="2" y="576"/>
                      </a:lnTo>
                      <a:lnTo>
                        <a:pt x="6" y="569"/>
                      </a:lnTo>
                      <a:lnTo>
                        <a:pt x="0" y="555"/>
                      </a:lnTo>
                      <a:lnTo>
                        <a:pt x="6" y="544"/>
                      </a:lnTo>
                      <a:lnTo>
                        <a:pt x="0" y="529"/>
                      </a:lnTo>
                      <a:lnTo>
                        <a:pt x="2" y="519"/>
                      </a:lnTo>
                      <a:lnTo>
                        <a:pt x="18" y="512"/>
                      </a:lnTo>
                      <a:lnTo>
                        <a:pt x="26" y="512"/>
                      </a:lnTo>
                      <a:lnTo>
                        <a:pt x="36" y="506"/>
                      </a:lnTo>
                      <a:lnTo>
                        <a:pt x="42" y="496"/>
                      </a:lnTo>
                      <a:lnTo>
                        <a:pt x="44" y="483"/>
                      </a:lnTo>
                      <a:lnTo>
                        <a:pt x="48" y="479"/>
                      </a:lnTo>
                      <a:lnTo>
                        <a:pt x="52" y="468"/>
                      </a:lnTo>
                      <a:lnTo>
                        <a:pt x="57" y="463"/>
                      </a:lnTo>
                      <a:lnTo>
                        <a:pt x="60" y="454"/>
                      </a:lnTo>
                      <a:lnTo>
                        <a:pt x="63" y="435"/>
                      </a:lnTo>
                      <a:lnTo>
                        <a:pt x="42" y="415"/>
                      </a:lnTo>
                      <a:lnTo>
                        <a:pt x="44" y="407"/>
                      </a:lnTo>
                      <a:lnTo>
                        <a:pt x="51" y="400"/>
                      </a:lnTo>
                      <a:lnTo>
                        <a:pt x="68" y="395"/>
                      </a:lnTo>
                      <a:lnTo>
                        <a:pt x="75" y="388"/>
                      </a:lnTo>
                      <a:lnTo>
                        <a:pt x="86" y="386"/>
                      </a:lnTo>
                      <a:lnTo>
                        <a:pt x="100" y="390"/>
                      </a:lnTo>
                      <a:lnTo>
                        <a:pt x="107" y="388"/>
                      </a:lnTo>
                      <a:lnTo>
                        <a:pt x="116" y="380"/>
                      </a:lnTo>
                      <a:lnTo>
                        <a:pt x="125" y="354"/>
                      </a:lnTo>
                      <a:lnTo>
                        <a:pt x="124" y="332"/>
                      </a:lnTo>
                      <a:lnTo>
                        <a:pt x="111" y="326"/>
                      </a:lnTo>
                      <a:lnTo>
                        <a:pt x="99" y="303"/>
                      </a:lnTo>
                      <a:lnTo>
                        <a:pt x="92" y="274"/>
                      </a:lnTo>
                      <a:lnTo>
                        <a:pt x="89" y="230"/>
                      </a:lnTo>
                      <a:lnTo>
                        <a:pt x="77" y="193"/>
                      </a:lnTo>
                      <a:lnTo>
                        <a:pt x="62" y="170"/>
                      </a:lnTo>
                      <a:lnTo>
                        <a:pt x="52" y="163"/>
                      </a:lnTo>
                      <a:lnTo>
                        <a:pt x="43" y="132"/>
                      </a:lnTo>
                      <a:lnTo>
                        <a:pt x="39" y="129"/>
                      </a:lnTo>
                      <a:lnTo>
                        <a:pt x="33" y="93"/>
                      </a:lnTo>
                      <a:lnTo>
                        <a:pt x="29" y="86"/>
                      </a:lnTo>
                      <a:lnTo>
                        <a:pt x="34" y="77"/>
                      </a:lnTo>
                      <a:lnTo>
                        <a:pt x="26" y="61"/>
                      </a:lnTo>
                      <a:close/>
                    </a:path>
                  </a:pathLst>
                </a:custGeom>
                <a:solidFill>
                  <a:srgbClr val="526ECF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1" name="Google Shape;297;p2" descr="{&quot;Key&quot;:&quot;molize&quot;,&quot;Name&quot;:&quot;Molize&quot;,&quot;Value&quot;:128.0,&quot;Formula&quot;:&quot;128&quot;,&quot;Text&quot;:&quot;128&quot;,&quot;OfficeApplication&quot;:2,&quot;HasValue&quot;:true}">
                  <a:extLst>
                    <a:ext uri="{FF2B5EF4-FFF2-40B4-BE49-F238E27FC236}">
                      <a16:creationId xmlns:a16="http://schemas.microsoft.com/office/drawing/2014/main" id="{6429357F-F3C3-2326-8554-C8702BB9FDB1}"/>
                    </a:ext>
                  </a:extLst>
                </p:cNvPr>
                <p:cNvSpPr/>
                <p:nvPr/>
              </p:nvSpPr>
              <p:spPr>
                <a:xfrm>
                  <a:off x="2720299" y="2504315"/>
                  <a:ext cx="404812" cy="312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5" h="197" extrusionOk="0">
                      <a:moveTo>
                        <a:pt x="179" y="1"/>
                      </a:moveTo>
                      <a:lnTo>
                        <a:pt x="202" y="14"/>
                      </a:lnTo>
                      <a:lnTo>
                        <a:pt x="222" y="18"/>
                      </a:lnTo>
                      <a:lnTo>
                        <a:pt x="238" y="35"/>
                      </a:lnTo>
                      <a:lnTo>
                        <a:pt x="251" y="40"/>
                      </a:lnTo>
                      <a:lnTo>
                        <a:pt x="251" y="40"/>
                      </a:lnTo>
                      <a:lnTo>
                        <a:pt x="252" y="54"/>
                      </a:lnTo>
                      <a:lnTo>
                        <a:pt x="244" y="66"/>
                      </a:lnTo>
                      <a:lnTo>
                        <a:pt x="247" y="78"/>
                      </a:lnTo>
                      <a:lnTo>
                        <a:pt x="243" y="84"/>
                      </a:lnTo>
                      <a:lnTo>
                        <a:pt x="247" y="90"/>
                      </a:lnTo>
                      <a:lnTo>
                        <a:pt x="244" y="92"/>
                      </a:lnTo>
                      <a:lnTo>
                        <a:pt x="248" y="98"/>
                      </a:lnTo>
                      <a:lnTo>
                        <a:pt x="255" y="102"/>
                      </a:lnTo>
                      <a:lnTo>
                        <a:pt x="247" y="106"/>
                      </a:lnTo>
                      <a:lnTo>
                        <a:pt x="245" y="112"/>
                      </a:lnTo>
                      <a:lnTo>
                        <a:pt x="241" y="109"/>
                      </a:lnTo>
                      <a:lnTo>
                        <a:pt x="241" y="112"/>
                      </a:lnTo>
                      <a:lnTo>
                        <a:pt x="232" y="115"/>
                      </a:lnTo>
                      <a:lnTo>
                        <a:pt x="227" y="126"/>
                      </a:lnTo>
                      <a:lnTo>
                        <a:pt x="214" y="119"/>
                      </a:lnTo>
                      <a:lnTo>
                        <a:pt x="209" y="126"/>
                      </a:lnTo>
                      <a:lnTo>
                        <a:pt x="212" y="129"/>
                      </a:lnTo>
                      <a:lnTo>
                        <a:pt x="210" y="152"/>
                      </a:lnTo>
                      <a:lnTo>
                        <a:pt x="216" y="154"/>
                      </a:lnTo>
                      <a:lnTo>
                        <a:pt x="224" y="165"/>
                      </a:lnTo>
                      <a:lnTo>
                        <a:pt x="224" y="165"/>
                      </a:lnTo>
                      <a:lnTo>
                        <a:pt x="212" y="173"/>
                      </a:lnTo>
                      <a:lnTo>
                        <a:pt x="201" y="174"/>
                      </a:lnTo>
                      <a:lnTo>
                        <a:pt x="194" y="180"/>
                      </a:lnTo>
                      <a:lnTo>
                        <a:pt x="178" y="173"/>
                      </a:lnTo>
                      <a:lnTo>
                        <a:pt x="171" y="185"/>
                      </a:lnTo>
                      <a:lnTo>
                        <a:pt x="163" y="187"/>
                      </a:lnTo>
                      <a:lnTo>
                        <a:pt x="159" y="184"/>
                      </a:lnTo>
                      <a:lnTo>
                        <a:pt x="151" y="185"/>
                      </a:lnTo>
                      <a:lnTo>
                        <a:pt x="151" y="189"/>
                      </a:lnTo>
                      <a:lnTo>
                        <a:pt x="147" y="189"/>
                      </a:lnTo>
                      <a:lnTo>
                        <a:pt x="138" y="197"/>
                      </a:lnTo>
                      <a:lnTo>
                        <a:pt x="133" y="190"/>
                      </a:lnTo>
                      <a:lnTo>
                        <a:pt x="119" y="192"/>
                      </a:lnTo>
                      <a:lnTo>
                        <a:pt x="114" y="189"/>
                      </a:lnTo>
                      <a:lnTo>
                        <a:pt x="113" y="182"/>
                      </a:lnTo>
                      <a:lnTo>
                        <a:pt x="79" y="173"/>
                      </a:lnTo>
                      <a:lnTo>
                        <a:pt x="71" y="168"/>
                      </a:lnTo>
                      <a:lnTo>
                        <a:pt x="70" y="164"/>
                      </a:lnTo>
                      <a:lnTo>
                        <a:pt x="63" y="164"/>
                      </a:lnTo>
                      <a:lnTo>
                        <a:pt x="62" y="160"/>
                      </a:lnTo>
                      <a:lnTo>
                        <a:pt x="49" y="160"/>
                      </a:lnTo>
                      <a:lnTo>
                        <a:pt x="47" y="166"/>
                      </a:lnTo>
                      <a:lnTo>
                        <a:pt x="37" y="158"/>
                      </a:lnTo>
                      <a:lnTo>
                        <a:pt x="28" y="175"/>
                      </a:lnTo>
                      <a:lnTo>
                        <a:pt x="34" y="181"/>
                      </a:lnTo>
                      <a:lnTo>
                        <a:pt x="35" y="191"/>
                      </a:lnTo>
                      <a:lnTo>
                        <a:pt x="29" y="188"/>
                      </a:lnTo>
                      <a:lnTo>
                        <a:pt x="21" y="190"/>
                      </a:lnTo>
                      <a:lnTo>
                        <a:pt x="13" y="180"/>
                      </a:lnTo>
                      <a:lnTo>
                        <a:pt x="14" y="174"/>
                      </a:lnTo>
                      <a:lnTo>
                        <a:pt x="8" y="171"/>
                      </a:lnTo>
                      <a:lnTo>
                        <a:pt x="8" y="171"/>
                      </a:lnTo>
                      <a:lnTo>
                        <a:pt x="11" y="165"/>
                      </a:lnTo>
                      <a:lnTo>
                        <a:pt x="7" y="161"/>
                      </a:lnTo>
                      <a:lnTo>
                        <a:pt x="18" y="153"/>
                      </a:lnTo>
                      <a:lnTo>
                        <a:pt x="13" y="149"/>
                      </a:lnTo>
                      <a:lnTo>
                        <a:pt x="17" y="148"/>
                      </a:lnTo>
                      <a:lnTo>
                        <a:pt x="17" y="144"/>
                      </a:lnTo>
                      <a:lnTo>
                        <a:pt x="12" y="138"/>
                      </a:lnTo>
                      <a:lnTo>
                        <a:pt x="15" y="136"/>
                      </a:lnTo>
                      <a:lnTo>
                        <a:pt x="14" y="130"/>
                      </a:lnTo>
                      <a:lnTo>
                        <a:pt x="9" y="115"/>
                      </a:lnTo>
                      <a:lnTo>
                        <a:pt x="0" y="108"/>
                      </a:lnTo>
                      <a:lnTo>
                        <a:pt x="0" y="108"/>
                      </a:lnTo>
                      <a:lnTo>
                        <a:pt x="9" y="106"/>
                      </a:lnTo>
                      <a:lnTo>
                        <a:pt x="17" y="110"/>
                      </a:lnTo>
                      <a:lnTo>
                        <a:pt x="18" y="104"/>
                      </a:lnTo>
                      <a:lnTo>
                        <a:pt x="23" y="104"/>
                      </a:lnTo>
                      <a:lnTo>
                        <a:pt x="27" y="94"/>
                      </a:lnTo>
                      <a:lnTo>
                        <a:pt x="31" y="94"/>
                      </a:lnTo>
                      <a:lnTo>
                        <a:pt x="34" y="102"/>
                      </a:lnTo>
                      <a:lnTo>
                        <a:pt x="37" y="91"/>
                      </a:lnTo>
                      <a:lnTo>
                        <a:pt x="46" y="91"/>
                      </a:lnTo>
                      <a:lnTo>
                        <a:pt x="49" y="85"/>
                      </a:lnTo>
                      <a:lnTo>
                        <a:pt x="50" y="90"/>
                      </a:lnTo>
                      <a:lnTo>
                        <a:pt x="53" y="91"/>
                      </a:lnTo>
                      <a:lnTo>
                        <a:pt x="55" y="87"/>
                      </a:lnTo>
                      <a:lnTo>
                        <a:pt x="49" y="82"/>
                      </a:lnTo>
                      <a:lnTo>
                        <a:pt x="44" y="68"/>
                      </a:lnTo>
                      <a:lnTo>
                        <a:pt x="45" y="64"/>
                      </a:lnTo>
                      <a:lnTo>
                        <a:pt x="54" y="64"/>
                      </a:lnTo>
                      <a:lnTo>
                        <a:pt x="60" y="55"/>
                      </a:lnTo>
                      <a:lnTo>
                        <a:pt x="71" y="44"/>
                      </a:lnTo>
                      <a:lnTo>
                        <a:pt x="75" y="50"/>
                      </a:lnTo>
                      <a:lnTo>
                        <a:pt x="80" y="50"/>
                      </a:lnTo>
                      <a:lnTo>
                        <a:pt x="85" y="59"/>
                      </a:lnTo>
                      <a:lnTo>
                        <a:pt x="87" y="59"/>
                      </a:lnTo>
                      <a:lnTo>
                        <a:pt x="92" y="54"/>
                      </a:lnTo>
                      <a:lnTo>
                        <a:pt x="101" y="61"/>
                      </a:lnTo>
                      <a:lnTo>
                        <a:pt x="106" y="65"/>
                      </a:lnTo>
                      <a:lnTo>
                        <a:pt x="110" y="82"/>
                      </a:lnTo>
                      <a:lnTo>
                        <a:pt x="107" y="85"/>
                      </a:lnTo>
                      <a:lnTo>
                        <a:pt x="115" y="87"/>
                      </a:lnTo>
                      <a:lnTo>
                        <a:pt x="135" y="66"/>
                      </a:lnTo>
                      <a:lnTo>
                        <a:pt x="142" y="51"/>
                      </a:lnTo>
                      <a:lnTo>
                        <a:pt x="151" y="43"/>
                      </a:lnTo>
                      <a:lnTo>
                        <a:pt x="155" y="31"/>
                      </a:lnTo>
                      <a:lnTo>
                        <a:pt x="165" y="19"/>
                      </a:lnTo>
                      <a:lnTo>
                        <a:pt x="176" y="11"/>
                      </a:lnTo>
                      <a:lnTo>
                        <a:pt x="173" y="7"/>
                      </a:lnTo>
                      <a:lnTo>
                        <a:pt x="177" y="0"/>
                      </a:lnTo>
                      <a:lnTo>
                        <a:pt x="177" y="0"/>
                      </a:lnTo>
                      <a:lnTo>
                        <a:pt x="179" y="1"/>
                      </a:lnTo>
                      <a:close/>
                    </a:path>
                  </a:pathLst>
                </a:custGeom>
                <a:solidFill>
                  <a:srgbClr val="526ECF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2" name="Google Shape;298;p2" descr="{&quot;Key&quot;:&quot;aosta valley&quot;,&quot;Name&quot;:&quot;Aosta Valley&quot;,&quot;Value&quot;:415.0,&quot;Formula&quot;:&quot;415&quot;,&quot;Text&quot;:&quot;415&quot;,&quot;OfficeApplication&quot;:2,&quot;HasValue&quot;:true}">
                  <a:extLst>
                    <a:ext uri="{FF2B5EF4-FFF2-40B4-BE49-F238E27FC236}">
                      <a16:creationId xmlns:a16="http://schemas.microsoft.com/office/drawing/2014/main" id="{36A761CD-BC0E-AACC-CD21-E34E02768285}"/>
                    </a:ext>
                  </a:extLst>
                </p:cNvPr>
                <p:cNvSpPr/>
                <p:nvPr/>
              </p:nvSpPr>
              <p:spPr>
                <a:xfrm>
                  <a:off x="334286" y="688215"/>
                  <a:ext cx="379412" cy="24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" h="156" extrusionOk="0">
                      <a:moveTo>
                        <a:pt x="163" y="0"/>
                      </a:moveTo>
                      <a:lnTo>
                        <a:pt x="165" y="4"/>
                      </a:lnTo>
                      <a:lnTo>
                        <a:pt x="182" y="2"/>
                      </a:lnTo>
                      <a:lnTo>
                        <a:pt x="185" y="8"/>
                      </a:lnTo>
                      <a:lnTo>
                        <a:pt x="191" y="10"/>
                      </a:lnTo>
                      <a:lnTo>
                        <a:pt x="193" y="18"/>
                      </a:lnTo>
                      <a:lnTo>
                        <a:pt x="200" y="13"/>
                      </a:lnTo>
                      <a:lnTo>
                        <a:pt x="209" y="21"/>
                      </a:lnTo>
                      <a:lnTo>
                        <a:pt x="214" y="17"/>
                      </a:lnTo>
                      <a:lnTo>
                        <a:pt x="223" y="21"/>
                      </a:lnTo>
                      <a:lnTo>
                        <a:pt x="223" y="21"/>
                      </a:lnTo>
                      <a:lnTo>
                        <a:pt x="226" y="37"/>
                      </a:lnTo>
                      <a:lnTo>
                        <a:pt x="223" y="59"/>
                      </a:lnTo>
                      <a:lnTo>
                        <a:pt x="230" y="71"/>
                      </a:lnTo>
                      <a:lnTo>
                        <a:pt x="237" y="73"/>
                      </a:lnTo>
                      <a:lnTo>
                        <a:pt x="238" y="78"/>
                      </a:lnTo>
                      <a:lnTo>
                        <a:pt x="231" y="90"/>
                      </a:lnTo>
                      <a:lnTo>
                        <a:pt x="239" y="105"/>
                      </a:lnTo>
                      <a:lnTo>
                        <a:pt x="234" y="106"/>
                      </a:lnTo>
                      <a:lnTo>
                        <a:pt x="231" y="119"/>
                      </a:lnTo>
                      <a:lnTo>
                        <a:pt x="227" y="116"/>
                      </a:lnTo>
                      <a:lnTo>
                        <a:pt x="215" y="117"/>
                      </a:lnTo>
                      <a:lnTo>
                        <a:pt x="196" y="131"/>
                      </a:lnTo>
                      <a:lnTo>
                        <a:pt x="193" y="128"/>
                      </a:lnTo>
                      <a:lnTo>
                        <a:pt x="184" y="130"/>
                      </a:lnTo>
                      <a:lnTo>
                        <a:pt x="175" y="125"/>
                      </a:lnTo>
                      <a:lnTo>
                        <a:pt x="169" y="127"/>
                      </a:lnTo>
                      <a:lnTo>
                        <a:pt x="169" y="124"/>
                      </a:lnTo>
                      <a:lnTo>
                        <a:pt x="161" y="119"/>
                      </a:lnTo>
                      <a:lnTo>
                        <a:pt x="152" y="123"/>
                      </a:lnTo>
                      <a:lnTo>
                        <a:pt x="145" y="121"/>
                      </a:lnTo>
                      <a:lnTo>
                        <a:pt x="140" y="123"/>
                      </a:lnTo>
                      <a:lnTo>
                        <a:pt x="135" y="129"/>
                      </a:lnTo>
                      <a:lnTo>
                        <a:pt x="121" y="142"/>
                      </a:lnTo>
                      <a:lnTo>
                        <a:pt x="117" y="139"/>
                      </a:lnTo>
                      <a:lnTo>
                        <a:pt x="110" y="142"/>
                      </a:lnTo>
                      <a:lnTo>
                        <a:pt x="98" y="143"/>
                      </a:lnTo>
                      <a:lnTo>
                        <a:pt x="88" y="155"/>
                      </a:lnTo>
                      <a:lnTo>
                        <a:pt x="76" y="150"/>
                      </a:lnTo>
                      <a:lnTo>
                        <a:pt x="72" y="153"/>
                      </a:lnTo>
                      <a:lnTo>
                        <a:pt x="71" y="142"/>
                      </a:lnTo>
                      <a:lnTo>
                        <a:pt x="64" y="156"/>
                      </a:lnTo>
                      <a:lnTo>
                        <a:pt x="64" y="156"/>
                      </a:lnTo>
                      <a:lnTo>
                        <a:pt x="52" y="154"/>
                      </a:lnTo>
                      <a:lnTo>
                        <a:pt x="53" y="148"/>
                      </a:lnTo>
                      <a:lnTo>
                        <a:pt x="42" y="145"/>
                      </a:lnTo>
                      <a:lnTo>
                        <a:pt x="41" y="124"/>
                      </a:lnTo>
                      <a:lnTo>
                        <a:pt x="37" y="120"/>
                      </a:lnTo>
                      <a:lnTo>
                        <a:pt x="42" y="104"/>
                      </a:lnTo>
                      <a:lnTo>
                        <a:pt x="35" y="100"/>
                      </a:lnTo>
                      <a:lnTo>
                        <a:pt x="24" y="101"/>
                      </a:lnTo>
                      <a:lnTo>
                        <a:pt x="21" y="94"/>
                      </a:lnTo>
                      <a:lnTo>
                        <a:pt x="12" y="91"/>
                      </a:lnTo>
                      <a:lnTo>
                        <a:pt x="1" y="79"/>
                      </a:lnTo>
                      <a:lnTo>
                        <a:pt x="3" y="74"/>
                      </a:lnTo>
                      <a:lnTo>
                        <a:pt x="0" y="62"/>
                      </a:lnTo>
                      <a:lnTo>
                        <a:pt x="4" y="45"/>
                      </a:lnTo>
                      <a:lnTo>
                        <a:pt x="9" y="43"/>
                      </a:lnTo>
                      <a:lnTo>
                        <a:pt x="13" y="46"/>
                      </a:lnTo>
                      <a:lnTo>
                        <a:pt x="16" y="41"/>
                      </a:lnTo>
                      <a:lnTo>
                        <a:pt x="24" y="44"/>
                      </a:lnTo>
                      <a:lnTo>
                        <a:pt x="30" y="42"/>
                      </a:lnTo>
                      <a:lnTo>
                        <a:pt x="32" y="38"/>
                      </a:lnTo>
                      <a:lnTo>
                        <a:pt x="41" y="34"/>
                      </a:lnTo>
                      <a:lnTo>
                        <a:pt x="42" y="26"/>
                      </a:lnTo>
                      <a:lnTo>
                        <a:pt x="51" y="18"/>
                      </a:lnTo>
                      <a:lnTo>
                        <a:pt x="64" y="38"/>
                      </a:lnTo>
                      <a:lnTo>
                        <a:pt x="74" y="32"/>
                      </a:lnTo>
                      <a:lnTo>
                        <a:pt x="82" y="38"/>
                      </a:lnTo>
                      <a:lnTo>
                        <a:pt x="87" y="30"/>
                      </a:lnTo>
                      <a:lnTo>
                        <a:pt x="95" y="30"/>
                      </a:lnTo>
                      <a:lnTo>
                        <a:pt x="104" y="20"/>
                      </a:lnTo>
                      <a:lnTo>
                        <a:pt x="123" y="27"/>
                      </a:lnTo>
                      <a:lnTo>
                        <a:pt x="141" y="15"/>
                      </a:lnTo>
                      <a:lnTo>
                        <a:pt x="141" y="11"/>
                      </a:lnTo>
                      <a:lnTo>
                        <a:pt x="147" y="7"/>
                      </a:lnTo>
                      <a:lnTo>
                        <a:pt x="156" y="9"/>
                      </a:lnTo>
                      <a:lnTo>
                        <a:pt x="157" y="0"/>
                      </a:lnTo>
                      <a:lnTo>
                        <a:pt x="163" y="0"/>
                      </a:lnTo>
                      <a:close/>
                    </a:path>
                  </a:pathLst>
                </a:custGeom>
                <a:solidFill>
                  <a:srgbClr val="526ECF"/>
                </a:solidFill>
                <a:ln w="9525" cap="flat" cmpd="sng">
                  <a:solidFill>
                    <a:srgbClr val="FFFFFF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defTabSz="1219140"/>
                  <a:endParaRPr sz="667" dirty="0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  <p:sp>
              <p:nvSpPr>
                <p:cNvPr id="33" name="Google Shape;299;p2">
                  <a:extLst>
                    <a:ext uri="{FF2B5EF4-FFF2-40B4-BE49-F238E27FC236}">
                      <a16:creationId xmlns:a16="http://schemas.microsoft.com/office/drawing/2014/main" id="{DE09A033-06D3-0CA2-3898-8F191F2113C4}"/>
                    </a:ext>
                  </a:extLst>
                </p:cNvPr>
                <p:cNvSpPr/>
                <p:nvPr/>
              </p:nvSpPr>
              <p:spPr>
                <a:xfrm>
                  <a:off x="3110981" y="1167924"/>
                  <a:ext cx="154800" cy="153888"/>
                </a:xfrm>
                <a:prstGeom prst="rect">
                  <a:avLst/>
                </a:prstGeom>
                <a:solidFill>
                  <a:srgbClr val="526ECF"/>
                </a:solidFill>
                <a:ln>
                  <a:noFill/>
                </a:ln>
              </p:spPr>
              <p:txBody>
                <a:bodyPr spcFirstLastPara="1" wrap="square" lIns="0" tIns="0" rIns="0" bIns="0" anchor="ctr" anchorCtr="0">
                  <a:noAutofit/>
                </a:bodyPr>
                <a:lstStyle/>
                <a:p>
                  <a:pPr algn="ctr" defTabSz="1219140"/>
                  <a:endParaRPr sz="667">
                    <a:solidFill>
                      <a:srgbClr val="FF0000"/>
                    </a:solidFill>
                    <a:latin typeface="Montserrat"/>
                    <a:ea typeface="Montserrat"/>
                    <a:cs typeface="Montserrat"/>
                    <a:sym typeface="Montserrat"/>
                  </a:endParaRPr>
                </a:p>
              </p:txBody>
            </p:sp>
          </p:grpSp>
          <p:sp>
            <p:nvSpPr>
              <p:cNvPr id="22" name="Google Shape;300;p2" descr="{&quot;Key&quot;:&quot;vatican&quot;,&quot;Name&quot;:&quot;Vatican&quot;,&quot;Value&quot;:0.0,&quot;Formula&quot;:&quot;0&quot;,&quot;Text&quot;:&quot;0&quot;,&quot;OfficeApplication&quot;:2,&quot;HasValue&quot;:false}">
                <a:extLst>
                  <a:ext uri="{FF2B5EF4-FFF2-40B4-BE49-F238E27FC236}">
                    <a16:creationId xmlns:a16="http://schemas.microsoft.com/office/drawing/2014/main" id="{F276A9EC-7FEE-86B3-8531-6D36F6FE337B}"/>
                  </a:ext>
                </a:extLst>
              </p:cNvPr>
              <p:cNvSpPr/>
              <p:nvPr/>
            </p:nvSpPr>
            <p:spPr>
              <a:xfrm>
                <a:off x="7037897" y="6264533"/>
                <a:ext cx="317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" h="2" extrusionOk="0">
                    <a:moveTo>
                      <a:pt x="2" y="0"/>
                    </a:moveTo>
                    <a:lnTo>
                      <a:pt x="2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0" y="1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1219140"/>
                <a:endParaRPr sz="667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3" name="Google Shape;301;p2" descr="{&quot;Key&quot;:&quot;san marino&quot;,&quot;Name&quot;:&quot;San Marino&quot;,&quot;Value&quot;:0.0,&quot;Formula&quot;:&quot;0&quot;,&quot;Text&quot;:&quot;0&quot;,&quot;OfficeApplication&quot;:2,&quot;HasValue&quot;:false}">
                <a:extLst>
                  <a:ext uri="{FF2B5EF4-FFF2-40B4-BE49-F238E27FC236}">
                    <a16:creationId xmlns:a16="http://schemas.microsoft.com/office/drawing/2014/main" id="{79A802A3-2B64-7691-E369-6B60BD6183F2}"/>
                  </a:ext>
                </a:extLst>
              </p:cNvPr>
              <p:cNvSpPr/>
              <p:nvPr/>
            </p:nvSpPr>
            <p:spPr>
              <a:xfrm>
                <a:off x="7023610" y="5316795"/>
                <a:ext cx="38100" cy="42863"/>
              </a:xfrm>
              <a:custGeom>
                <a:avLst/>
                <a:gdLst/>
                <a:ahLst/>
                <a:cxnLst/>
                <a:rect l="l" t="t" r="r" b="b"/>
                <a:pathLst>
                  <a:path w="24" h="27" extrusionOk="0">
                    <a:moveTo>
                      <a:pt x="1" y="25"/>
                    </a:moveTo>
                    <a:lnTo>
                      <a:pt x="1" y="25"/>
                    </a:lnTo>
                    <a:lnTo>
                      <a:pt x="18" y="27"/>
                    </a:lnTo>
                    <a:lnTo>
                      <a:pt x="19" y="22"/>
                    </a:lnTo>
                    <a:lnTo>
                      <a:pt x="19" y="22"/>
                    </a:lnTo>
                    <a:lnTo>
                      <a:pt x="24" y="15"/>
                    </a:lnTo>
                    <a:lnTo>
                      <a:pt x="22" y="0"/>
                    </a:lnTo>
                    <a:lnTo>
                      <a:pt x="7" y="10"/>
                    </a:lnTo>
                    <a:lnTo>
                      <a:pt x="0" y="10"/>
                    </a:lnTo>
                    <a:lnTo>
                      <a:pt x="1" y="25"/>
                    </a:lnTo>
                    <a:lnTo>
                      <a:pt x="1" y="25"/>
                    </a:lnTo>
                    <a:close/>
                  </a:path>
                </a:pathLst>
              </a:custGeom>
              <a:solidFill>
                <a:srgbClr val="D9D9D9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1219140"/>
                <a:endParaRPr sz="667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4" name="Google Shape;302;p2" descr="{&quot;Key&quot;:&quot;umbria&quot;,&quot;Name&quot;:&quot;Umbria&quot;,&quot;Value&quot;:577.0,&quot;Formula&quot;:&quot;577&quot;,&quot;Text&quot;:&quot;577&quot;,&quot;OfficeApplication&quot;:2,&quot;HasValue&quot;:true}">
                <a:extLst>
                  <a:ext uri="{FF2B5EF4-FFF2-40B4-BE49-F238E27FC236}">
                    <a16:creationId xmlns:a16="http://schemas.microsoft.com/office/drawing/2014/main" id="{28BD582F-59E0-AD33-AE42-F807354530DC}"/>
                  </a:ext>
                </a:extLst>
              </p:cNvPr>
              <p:cNvSpPr/>
              <p:nvPr/>
            </p:nvSpPr>
            <p:spPr>
              <a:xfrm>
                <a:off x="6853747" y="5491420"/>
                <a:ext cx="458787" cy="569913"/>
              </a:xfrm>
              <a:custGeom>
                <a:avLst/>
                <a:gdLst/>
                <a:ahLst/>
                <a:cxnLst/>
                <a:rect l="l" t="t" r="r" b="b"/>
                <a:pathLst>
                  <a:path w="289" h="359" extrusionOk="0">
                    <a:moveTo>
                      <a:pt x="112" y="7"/>
                    </a:moveTo>
                    <a:lnTo>
                      <a:pt x="110" y="5"/>
                    </a:lnTo>
                    <a:lnTo>
                      <a:pt x="110" y="5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10" y="2"/>
                    </a:lnTo>
                    <a:lnTo>
                      <a:pt x="113" y="3"/>
                    </a:lnTo>
                    <a:lnTo>
                      <a:pt x="113" y="3"/>
                    </a:lnTo>
                    <a:lnTo>
                      <a:pt x="113" y="5"/>
                    </a:lnTo>
                    <a:lnTo>
                      <a:pt x="113" y="5"/>
                    </a:lnTo>
                    <a:lnTo>
                      <a:pt x="112" y="7"/>
                    </a:lnTo>
                    <a:close/>
                    <a:moveTo>
                      <a:pt x="67" y="1"/>
                    </a:moveTo>
                    <a:lnTo>
                      <a:pt x="70" y="6"/>
                    </a:lnTo>
                    <a:lnTo>
                      <a:pt x="82" y="5"/>
                    </a:lnTo>
                    <a:lnTo>
                      <a:pt x="85" y="8"/>
                    </a:lnTo>
                    <a:lnTo>
                      <a:pt x="93" y="1"/>
                    </a:lnTo>
                    <a:lnTo>
                      <a:pt x="100" y="0"/>
                    </a:lnTo>
                    <a:lnTo>
                      <a:pt x="98" y="4"/>
                    </a:lnTo>
                    <a:lnTo>
                      <a:pt x="100" y="9"/>
                    </a:lnTo>
                    <a:lnTo>
                      <a:pt x="89" y="20"/>
                    </a:lnTo>
                    <a:lnTo>
                      <a:pt x="94" y="26"/>
                    </a:lnTo>
                    <a:lnTo>
                      <a:pt x="100" y="23"/>
                    </a:lnTo>
                    <a:lnTo>
                      <a:pt x="105" y="30"/>
                    </a:lnTo>
                    <a:lnTo>
                      <a:pt x="110" y="21"/>
                    </a:lnTo>
                    <a:lnTo>
                      <a:pt x="114" y="22"/>
                    </a:lnTo>
                    <a:lnTo>
                      <a:pt x="118" y="28"/>
                    </a:lnTo>
                    <a:lnTo>
                      <a:pt x="121" y="28"/>
                    </a:lnTo>
                    <a:lnTo>
                      <a:pt x="124" y="24"/>
                    </a:lnTo>
                    <a:lnTo>
                      <a:pt x="127" y="26"/>
                    </a:lnTo>
                    <a:lnTo>
                      <a:pt x="153" y="56"/>
                    </a:lnTo>
                    <a:lnTo>
                      <a:pt x="161" y="51"/>
                    </a:lnTo>
                    <a:lnTo>
                      <a:pt x="171" y="54"/>
                    </a:lnTo>
                    <a:lnTo>
                      <a:pt x="176" y="44"/>
                    </a:lnTo>
                    <a:lnTo>
                      <a:pt x="185" y="46"/>
                    </a:lnTo>
                    <a:lnTo>
                      <a:pt x="183" y="54"/>
                    </a:lnTo>
                    <a:lnTo>
                      <a:pt x="187" y="57"/>
                    </a:lnTo>
                    <a:lnTo>
                      <a:pt x="180" y="64"/>
                    </a:lnTo>
                    <a:lnTo>
                      <a:pt x="180" y="67"/>
                    </a:lnTo>
                    <a:lnTo>
                      <a:pt x="189" y="80"/>
                    </a:lnTo>
                    <a:lnTo>
                      <a:pt x="190" y="92"/>
                    </a:lnTo>
                    <a:lnTo>
                      <a:pt x="188" y="95"/>
                    </a:lnTo>
                    <a:lnTo>
                      <a:pt x="195" y="100"/>
                    </a:lnTo>
                    <a:lnTo>
                      <a:pt x="198" y="115"/>
                    </a:lnTo>
                    <a:lnTo>
                      <a:pt x="205" y="117"/>
                    </a:lnTo>
                    <a:lnTo>
                      <a:pt x="204" y="129"/>
                    </a:lnTo>
                    <a:lnTo>
                      <a:pt x="197" y="135"/>
                    </a:lnTo>
                    <a:lnTo>
                      <a:pt x="199" y="141"/>
                    </a:lnTo>
                    <a:lnTo>
                      <a:pt x="209" y="143"/>
                    </a:lnTo>
                    <a:lnTo>
                      <a:pt x="211" y="151"/>
                    </a:lnTo>
                    <a:lnTo>
                      <a:pt x="210" y="162"/>
                    </a:lnTo>
                    <a:lnTo>
                      <a:pt x="213" y="170"/>
                    </a:lnTo>
                    <a:lnTo>
                      <a:pt x="209" y="173"/>
                    </a:lnTo>
                    <a:lnTo>
                      <a:pt x="213" y="181"/>
                    </a:lnTo>
                    <a:lnTo>
                      <a:pt x="211" y="188"/>
                    </a:lnTo>
                    <a:lnTo>
                      <a:pt x="222" y="194"/>
                    </a:lnTo>
                    <a:lnTo>
                      <a:pt x="223" y="198"/>
                    </a:lnTo>
                    <a:lnTo>
                      <a:pt x="227" y="198"/>
                    </a:lnTo>
                    <a:lnTo>
                      <a:pt x="227" y="214"/>
                    </a:lnTo>
                    <a:lnTo>
                      <a:pt x="232" y="209"/>
                    </a:lnTo>
                    <a:lnTo>
                      <a:pt x="232" y="202"/>
                    </a:lnTo>
                    <a:lnTo>
                      <a:pt x="238" y="205"/>
                    </a:lnTo>
                    <a:lnTo>
                      <a:pt x="244" y="200"/>
                    </a:lnTo>
                    <a:lnTo>
                      <a:pt x="256" y="209"/>
                    </a:lnTo>
                    <a:lnTo>
                      <a:pt x="266" y="226"/>
                    </a:lnTo>
                    <a:lnTo>
                      <a:pt x="277" y="222"/>
                    </a:lnTo>
                    <a:lnTo>
                      <a:pt x="283" y="215"/>
                    </a:lnTo>
                    <a:lnTo>
                      <a:pt x="289" y="230"/>
                    </a:lnTo>
                    <a:lnTo>
                      <a:pt x="288" y="238"/>
                    </a:lnTo>
                    <a:lnTo>
                      <a:pt x="284" y="245"/>
                    </a:lnTo>
                    <a:lnTo>
                      <a:pt x="282" y="242"/>
                    </a:lnTo>
                    <a:lnTo>
                      <a:pt x="274" y="245"/>
                    </a:lnTo>
                    <a:lnTo>
                      <a:pt x="273" y="253"/>
                    </a:lnTo>
                    <a:lnTo>
                      <a:pt x="273" y="253"/>
                    </a:lnTo>
                    <a:lnTo>
                      <a:pt x="270" y="272"/>
                    </a:lnTo>
                    <a:lnTo>
                      <a:pt x="264" y="277"/>
                    </a:lnTo>
                    <a:lnTo>
                      <a:pt x="258" y="275"/>
                    </a:lnTo>
                    <a:lnTo>
                      <a:pt x="258" y="278"/>
                    </a:lnTo>
                    <a:lnTo>
                      <a:pt x="246" y="285"/>
                    </a:lnTo>
                    <a:lnTo>
                      <a:pt x="237" y="280"/>
                    </a:lnTo>
                    <a:lnTo>
                      <a:pt x="234" y="287"/>
                    </a:lnTo>
                    <a:lnTo>
                      <a:pt x="221" y="286"/>
                    </a:lnTo>
                    <a:lnTo>
                      <a:pt x="218" y="290"/>
                    </a:lnTo>
                    <a:lnTo>
                      <a:pt x="210" y="286"/>
                    </a:lnTo>
                    <a:lnTo>
                      <a:pt x="208" y="291"/>
                    </a:lnTo>
                    <a:lnTo>
                      <a:pt x="210" y="302"/>
                    </a:lnTo>
                    <a:lnTo>
                      <a:pt x="202" y="305"/>
                    </a:lnTo>
                    <a:lnTo>
                      <a:pt x="194" y="311"/>
                    </a:lnTo>
                    <a:lnTo>
                      <a:pt x="185" y="311"/>
                    </a:lnTo>
                    <a:lnTo>
                      <a:pt x="185" y="316"/>
                    </a:lnTo>
                    <a:lnTo>
                      <a:pt x="172" y="320"/>
                    </a:lnTo>
                    <a:lnTo>
                      <a:pt x="178" y="328"/>
                    </a:lnTo>
                    <a:lnTo>
                      <a:pt x="166" y="336"/>
                    </a:lnTo>
                    <a:lnTo>
                      <a:pt x="160" y="336"/>
                    </a:lnTo>
                    <a:lnTo>
                      <a:pt x="157" y="329"/>
                    </a:lnTo>
                    <a:lnTo>
                      <a:pt x="152" y="329"/>
                    </a:lnTo>
                    <a:lnTo>
                      <a:pt x="151" y="346"/>
                    </a:lnTo>
                    <a:lnTo>
                      <a:pt x="134" y="359"/>
                    </a:lnTo>
                    <a:lnTo>
                      <a:pt x="130" y="355"/>
                    </a:lnTo>
                    <a:lnTo>
                      <a:pt x="130" y="348"/>
                    </a:lnTo>
                    <a:lnTo>
                      <a:pt x="115" y="350"/>
                    </a:lnTo>
                    <a:lnTo>
                      <a:pt x="119" y="345"/>
                    </a:lnTo>
                    <a:lnTo>
                      <a:pt x="110" y="342"/>
                    </a:lnTo>
                    <a:lnTo>
                      <a:pt x="110" y="332"/>
                    </a:lnTo>
                    <a:lnTo>
                      <a:pt x="112" y="331"/>
                    </a:lnTo>
                    <a:lnTo>
                      <a:pt x="109" y="329"/>
                    </a:lnTo>
                    <a:lnTo>
                      <a:pt x="110" y="321"/>
                    </a:lnTo>
                    <a:lnTo>
                      <a:pt x="105" y="321"/>
                    </a:lnTo>
                    <a:lnTo>
                      <a:pt x="97" y="327"/>
                    </a:lnTo>
                    <a:lnTo>
                      <a:pt x="92" y="322"/>
                    </a:lnTo>
                    <a:lnTo>
                      <a:pt x="84" y="323"/>
                    </a:lnTo>
                    <a:lnTo>
                      <a:pt x="87" y="321"/>
                    </a:lnTo>
                    <a:lnTo>
                      <a:pt x="80" y="318"/>
                    </a:lnTo>
                    <a:lnTo>
                      <a:pt x="84" y="315"/>
                    </a:lnTo>
                    <a:lnTo>
                      <a:pt x="79" y="312"/>
                    </a:lnTo>
                    <a:lnTo>
                      <a:pt x="79" y="304"/>
                    </a:lnTo>
                    <a:lnTo>
                      <a:pt x="73" y="300"/>
                    </a:lnTo>
                    <a:lnTo>
                      <a:pt x="71" y="282"/>
                    </a:lnTo>
                    <a:lnTo>
                      <a:pt x="64" y="274"/>
                    </a:lnTo>
                    <a:lnTo>
                      <a:pt x="57" y="271"/>
                    </a:lnTo>
                    <a:lnTo>
                      <a:pt x="52" y="276"/>
                    </a:lnTo>
                    <a:lnTo>
                      <a:pt x="49" y="275"/>
                    </a:lnTo>
                    <a:lnTo>
                      <a:pt x="49" y="278"/>
                    </a:lnTo>
                    <a:lnTo>
                      <a:pt x="45" y="274"/>
                    </a:lnTo>
                    <a:lnTo>
                      <a:pt x="29" y="279"/>
                    </a:lnTo>
                    <a:lnTo>
                      <a:pt x="12" y="269"/>
                    </a:lnTo>
                    <a:lnTo>
                      <a:pt x="7" y="259"/>
                    </a:lnTo>
                    <a:lnTo>
                      <a:pt x="15" y="255"/>
                    </a:lnTo>
                    <a:lnTo>
                      <a:pt x="19" y="247"/>
                    </a:lnTo>
                    <a:lnTo>
                      <a:pt x="8" y="240"/>
                    </a:lnTo>
                    <a:lnTo>
                      <a:pt x="0" y="223"/>
                    </a:lnTo>
                    <a:lnTo>
                      <a:pt x="0" y="223"/>
                    </a:lnTo>
                    <a:lnTo>
                      <a:pt x="9" y="214"/>
                    </a:lnTo>
                    <a:lnTo>
                      <a:pt x="14" y="214"/>
                    </a:lnTo>
                    <a:lnTo>
                      <a:pt x="13" y="207"/>
                    </a:lnTo>
                    <a:lnTo>
                      <a:pt x="9" y="204"/>
                    </a:lnTo>
                    <a:lnTo>
                      <a:pt x="19" y="163"/>
                    </a:lnTo>
                    <a:lnTo>
                      <a:pt x="14" y="158"/>
                    </a:lnTo>
                    <a:lnTo>
                      <a:pt x="10" y="162"/>
                    </a:lnTo>
                    <a:lnTo>
                      <a:pt x="7" y="156"/>
                    </a:lnTo>
                    <a:lnTo>
                      <a:pt x="9" y="151"/>
                    </a:lnTo>
                    <a:lnTo>
                      <a:pt x="4" y="140"/>
                    </a:lnTo>
                    <a:lnTo>
                      <a:pt x="7" y="135"/>
                    </a:lnTo>
                    <a:lnTo>
                      <a:pt x="28" y="123"/>
                    </a:lnTo>
                    <a:lnTo>
                      <a:pt x="32" y="111"/>
                    </a:lnTo>
                    <a:lnTo>
                      <a:pt x="30" y="105"/>
                    </a:lnTo>
                    <a:lnTo>
                      <a:pt x="33" y="104"/>
                    </a:lnTo>
                    <a:lnTo>
                      <a:pt x="42" y="109"/>
                    </a:lnTo>
                    <a:lnTo>
                      <a:pt x="69" y="92"/>
                    </a:lnTo>
                    <a:lnTo>
                      <a:pt x="63" y="87"/>
                    </a:lnTo>
                    <a:lnTo>
                      <a:pt x="60" y="96"/>
                    </a:lnTo>
                    <a:lnTo>
                      <a:pt x="51" y="93"/>
                    </a:lnTo>
                    <a:lnTo>
                      <a:pt x="49" y="89"/>
                    </a:lnTo>
                    <a:lnTo>
                      <a:pt x="52" y="82"/>
                    </a:lnTo>
                    <a:lnTo>
                      <a:pt x="48" y="72"/>
                    </a:lnTo>
                    <a:lnTo>
                      <a:pt x="45" y="70"/>
                    </a:lnTo>
                    <a:lnTo>
                      <a:pt x="38" y="72"/>
                    </a:lnTo>
                    <a:lnTo>
                      <a:pt x="38" y="61"/>
                    </a:lnTo>
                    <a:lnTo>
                      <a:pt x="29" y="62"/>
                    </a:lnTo>
                    <a:lnTo>
                      <a:pt x="28" y="58"/>
                    </a:lnTo>
                    <a:lnTo>
                      <a:pt x="35" y="51"/>
                    </a:lnTo>
                    <a:lnTo>
                      <a:pt x="39" y="52"/>
                    </a:lnTo>
                    <a:lnTo>
                      <a:pt x="43" y="46"/>
                    </a:lnTo>
                    <a:lnTo>
                      <a:pt x="53" y="42"/>
                    </a:lnTo>
                    <a:lnTo>
                      <a:pt x="53" y="40"/>
                    </a:lnTo>
                    <a:lnTo>
                      <a:pt x="42" y="33"/>
                    </a:lnTo>
                    <a:lnTo>
                      <a:pt x="42" y="26"/>
                    </a:lnTo>
                    <a:lnTo>
                      <a:pt x="46" y="24"/>
                    </a:lnTo>
                    <a:lnTo>
                      <a:pt x="54" y="24"/>
                    </a:lnTo>
                    <a:lnTo>
                      <a:pt x="57" y="14"/>
                    </a:lnTo>
                    <a:lnTo>
                      <a:pt x="67" y="1"/>
                    </a:lnTo>
                    <a:close/>
                  </a:path>
                </a:pathLst>
              </a:custGeom>
              <a:solidFill>
                <a:srgbClr val="526ECF"/>
              </a:solidFill>
              <a:ln w="9525" cap="flat" cmpd="sng">
                <a:solidFill>
                  <a:srgbClr val="FFFF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defTabSz="1219140"/>
                <a:endParaRPr sz="667">
                  <a:solidFill>
                    <a:srgbClr val="FF0000"/>
                  </a:solidFill>
                  <a:latin typeface="Montserrat"/>
                  <a:ea typeface="Montserrat"/>
                  <a:cs typeface="Montserrat"/>
                  <a:sym typeface="Montserrat"/>
                </a:endParaRPr>
              </a:p>
            </p:txBody>
          </p:sp>
          <p:sp>
            <p:nvSpPr>
              <p:cNvPr id="25" name="Google Shape;303;p2">
                <a:extLst>
                  <a:ext uri="{FF2B5EF4-FFF2-40B4-BE49-F238E27FC236}">
                    <a16:creationId xmlns:a16="http://schemas.microsoft.com/office/drawing/2014/main" id="{28EACAB0-852B-06D6-63A0-467B483224A9}"/>
                  </a:ext>
                </a:extLst>
              </p:cNvPr>
              <p:cNvSpPr/>
              <p:nvPr/>
            </p:nvSpPr>
            <p:spPr>
              <a:xfrm>
                <a:off x="8047521" y="4583570"/>
                <a:ext cx="1115999" cy="15388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2000" tIns="0" rIns="0" bIns="0" anchor="ctr" anchorCtr="0">
                <a:noAutofit/>
              </a:bodyPr>
              <a:lstStyle/>
              <a:p>
                <a:pPr defTabSz="1219140"/>
                <a:r>
                  <a:rPr lang="it-IT" sz="667" dirty="0">
                    <a:latin typeface="Montserrat"/>
                    <a:ea typeface="Montserrat"/>
                    <a:cs typeface="Montserrat"/>
                    <a:sym typeface="Montserrat"/>
                  </a:rPr>
                  <a:t>Tra 2.001 e 4.500</a:t>
                </a:r>
                <a:endParaRPr sz="533" dirty="0"/>
              </a:p>
            </p:txBody>
          </p:sp>
          <p:sp>
            <p:nvSpPr>
              <p:cNvPr id="26" name="Google Shape;304;p2">
                <a:extLst>
                  <a:ext uri="{FF2B5EF4-FFF2-40B4-BE49-F238E27FC236}">
                    <a16:creationId xmlns:a16="http://schemas.microsoft.com/office/drawing/2014/main" id="{55E8696E-1708-37BE-339A-A400BE9B16B2}"/>
                  </a:ext>
                </a:extLst>
              </p:cNvPr>
              <p:cNvSpPr/>
              <p:nvPr/>
            </p:nvSpPr>
            <p:spPr>
              <a:xfrm>
                <a:off x="8050513" y="4441128"/>
                <a:ext cx="1115999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2000" tIns="0" rIns="0" bIns="0" anchor="ctr" anchorCtr="0">
                <a:noAutofit/>
              </a:bodyPr>
              <a:lstStyle/>
              <a:p>
                <a:pPr defTabSz="1219140"/>
                <a:r>
                  <a:rPr lang="it-IT" sz="667" dirty="0">
                    <a:latin typeface="Montserrat"/>
                    <a:ea typeface="Montserrat"/>
                    <a:cs typeface="Montserrat"/>
                    <a:sym typeface="Montserrat"/>
                  </a:rPr>
                  <a:t>Oltre 4.501</a:t>
                </a:r>
                <a:endParaRPr sz="533" dirty="0"/>
              </a:p>
            </p:txBody>
          </p:sp>
          <p:sp>
            <p:nvSpPr>
              <p:cNvPr id="27" name="Google Shape;305;p2">
                <a:extLst>
                  <a:ext uri="{FF2B5EF4-FFF2-40B4-BE49-F238E27FC236}">
                    <a16:creationId xmlns:a16="http://schemas.microsoft.com/office/drawing/2014/main" id="{93A1CD9E-5F8F-F152-154A-F6BBF2D78426}"/>
                  </a:ext>
                </a:extLst>
              </p:cNvPr>
              <p:cNvSpPr/>
              <p:nvPr/>
            </p:nvSpPr>
            <p:spPr>
              <a:xfrm>
                <a:off x="8061791" y="4889525"/>
                <a:ext cx="1115999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2000" tIns="0" rIns="0" bIns="0" anchor="ctr" anchorCtr="0">
                <a:noAutofit/>
              </a:bodyPr>
              <a:lstStyle/>
              <a:p>
                <a:pPr defTabSz="1219140"/>
                <a:r>
                  <a:rPr lang="it-IT" sz="667" dirty="0">
                    <a:latin typeface="Montserrat"/>
                    <a:ea typeface="Montserrat"/>
                    <a:cs typeface="Montserrat"/>
                    <a:sym typeface="Montserrat"/>
                  </a:rPr>
                  <a:t>Meno di 1.000</a:t>
                </a:r>
                <a:endParaRPr sz="533" dirty="0"/>
              </a:p>
            </p:txBody>
          </p:sp>
          <p:sp>
            <p:nvSpPr>
              <p:cNvPr id="28" name="Google Shape;306;p2">
                <a:extLst>
                  <a:ext uri="{FF2B5EF4-FFF2-40B4-BE49-F238E27FC236}">
                    <a16:creationId xmlns:a16="http://schemas.microsoft.com/office/drawing/2014/main" id="{B9733398-41EB-74E2-A63C-DB9E56D2DCD7}"/>
                  </a:ext>
                </a:extLst>
              </p:cNvPr>
              <p:cNvSpPr/>
              <p:nvPr/>
            </p:nvSpPr>
            <p:spPr>
              <a:xfrm>
                <a:off x="8050512" y="4747082"/>
                <a:ext cx="1115999" cy="153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72000" tIns="0" rIns="0" bIns="0" anchor="ctr" anchorCtr="0">
                <a:noAutofit/>
              </a:bodyPr>
              <a:lstStyle/>
              <a:p>
                <a:pPr defTabSz="1219140"/>
                <a:r>
                  <a:rPr lang="it-IT" sz="667" dirty="0">
                    <a:latin typeface="Montserrat"/>
                    <a:ea typeface="Montserrat"/>
                    <a:cs typeface="Montserrat"/>
                    <a:sym typeface="Montserrat"/>
                  </a:rPr>
                  <a:t>Tra 1.000 e 2.000</a:t>
                </a:r>
                <a:endParaRPr sz="533" dirty="0"/>
              </a:p>
            </p:txBody>
          </p:sp>
        </p:grpSp>
      </p:grpSp>
      <p:sp>
        <p:nvSpPr>
          <p:cNvPr id="54" name="Segnaposto testo 35">
            <a:extLst>
              <a:ext uri="{FF2B5EF4-FFF2-40B4-BE49-F238E27FC236}">
                <a16:creationId xmlns:a16="http://schemas.microsoft.com/office/drawing/2014/main" id="{FB265C41-799F-50FB-DC2B-101CB4B1405D}"/>
              </a:ext>
            </a:extLst>
          </p:cNvPr>
          <p:cNvSpPr txBox="1">
            <a:spLocks/>
          </p:cNvSpPr>
          <p:nvPr/>
        </p:nvSpPr>
        <p:spPr>
          <a:xfrm>
            <a:off x="6735167" y="5018903"/>
            <a:ext cx="6599914" cy="35914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sz="1100">
                <a:solidFill>
                  <a:schemeClr val="accent2"/>
                </a:solidFill>
                <a:latin typeface="Montserrat" pitchFamily="2" charset="0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9140"/>
            <a:r>
              <a:rPr lang="it-IT" sz="1467" dirty="0">
                <a:solidFill>
                  <a:srgbClr val="526ECF"/>
                </a:solidFill>
              </a:rPr>
              <a:t>Storico punti di ricarica in autostrada (Q1 2022-Q1 2024) </a:t>
            </a:r>
          </a:p>
          <a:p>
            <a:pPr defTabSz="1219140"/>
            <a:endParaRPr lang="it-IT" sz="1467" dirty="0">
              <a:solidFill>
                <a:srgbClr val="526ECF"/>
              </a:solidFill>
            </a:endParaRPr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17C243EE-EDB8-08BA-8FEF-BA368CB98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2290" y="1623057"/>
            <a:ext cx="3129585" cy="3327983"/>
          </a:xfrm>
          <a:prstGeom prst="rect">
            <a:avLst/>
          </a:prstGeom>
        </p:spPr>
      </p:pic>
      <p:graphicFrame>
        <p:nvGraphicFramePr>
          <p:cNvPr id="56" name="Grafico 55">
            <a:extLst>
              <a:ext uri="{FF2B5EF4-FFF2-40B4-BE49-F238E27FC236}">
                <a16:creationId xmlns:a16="http://schemas.microsoft.com/office/drawing/2014/main" id="{F86E045B-8FCC-32E4-CB74-B4F6DF8CBA6E}"/>
              </a:ext>
            </a:extLst>
          </p:cNvPr>
          <p:cNvGraphicFramePr/>
          <p:nvPr/>
        </p:nvGraphicFramePr>
        <p:xfrm>
          <a:off x="6861101" y="5448863"/>
          <a:ext cx="3834883" cy="15923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7" name="Picture 2" descr="Motorway ">
            <a:extLst>
              <a:ext uri="{FF2B5EF4-FFF2-40B4-BE49-F238E27FC236}">
                <a16:creationId xmlns:a16="http://schemas.microsoft.com/office/drawing/2014/main" id="{1AB0339B-AD57-AF2A-B18E-5D68F27B5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12" y="5409867"/>
            <a:ext cx="2407142" cy="1461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Google Shape;261;p2">
            <a:extLst>
              <a:ext uri="{FF2B5EF4-FFF2-40B4-BE49-F238E27FC236}">
                <a16:creationId xmlns:a16="http://schemas.microsoft.com/office/drawing/2014/main" id="{4F1EBA2C-1621-D528-7462-B3E5438A2FEA}"/>
              </a:ext>
            </a:extLst>
          </p:cNvPr>
          <p:cNvSpPr txBox="1"/>
          <p:nvPr/>
        </p:nvSpPr>
        <p:spPr>
          <a:xfrm>
            <a:off x="443606" y="1094834"/>
            <a:ext cx="5580052" cy="625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defTabSz="1219140"/>
            <a:r>
              <a:rPr lang="it-IT" sz="1927" dirty="0">
                <a:solidFill>
                  <a:srgbClr val="526ECF"/>
                </a:solidFill>
                <a:latin typeface="Montserrat"/>
                <a:sym typeface="Montserrat"/>
              </a:rPr>
              <a:t>Punti di ricarica storico</a:t>
            </a:r>
            <a:endParaRPr sz="691" dirty="0"/>
          </a:p>
          <a:p>
            <a:pPr defTabSz="1219140"/>
            <a:endParaRPr sz="1927" dirty="0">
              <a:solidFill>
                <a:srgbClr val="526EC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344952203"/>
      </p:ext>
    </p:extLst>
  </p:cSld>
  <p:clrMapOvr>
    <a:masterClrMapping/>
  </p:clrMapOvr>
</p:sld>
</file>

<file path=ppt/theme/theme1.xml><?xml version="1.0" encoding="utf-8"?>
<a:theme xmlns:a="http://schemas.openxmlformats.org/drawingml/2006/main" name="3_PPT VERTICALE MOTUS-E">
  <a:themeElements>
    <a:clrScheme name="Personalizzato 1">
      <a:dk1>
        <a:srgbClr val="32354A"/>
      </a:dk1>
      <a:lt1>
        <a:srgbClr val="111E86"/>
      </a:lt1>
      <a:dk2>
        <a:srgbClr val="66AC40"/>
      </a:dk2>
      <a:lt2>
        <a:srgbClr val="33425B"/>
      </a:lt2>
      <a:accent1>
        <a:srgbClr val="5BABEC"/>
      </a:accent1>
      <a:accent2>
        <a:srgbClr val="526ECF"/>
      </a:accent2>
      <a:accent3>
        <a:srgbClr val="484CB0"/>
      </a:accent3>
      <a:accent4>
        <a:srgbClr val="C1E1AF"/>
      </a:accent4>
      <a:accent5>
        <a:srgbClr val="339966"/>
      </a:accent5>
      <a:accent6>
        <a:srgbClr val="4D6A5F"/>
      </a:accent6>
      <a:hlink>
        <a:srgbClr val="3F52E6"/>
      </a:hlink>
      <a:folHlink>
        <a:srgbClr val="A1D2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PPT VERTICALE MOTUS-E">
  <a:themeElements>
    <a:clrScheme name="Personalizzato 1">
      <a:dk1>
        <a:srgbClr val="32354A"/>
      </a:dk1>
      <a:lt1>
        <a:srgbClr val="111E86"/>
      </a:lt1>
      <a:dk2>
        <a:srgbClr val="66AC40"/>
      </a:dk2>
      <a:lt2>
        <a:srgbClr val="33425B"/>
      </a:lt2>
      <a:accent1>
        <a:srgbClr val="5BABEC"/>
      </a:accent1>
      <a:accent2>
        <a:srgbClr val="526ECF"/>
      </a:accent2>
      <a:accent3>
        <a:srgbClr val="484CB0"/>
      </a:accent3>
      <a:accent4>
        <a:srgbClr val="C1E1AF"/>
      </a:accent4>
      <a:accent5>
        <a:srgbClr val="339966"/>
      </a:accent5>
      <a:accent6>
        <a:srgbClr val="4D6A5F"/>
      </a:accent6>
      <a:hlink>
        <a:srgbClr val="3F52E6"/>
      </a:hlink>
      <a:folHlink>
        <a:srgbClr val="A1D28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zato 1">
    <a:dk1>
      <a:srgbClr val="32354A"/>
    </a:dk1>
    <a:lt1>
      <a:srgbClr val="111E86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0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1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Personalizzato 1">
    <a:dk1>
      <a:srgbClr val="32354A"/>
    </a:dk1>
    <a:lt1>
      <a:srgbClr val="111E86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7.xml><?xml version="1.0" encoding="utf-8"?>
<a:themeOverride xmlns:a="http://schemas.openxmlformats.org/drawingml/2006/main">
  <a:clrScheme name="Personalizzato 1">
    <a:dk1>
      <a:srgbClr val="32354A"/>
    </a:dk1>
    <a:lt1>
      <a:srgbClr val="111E86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8.xml><?xml version="1.0" encoding="utf-8"?>
<a:themeOverride xmlns:a="http://schemas.openxmlformats.org/drawingml/2006/main">
  <a:clrScheme name="Tema di 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Tema di 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Tema di 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9.xml><?xml version="1.0" encoding="utf-8"?>
<a:themeOverride xmlns:a="http://schemas.openxmlformats.org/drawingml/2006/main">
  <a:clrScheme name="Tema di Office">
    <a:dk1>
      <a:srgbClr val="000000"/>
    </a:dk1>
    <a:lt1>
      <a:srgbClr val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Personalizzato 1">
    <a:dk1>
      <a:srgbClr val="32354A"/>
    </a:dk1>
    <a:lt1>
      <a:srgbClr val="111E86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Arial Black-Arial">
    <a:majorFont>
      <a:latin typeface="Arial Black" panose="020B0A04020102020204"/>
      <a:ea typeface=""/>
      <a:cs typeface=""/>
      <a:font script="Jpan" typeface="ＭＳ ゴシック"/>
      <a:font script="Hang" typeface="굴림"/>
      <a:font script="Hans" typeface="微软雅黑"/>
      <a:font script="Hant" typeface="微軟正黑體"/>
      <a:font script="Arab" typeface="Tahoma"/>
      <a:font script="Hebr" typeface="Tahoma"/>
      <a:font script="Thai" typeface="Freesia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Verdana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0.xml><?xml version="1.0" encoding="utf-8"?>
<a:themeOverride xmlns:a="http://schemas.openxmlformats.org/drawingml/2006/main">
  <a:clrScheme name="Tema di Office">
    <a:dk1>
      <a:srgbClr val="000000"/>
    </a:dk1>
    <a:lt1>
      <a:srgbClr val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Tema di Office">
    <a:dk1>
      <a:srgbClr val="000000"/>
    </a:dk1>
    <a:lt1>
      <a:srgbClr val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Motus e palette">
    <a:dk1>
      <a:srgbClr val="111E86"/>
    </a:dk1>
    <a:lt1>
      <a:srgbClr val="32354A"/>
    </a:lt1>
    <a:dk2>
      <a:srgbClr val="66AC40"/>
    </a:dk2>
    <a:lt2>
      <a:srgbClr val="33425B"/>
    </a:lt2>
    <a:accent1>
      <a:srgbClr val="5BABEC"/>
    </a:accent1>
    <a:accent2>
      <a:srgbClr val="526ECF"/>
    </a:accent2>
    <a:accent3>
      <a:srgbClr val="484CB0"/>
    </a:accent3>
    <a:accent4>
      <a:srgbClr val="C1E1AF"/>
    </a:accent4>
    <a:accent5>
      <a:srgbClr val="339966"/>
    </a:accent5>
    <a:accent6>
      <a:srgbClr val="4D6A5F"/>
    </a:accent6>
    <a:hlink>
      <a:srgbClr val="3F52E6"/>
    </a:hlink>
    <a:folHlink>
      <a:srgbClr val="A1D287"/>
    </a:folHlink>
  </a:clrScheme>
  <a:fontScheme name="Office">
    <a:maj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Arial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</TotalTime>
  <Words>992</Words>
  <Application>Microsoft Office PowerPoint</Application>
  <PresentationFormat>Widescreen</PresentationFormat>
  <Paragraphs>300</Paragraphs>
  <Slides>12</Slides>
  <Notes>12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12</vt:i4>
      </vt:variant>
    </vt:vector>
  </HeadingPairs>
  <TitlesOfParts>
    <vt:vector size="18" baseType="lpstr">
      <vt:lpstr>Arial</vt:lpstr>
      <vt:lpstr>Calibri</vt:lpstr>
      <vt:lpstr>Monserrat</vt:lpstr>
      <vt:lpstr>Montserrat</vt:lpstr>
      <vt:lpstr>3_PPT VERTICALE MOTUS-E</vt:lpstr>
      <vt:lpstr>1_PPT VERTICALE MOTUS-E</vt:lpstr>
      <vt:lpstr>Presentazione Dati Mercato</vt:lpstr>
      <vt:lpstr>Il mercato delle auto elettriche (M1)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 confronto UE-7 (Marzo 2024)</vt:lpstr>
      <vt:lpstr>Ecobonus: Utilizzo dei fondi</vt:lpstr>
      <vt:lpstr>Infrastrutture di ricarica a uso pubblico: Q1 2024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ggmmaaaa</dc:title>
  <dc:creator>sara fratangeli</dc:creator>
  <cp:lastModifiedBy>Stefano Briz</cp:lastModifiedBy>
  <cp:revision>11</cp:revision>
  <dcterms:created xsi:type="dcterms:W3CDTF">2024-01-08T13:06:57Z</dcterms:created>
  <dcterms:modified xsi:type="dcterms:W3CDTF">2024-05-06T15:41:29Z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1_PPT VERTICALE MOTUS-E:3</vt:lpwstr>
  </property>
  <property fmtid="{D5CDD505-2E9C-101B-9397-08002B2CF9AE}" pid="3" name="ClassificationContentMarkingHeaderText">
    <vt:lpwstr>INTERNAL</vt:lpwstr>
  </property>
  <property fmtid="{D5CDD505-2E9C-101B-9397-08002B2CF9AE}" pid="4" name="MSIP_Label_b284f6bf-f638-41cc-935f-2157ddac8142_Enabled">
    <vt:lpwstr>true</vt:lpwstr>
  </property>
  <property fmtid="{D5CDD505-2E9C-101B-9397-08002B2CF9AE}" pid="5" name="MSIP_Label_b284f6bf-f638-41cc-935f-2157ddac8142_SetDate">
    <vt:lpwstr>2024-03-20T16:49:07Z</vt:lpwstr>
  </property>
  <property fmtid="{D5CDD505-2E9C-101B-9397-08002B2CF9AE}" pid="6" name="MSIP_Label_b284f6bf-f638-41cc-935f-2157ddac8142_Method">
    <vt:lpwstr>Privileged</vt:lpwstr>
  </property>
  <property fmtid="{D5CDD505-2E9C-101B-9397-08002B2CF9AE}" pid="7" name="MSIP_Label_b284f6bf-f638-41cc-935f-2157ddac8142_Name">
    <vt:lpwstr>b284f6bf-f638-41cc-935f-2157ddac8142</vt:lpwstr>
  </property>
  <property fmtid="{D5CDD505-2E9C-101B-9397-08002B2CF9AE}" pid="8" name="MSIP_Label_b284f6bf-f638-41cc-935f-2157ddac8142_SiteId">
    <vt:lpwstr>d539d4bf-5610-471a-afc2-1c76685cfefa</vt:lpwstr>
  </property>
  <property fmtid="{D5CDD505-2E9C-101B-9397-08002B2CF9AE}" pid="9" name="MSIP_Label_b284f6bf-f638-41cc-935f-2157ddac8142_ActionId">
    <vt:lpwstr>b6155ccf-6f49-4666-a052-bb6344b30ab9</vt:lpwstr>
  </property>
  <property fmtid="{D5CDD505-2E9C-101B-9397-08002B2CF9AE}" pid="10" name="MSIP_Label_b284f6bf-f638-41cc-935f-2157ddac8142_ContentBits">
    <vt:lpwstr>0</vt:lpwstr>
  </property>
</Properties>
</file>