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69" r:id="rId2"/>
    <p:sldId id="270" r:id="rId3"/>
  </p:sldIdLst>
  <p:sldSz cx="12192000" cy="6858000"/>
  <p:notesSz cx="6858000" cy="9144000"/>
  <p:embeddedFontLst>
    <p:embeddedFont>
      <p:font typeface="Montserrat" panose="00000500000000000000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AL6T/ppNilDesoi587Glsvv7j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BD7"/>
    <a:srgbClr val="F0FEFE"/>
    <a:srgbClr val="F8F6C8"/>
    <a:srgbClr val="006FB8"/>
    <a:srgbClr val="E8F3FC"/>
    <a:srgbClr val="9DF1F5"/>
    <a:srgbClr val="19191A"/>
    <a:srgbClr val="FFFFFF"/>
    <a:srgbClr val="5BAB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10E397-BD91-41D3-93ED-4592D6605386}">
  <a:tblStyle styleId="{8110E397-BD91-41D3-93ED-4592D660538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510" autoAdjust="0"/>
  </p:normalViewPr>
  <p:slideViewPr>
    <p:cSldViewPr snapToGrid="0">
      <p:cViewPr varScale="1">
        <p:scale>
          <a:sx n="111" d="100"/>
          <a:sy n="111" d="100"/>
        </p:scale>
        <p:origin x="8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24" Type="http://schemas.openxmlformats.org/officeDocument/2006/relationships/viewProps" Target="viewProps.xml"/><Relationship Id="rId5" Type="http://schemas.openxmlformats.org/officeDocument/2006/relationships/font" Target="fonts/font1.fntdata"/><Relationship Id="rId23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97" name="Google Shape;1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5313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PPTMON slide">
  <p:cSld name="13_PPTMON slid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368137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73"/>
          <p:cNvSpPr txBox="1"/>
          <p:nvPr/>
        </p:nvSpPr>
        <p:spPr>
          <a:xfrm>
            <a:off x="6313065" y="6530659"/>
            <a:ext cx="4981464" cy="331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050" tIns="40025" rIns="80050" bIns="40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8"/>
              <a:buFont typeface="Arial"/>
              <a:buNone/>
            </a:pPr>
            <a:r>
              <a:rPr lang="it-IT" sz="1051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www.motus-e.org</a:t>
            </a:r>
            <a:endParaRPr sz="1051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8" name="Google Shape;158;p73"/>
          <p:cNvSpPr/>
          <p:nvPr/>
        </p:nvSpPr>
        <p:spPr>
          <a:xfrm>
            <a:off x="11294526" y="6483097"/>
            <a:ext cx="737357" cy="379391"/>
          </a:xfrm>
          <a:prstGeom prst="rect">
            <a:avLst/>
          </a:prstGeom>
          <a:solidFill>
            <a:srgbClr val="006FB8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"/>
              <a:buFont typeface="Arial"/>
              <a:buNone/>
            </a:pPr>
            <a:fld id="{00000000-1234-1234-1234-123412341234}" type="slidenum">
              <a:rPr lang="it-IT" sz="1227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‹N›</a:t>
            </a:fld>
            <a:endParaRPr sz="1227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73"/>
          <p:cNvSpPr txBox="1">
            <a:spLocks noGrp="1"/>
          </p:cNvSpPr>
          <p:nvPr>
            <p:ph type="title"/>
          </p:nvPr>
        </p:nvSpPr>
        <p:spPr>
          <a:xfrm>
            <a:off x="392129" y="419235"/>
            <a:ext cx="11407751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32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Google Shape;160;p73"/>
          <p:cNvSpPr txBox="1">
            <a:spLocks noGrp="1"/>
          </p:cNvSpPr>
          <p:nvPr>
            <p:ph type="body" idx="1"/>
          </p:nvPr>
        </p:nvSpPr>
        <p:spPr>
          <a:xfrm>
            <a:off x="392125" y="1134002"/>
            <a:ext cx="11407752" cy="36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3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1" name="Google Shape;161;p73"/>
          <p:cNvSpPr txBox="1">
            <a:spLocks noGrp="1"/>
          </p:cNvSpPr>
          <p:nvPr>
            <p:ph type="body" idx="2"/>
          </p:nvPr>
        </p:nvSpPr>
        <p:spPr>
          <a:xfrm>
            <a:off x="6096522" y="-12392"/>
            <a:ext cx="5703365" cy="396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62" name="Google Shape;162;p73"/>
          <p:cNvCxnSpPr/>
          <p:nvPr/>
        </p:nvCxnSpPr>
        <p:spPr>
          <a:xfrm>
            <a:off x="6096000" y="255617"/>
            <a:ext cx="5703877" cy="0"/>
          </a:xfrm>
          <a:prstGeom prst="straightConnector1">
            <a:avLst/>
          </a:prstGeom>
          <a:noFill/>
          <a:ln w="9525" cap="flat" cmpd="sng">
            <a:solidFill>
              <a:srgbClr val="54A7E9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63" name="Google Shape;163;p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700" y="-132617"/>
            <a:ext cx="1701000" cy="636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PPTMON slide">
  <p:cSld name="14_PPTMON slide 2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0"/>
          <p:cNvSpPr txBox="1">
            <a:spLocks noGrp="1"/>
          </p:cNvSpPr>
          <p:nvPr>
            <p:ph type="title"/>
          </p:nvPr>
        </p:nvSpPr>
        <p:spPr>
          <a:xfrm>
            <a:off x="392129" y="419235"/>
            <a:ext cx="11407751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32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Google Shape;166;p80"/>
          <p:cNvSpPr txBox="1">
            <a:spLocks noGrp="1"/>
          </p:cNvSpPr>
          <p:nvPr>
            <p:ph type="body" idx="1"/>
          </p:nvPr>
        </p:nvSpPr>
        <p:spPr>
          <a:xfrm>
            <a:off x="392125" y="1134002"/>
            <a:ext cx="11407752" cy="36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3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67" name="Google Shape;167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3681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8" name="Google Shape;168;p80"/>
          <p:cNvCxnSpPr/>
          <p:nvPr/>
        </p:nvCxnSpPr>
        <p:spPr>
          <a:xfrm>
            <a:off x="6096000" y="255617"/>
            <a:ext cx="5703877" cy="0"/>
          </a:xfrm>
          <a:prstGeom prst="straightConnector1">
            <a:avLst/>
          </a:prstGeom>
          <a:noFill/>
          <a:ln w="9525" cap="flat" cmpd="sng">
            <a:solidFill>
              <a:srgbClr val="54A7E9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69" name="Google Shape;169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700" y="-132617"/>
            <a:ext cx="1701000" cy="636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PPTMON slide">
  <p:cSld name="14_PPTMON slide 3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1"/>
          <p:cNvSpPr/>
          <p:nvPr/>
        </p:nvSpPr>
        <p:spPr>
          <a:xfrm>
            <a:off x="3816031" y="2110002"/>
            <a:ext cx="1354077" cy="118938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"/>
              <a:buFont typeface="Arial"/>
              <a:buNone/>
            </a:pPr>
            <a:endParaRPr sz="12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81"/>
          <p:cNvSpPr/>
          <p:nvPr/>
        </p:nvSpPr>
        <p:spPr>
          <a:xfrm>
            <a:off x="6722742" y="2110002"/>
            <a:ext cx="1354077" cy="118938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"/>
              <a:buFont typeface="Arial"/>
              <a:buNone/>
            </a:pPr>
            <a:endParaRPr sz="12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81"/>
          <p:cNvSpPr/>
          <p:nvPr/>
        </p:nvSpPr>
        <p:spPr>
          <a:xfrm>
            <a:off x="9629452" y="2110002"/>
            <a:ext cx="1354077" cy="118938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"/>
              <a:buFont typeface="Arial"/>
              <a:buNone/>
            </a:pPr>
            <a:endParaRPr sz="12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81"/>
          <p:cNvSpPr/>
          <p:nvPr/>
        </p:nvSpPr>
        <p:spPr>
          <a:xfrm>
            <a:off x="909322" y="2110002"/>
            <a:ext cx="1354077" cy="118938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"/>
              <a:buFont typeface="Arial"/>
              <a:buNone/>
            </a:pPr>
            <a:endParaRPr sz="12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81"/>
          <p:cNvSpPr txBox="1"/>
          <p:nvPr/>
        </p:nvSpPr>
        <p:spPr>
          <a:xfrm>
            <a:off x="6313065" y="6530659"/>
            <a:ext cx="4981464" cy="331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050" tIns="40025" rIns="80050" bIns="40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8"/>
              <a:buFont typeface="Arial"/>
              <a:buNone/>
            </a:pPr>
            <a:r>
              <a:rPr lang="it-IT" sz="1051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www.motus-e.org</a:t>
            </a:r>
            <a:endParaRPr sz="1051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6" name="Google Shape;176;p81"/>
          <p:cNvSpPr/>
          <p:nvPr/>
        </p:nvSpPr>
        <p:spPr>
          <a:xfrm>
            <a:off x="11294526" y="6483097"/>
            <a:ext cx="737357" cy="379391"/>
          </a:xfrm>
          <a:prstGeom prst="rect">
            <a:avLst/>
          </a:prstGeom>
          <a:solidFill>
            <a:srgbClr val="006FB8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"/>
              <a:buFont typeface="Arial"/>
              <a:buNone/>
            </a:pPr>
            <a:fld id="{00000000-1234-1234-1234-123412341234}" type="slidenum">
              <a:rPr lang="it-IT" sz="1227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‹N›</a:t>
            </a:fld>
            <a:endParaRPr sz="1227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81"/>
          <p:cNvSpPr txBox="1">
            <a:spLocks noGrp="1"/>
          </p:cNvSpPr>
          <p:nvPr>
            <p:ph type="body" idx="1"/>
          </p:nvPr>
        </p:nvSpPr>
        <p:spPr>
          <a:xfrm>
            <a:off x="826703" y="3419393"/>
            <a:ext cx="1585183" cy="300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52" b="1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8" name="Google Shape;178;p81"/>
          <p:cNvSpPr txBox="1">
            <a:spLocks noGrp="1"/>
          </p:cNvSpPr>
          <p:nvPr>
            <p:ph type="body" idx="2"/>
          </p:nvPr>
        </p:nvSpPr>
        <p:spPr>
          <a:xfrm>
            <a:off x="3754105" y="3419393"/>
            <a:ext cx="1585183" cy="300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52" b="1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9" name="Google Shape;179;p81"/>
          <p:cNvSpPr txBox="1">
            <a:spLocks noGrp="1"/>
          </p:cNvSpPr>
          <p:nvPr>
            <p:ph type="body" idx="3"/>
          </p:nvPr>
        </p:nvSpPr>
        <p:spPr>
          <a:xfrm>
            <a:off x="6650335" y="3419393"/>
            <a:ext cx="1585183" cy="300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52" b="1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Google Shape;180;p81"/>
          <p:cNvSpPr txBox="1">
            <a:spLocks noGrp="1"/>
          </p:cNvSpPr>
          <p:nvPr>
            <p:ph type="body" idx="4"/>
          </p:nvPr>
        </p:nvSpPr>
        <p:spPr>
          <a:xfrm>
            <a:off x="9546566" y="3419393"/>
            <a:ext cx="1585183" cy="300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52" b="1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1" name="Google Shape;181;p81"/>
          <p:cNvSpPr txBox="1">
            <a:spLocks noGrp="1"/>
          </p:cNvSpPr>
          <p:nvPr>
            <p:ph type="body" idx="5"/>
          </p:nvPr>
        </p:nvSpPr>
        <p:spPr>
          <a:xfrm>
            <a:off x="826703" y="3830535"/>
            <a:ext cx="1585183" cy="1689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89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2" name="Google Shape;182;p81"/>
          <p:cNvSpPr txBox="1">
            <a:spLocks noGrp="1"/>
          </p:cNvSpPr>
          <p:nvPr>
            <p:ph type="body" idx="6"/>
          </p:nvPr>
        </p:nvSpPr>
        <p:spPr>
          <a:xfrm>
            <a:off x="3754105" y="3830535"/>
            <a:ext cx="1585183" cy="1689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89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81"/>
          <p:cNvSpPr txBox="1">
            <a:spLocks noGrp="1"/>
          </p:cNvSpPr>
          <p:nvPr>
            <p:ph type="body" idx="7"/>
          </p:nvPr>
        </p:nvSpPr>
        <p:spPr>
          <a:xfrm>
            <a:off x="6650335" y="3830535"/>
            <a:ext cx="1585183" cy="1689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89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Google Shape;184;p81"/>
          <p:cNvSpPr txBox="1">
            <a:spLocks noGrp="1"/>
          </p:cNvSpPr>
          <p:nvPr>
            <p:ph type="body" idx="8"/>
          </p:nvPr>
        </p:nvSpPr>
        <p:spPr>
          <a:xfrm>
            <a:off x="9546566" y="3815620"/>
            <a:ext cx="1585183" cy="1689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89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5" name="Google Shape;185;p81"/>
          <p:cNvSpPr txBox="1">
            <a:spLocks noGrp="1"/>
          </p:cNvSpPr>
          <p:nvPr>
            <p:ph type="title"/>
          </p:nvPr>
        </p:nvSpPr>
        <p:spPr>
          <a:xfrm>
            <a:off x="392129" y="419235"/>
            <a:ext cx="11407751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  <a:defRPr sz="32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Google Shape;186;p81"/>
          <p:cNvSpPr txBox="1">
            <a:spLocks noGrp="1"/>
          </p:cNvSpPr>
          <p:nvPr>
            <p:ph type="body" idx="9"/>
          </p:nvPr>
        </p:nvSpPr>
        <p:spPr>
          <a:xfrm>
            <a:off x="6096522" y="-12392"/>
            <a:ext cx="5703365" cy="396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87" name="Google Shape;187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3681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8" name="Google Shape;188;p81"/>
          <p:cNvCxnSpPr/>
          <p:nvPr/>
        </p:nvCxnSpPr>
        <p:spPr>
          <a:xfrm>
            <a:off x="6096000" y="255617"/>
            <a:ext cx="5703877" cy="0"/>
          </a:xfrm>
          <a:prstGeom prst="straightConnector1">
            <a:avLst/>
          </a:prstGeom>
          <a:noFill/>
          <a:ln w="9525" cap="flat" cmpd="sng">
            <a:solidFill>
              <a:srgbClr val="54A7E9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89" name="Google Shape;189;p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700" y="-132617"/>
            <a:ext cx="1701000" cy="636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2"/>
          <p:cNvSpPr txBox="1"/>
          <p:nvPr/>
        </p:nvSpPr>
        <p:spPr>
          <a:xfrm>
            <a:off x="5844350" y="63500"/>
            <a:ext cx="531812" cy="12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it-IT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INTERNAL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"/>
          <p:cNvSpPr/>
          <p:nvPr/>
        </p:nvSpPr>
        <p:spPr>
          <a:xfrm>
            <a:off x="5820400" y="59300"/>
            <a:ext cx="582900" cy="1383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4"/>
          <p:cNvSpPr txBox="1"/>
          <p:nvPr/>
        </p:nvSpPr>
        <p:spPr>
          <a:xfrm>
            <a:off x="392074" y="419924"/>
            <a:ext cx="11407751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Montserrat"/>
              <a:buNone/>
            </a:pPr>
            <a:r>
              <a:rPr lang="it-IT" sz="2800" b="1" i="0" u="none" strike="noStrike" cap="none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 Esiti </a:t>
            </a:r>
            <a:r>
              <a:rPr lang="it-IT" sz="28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it-IT" sz="2800" b="1" i="0" u="none" strike="noStrike" cap="none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nvestimento 4.3 PNRR: Installazione di infrastrutture di ricarica elettrica</a:t>
            </a:r>
            <a:endParaRPr lang="it-IT"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594DA76E-B043-141D-5826-3272DBE08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828553"/>
              </p:ext>
            </p:extLst>
          </p:nvPr>
        </p:nvGraphicFramePr>
        <p:xfrm>
          <a:off x="309803" y="2610525"/>
          <a:ext cx="5427632" cy="2446536"/>
        </p:xfrm>
        <a:graphic>
          <a:graphicData uri="http://schemas.openxmlformats.org/drawingml/2006/table">
            <a:tbl>
              <a:tblPr firstRow="1" bandRow="1">
                <a:tableStyleId>{8110E397-BD91-41D3-93ED-4592D6605386}</a:tableStyleId>
              </a:tblPr>
              <a:tblGrid>
                <a:gridCol w="1468897">
                  <a:extLst>
                    <a:ext uri="{9D8B030D-6E8A-4147-A177-3AD203B41FA5}">
                      <a16:colId xmlns:a16="http://schemas.microsoft.com/office/drawing/2014/main" val="3422622537"/>
                    </a:ext>
                  </a:extLst>
                </a:gridCol>
                <a:gridCol w="1136501">
                  <a:extLst>
                    <a:ext uri="{9D8B030D-6E8A-4147-A177-3AD203B41FA5}">
                      <a16:colId xmlns:a16="http://schemas.microsoft.com/office/drawing/2014/main" val="472728828"/>
                    </a:ext>
                  </a:extLst>
                </a:gridCol>
                <a:gridCol w="1465325">
                  <a:extLst>
                    <a:ext uri="{9D8B030D-6E8A-4147-A177-3AD203B41FA5}">
                      <a16:colId xmlns:a16="http://schemas.microsoft.com/office/drawing/2014/main" val="3755645969"/>
                    </a:ext>
                  </a:extLst>
                </a:gridCol>
                <a:gridCol w="1356909">
                  <a:extLst>
                    <a:ext uri="{9D8B030D-6E8A-4147-A177-3AD203B41FA5}">
                      <a16:colId xmlns:a16="http://schemas.microsoft.com/office/drawing/2014/main" val="4255605214"/>
                    </a:ext>
                  </a:extLst>
                </a:gridCol>
              </a:tblGrid>
              <a:tr h="611634"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III WAVE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152028"/>
                  </a:ext>
                </a:extLst>
              </a:tr>
              <a:tr h="6116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N° 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SdR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cofinanziate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2227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1711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1055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2438049"/>
                  </a:ext>
                </a:extLst>
              </a:tr>
              <a:tr h="6116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Importo concesso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 48.505.558 €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       29.802.500 €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    22.890.374 €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0714173"/>
                  </a:ext>
                </a:extLst>
              </a:tr>
              <a:tr h="6116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Numero di operatori ammessi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4529085"/>
                  </a:ext>
                </a:extLst>
              </a:tr>
            </a:tbl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6FFD7A5-2863-D8F0-CDE1-07035429415E}"/>
              </a:ext>
            </a:extLst>
          </p:cNvPr>
          <p:cNvSpPr txBox="1"/>
          <p:nvPr/>
        </p:nvSpPr>
        <p:spPr>
          <a:xfrm>
            <a:off x="2015159" y="1963932"/>
            <a:ext cx="199499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Ambito URBANO</a:t>
            </a:r>
            <a:r>
              <a:rPr lang="it-IT" dirty="0">
                <a:latin typeface="Montserrat" panose="00000500000000000000" pitchFamily="2" charset="0"/>
              </a:rPr>
              <a:t> </a:t>
            </a:r>
          </a:p>
        </p:txBody>
      </p:sp>
      <p:graphicFrame>
        <p:nvGraphicFramePr>
          <p:cNvPr id="20" name="Tabella 19">
            <a:extLst>
              <a:ext uri="{FF2B5EF4-FFF2-40B4-BE49-F238E27FC236}">
                <a16:creationId xmlns:a16="http://schemas.microsoft.com/office/drawing/2014/main" id="{A38FB502-221F-4B60-FB98-FC68EB904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75495"/>
              </p:ext>
            </p:extLst>
          </p:nvPr>
        </p:nvGraphicFramePr>
        <p:xfrm>
          <a:off x="6268881" y="2588732"/>
          <a:ext cx="5628578" cy="2446536"/>
        </p:xfrm>
        <a:graphic>
          <a:graphicData uri="http://schemas.openxmlformats.org/drawingml/2006/table">
            <a:tbl>
              <a:tblPr firstRow="1" bandRow="1">
                <a:tableStyleId>{8110E397-BD91-41D3-93ED-4592D6605386}</a:tableStyleId>
              </a:tblPr>
              <a:tblGrid>
                <a:gridCol w="1631710">
                  <a:extLst>
                    <a:ext uri="{9D8B030D-6E8A-4147-A177-3AD203B41FA5}">
                      <a16:colId xmlns:a16="http://schemas.microsoft.com/office/drawing/2014/main" val="3422622537"/>
                    </a:ext>
                  </a:extLst>
                </a:gridCol>
                <a:gridCol w="1137354">
                  <a:extLst>
                    <a:ext uri="{9D8B030D-6E8A-4147-A177-3AD203B41FA5}">
                      <a16:colId xmlns:a16="http://schemas.microsoft.com/office/drawing/2014/main" val="472728828"/>
                    </a:ext>
                  </a:extLst>
                </a:gridCol>
                <a:gridCol w="1699470">
                  <a:extLst>
                    <a:ext uri="{9D8B030D-6E8A-4147-A177-3AD203B41FA5}">
                      <a16:colId xmlns:a16="http://schemas.microsoft.com/office/drawing/2014/main" val="3755645969"/>
                    </a:ext>
                  </a:extLst>
                </a:gridCol>
                <a:gridCol w="1160044">
                  <a:extLst>
                    <a:ext uri="{9D8B030D-6E8A-4147-A177-3AD203B41FA5}">
                      <a16:colId xmlns:a16="http://schemas.microsoft.com/office/drawing/2014/main" val="4255605214"/>
                    </a:ext>
                  </a:extLst>
                </a:gridCol>
              </a:tblGrid>
              <a:tr h="611634"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III WAVE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152028"/>
                  </a:ext>
                </a:extLst>
              </a:tr>
              <a:tr h="6116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N° 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SdR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cofinanziate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455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2438049"/>
                  </a:ext>
                </a:extLst>
              </a:tr>
              <a:tr h="6116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Importo concesso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       23.461.966 €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 20.413.939 €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0714173"/>
                  </a:ext>
                </a:extLst>
              </a:tr>
              <a:tr h="61163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Numero di operatori ammessi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4529085"/>
                  </a:ext>
                </a:extLst>
              </a:tr>
            </a:tbl>
          </a:graphicData>
        </a:graphic>
      </p:graphicFrame>
      <p:pic>
        <p:nvPicPr>
          <p:cNvPr id="28" name="Immagine 27">
            <a:extLst>
              <a:ext uri="{FF2B5EF4-FFF2-40B4-BE49-F238E27FC236}">
                <a16:creationId xmlns:a16="http://schemas.microsoft.com/office/drawing/2014/main" id="{DEFE4CEF-BD80-C386-2A16-DFC899EEE48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2984" y="1866120"/>
            <a:ext cx="470233" cy="470233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C8AEE9BC-D93A-646E-C6D7-49C19F636A1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19289" y="1939774"/>
            <a:ext cx="404918" cy="404918"/>
          </a:xfrm>
          <a:prstGeom prst="rect">
            <a:avLst/>
          </a:prstGeom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3D34268-F3C4-7F76-D913-1F9E87BB4C5B}"/>
              </a:ext>
            </a:extLst>
          </p:cNvPr>
          <p:cNvSpPr txBox="1"/>
          <p:nvPr/>
        </p:nvSpPr>
        <p:spPr>
          <a:xfrm>
            <a:off x="8073836" y="1954600"/>
            <a:ext cx="26656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Ambito EXTRA URBANO</a:t>
            </a:r>
            <a:r>
              <a:rPr lang="it-IT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A7042D05-D06C-16C2-4C3E-CB69F688E31F}"/>
              </a:ext>
            </a:extLst>
          </p:cNvPr>
          <p:cNvSpPr/>
          <p:nvPr/>
        </p:nvSpPr>
        <p:spPr>
          <a:xfrm>
            <a:off x="1614276" y="5256911"/>
            <a:ext cx="3433919" cy="449198"/>
          </a:xfrm>
          <a:prstGeom prst="rect">
            <a:avLst/>
          </a:prstGeom>
          <a:solidFill>
            <a:srgbClr val="E8F3FC"/>
          </a:solidFill>
          <a:ln w="19050">
            <a:solidFill>
              <a:srgbClr val="006F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4993 totale N° </a:t>
            </a:r>
            <a:r>
              <a:rPr lang="it-IT" b="1" dirty="0" err="1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SdR</a:t>
            </a:r>
            <a:r>
              <a:rPr lang="it-IT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 cofinanziate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5863E346-10B1-9B6C-BF1F-8AF1AC0F914F}"/>
              </a:ext>
            </a:extLst>
          </p:cNvPr>
          <p:cNvSpPr/>
          <p:nvPr/>
        </p:nvSpPr>
        <p:spPr>
          <a:xfrm>
            <a:off x="1392218" y="5825123"/>
            <a:ext cx="3878036" cy="449198"/>
          </a:xfrm>
          <a:prstGeom prst="rect">
            <a:avLst/>
          </a:prstGeom>
          <a:solidFill>
            <a:srgbClr val="E8F3FC"/>
          </a:solidFill>
          <a:ln w="19050">
            <a:solidFill>
              <a:srgbClr val="006F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  </a:t>
            </a:r>
            <a:r>
              <a:rPr lang="it-IT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101.198.432 € importo complessivo</a:t>
            </a:r>
            <a:endParaRPr lang="it-IT" sz="1800" b="1" dirty="0">
              <a:solidFill>
                <a:schemeClr val="tx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4C866D18-374F-7646-742E-B5F2AFDEC4B6}"/>
              </a:ext>
            </a:extLst>
          </p:cNvPr>
          <p:cNvSpPr/>
          <p:nvPr/>
        </p:nvSpPr>
        <p:spPr>
          <a:xfrm>
            <a:off x="7711047" y="5256911"/>
            <a:ext cx="3152459" cy="449198"/>
          </a:xfrm>
          <a:prstGeom prst="rect">
            <a:avLst/>
          </a:prstGeom>
          <a:solidFill>
            <a:srgbClr val="E8F3FC"/>
          </a:solidFill>
          <a:ln w="19050">
            <a:solidFill>
              <a:srgbClr val="006F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1080 totale N° </a:t>
            </a:r>
            <a:r>
              <a:rPr lang="it-IT" b="1" dirty="0" err="1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SdR</a:t>
            </a:r>
            <a:r>
              <a:rPr lang="it-IT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 cofinanziate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F945FC17-C377-2E98-986A-BBA5E9C26E7B}"/>
              </a:ext>
            </a:extLst>
          </p:cNvPr>
          <p:cNvSpPr/>
          <p:nvPr/>
        </p:nvSpPr>
        <p:spPr>
          <a:xfrm>
            <a:off x="7348259" y="5803074"/>
            <a:ext cx="3878036" cy="449198"/>
          </a:xfrm>
          <a:prstGeom prst="rect">
            <a:avLst/>
          </a:prstGeom>
          <a:solidFill>
            <a:srgbClr val="E8F3FC"/>
          </a:solidFill>
          <a:ln w="19050">
            <a:solidFill>
              <a:srgbClr val="006F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50000"/>
                  </a:schemeClr>
                </a:solidFill>
                <a:latin typeface="Montserrat" panose="00000500000000000000" pitchFamily="2" charset="0"/>
              </a:rPr>
              <a:t> 43.875.905 € importo complessivo</a:t>
            </a:r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2EFD4804-2844-AB8C-0D85-28B57BFB8FAB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0688" y="5282329"/>
            <a:ext cx="398362" cy="398362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410F7EE3-F3F0-4C74-C21A-91384CD9997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98665" y="5273920"/>
            <a:ext cx="398362" cy="398362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90651B4A-3F3A-AB67-C66A-8E54F6BBB72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6110" y="5836129"/>
            <a:ext cx="423401" cy="423401"/>
          </a:xfrm>
          <a:prstGeom prst="rect">
            <a:avLst/>
          </a:prstGeom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id="{2B1F5F56-90CD-C5AA-5D07-5E896A0CC00B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39638" y="5840179"/>
            <a:ext cx="423401" cy="42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0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12BDD-52AA-89E2-3C82-111D0B6B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272" y="-104265"/>
            <a:ext cx="11407751" cy="1046410"/>
          </a:xfrm>
        </p:spPr>
        <p:txBody>
          <a:bodyPr/>
          <a:lstStyle/>
          <a:p>
            <a:br>
              <a:rPr lang="it-IT" dirty="0"/>
            </a:br>
            <a:r>
              <a:rPr lang="it-IT" sz="2400" dirty="0"/>
              <a:t>..a livello regionale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0FDAB4-97A5-286C-F39C-ED189593D0F2}"/>
              </a:ext>
            </a:extLst>
          </p:cNvPr>
          <p:cNvSpPr txBox="1"/>
          <p:nvPr/>
        </p:nvSpPr>
        <p:spPr>
          <a:xfrm>
            <a:off x="2049665" y="1081797"/>
            <a:ext cx="199499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Ambito URBANO</a:t>
            </a:r>
            <a:r>
              <a:rPr lang="it-IT" dirty="0">
                <a:latin typeface="Montserrat" panose="00000500000000000000" pitchFamily="2" charset="0"/>
              </a:rPr>
              <a:t> 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8F30D1EE-F58F-2CF0-315F-7941B566A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11459"/>
              </p:ext>
            </p:extLst>
          </p:nvPr>
        </p:nvGraphicFramePr>
        <p:xfrm>
          <a:off x="658226" y="1484460"/>
          <a:ext cx="5225285" cy="4968106"/>
        </p:xfrm>
        <a:graphic>
          <a:graphicData uri="http://schemas.openxmlformats.org/drawingml/2006/table">
            <a:tbl>
              <a:tblPr firstRow="1" bandRow="1">
                <a:tableStyleId>{8110E397-BD91-41D3-93ED-4592D6605386}</a:tableStyleId>
              </a:tblPr>
              <a:tblGrid>
                <a:gridCol w="1414135">
                  <a:extLst>
                    <a:ext uri="{9D8B030D-6E8A-4147-A177-3AD203B41FA5}">
                      <a16:colId xmlns:a16="http://schemas.microsoft.com/office/drawing/2014/main" val="3422622537"/>
                    </a:ext>
                  </a:extLst>
                </a:gridCol>
                <a:gridCol w="1094132">
                  <a:extLst>
                    <a:ext uri="{9D8B030D-6E8A-4147-A177-3AD203B41FA5}">
                      <a16:colId xmlns:a16="http://schemas.microsoft.com/office/drawing/2014/main" val="472728828"/>
                    </a:ext>
                  </a:extLst>
                </a:gridCol>
                <a:gridCol w="1410696">
                  <a:extLst>
                    <a:ext uri="{9D8B030D-6E8A-4147-A177-3AD203B41FA5}">
                      <a16:colId xmlns:a16="http://schemas.microsoft.com/office/drawing/2014/main" val="3755645969"/>
                    </a:ext>
                  </a:extLst>
                </a:gridCol>
                <a:gridCol w="1306322">
                  <a:extLst>
                    <a:ext uri="{9D8B030D-6E8A-4147-A177-3AD203B41FA5}">
                      <a16:colId xmlns:a16="http://schemas.microsoft.com/office/drawing/2014/main" val="4255605214"/>
                    </a:ext>
                  </a:extLst>
                </a:gridCol>
              </a:tblGrid>
              <a:tr h="576040">
                <a:tc>
                  <a:txBody>
                    <a:bodyPr/>
                    <a:lstStyle/>
                    <a:p>
                      <a:pPr algn="l"/>
                      <a:r>
                        <a:rPr lang="it-IT" sz="1400" dirty="0">
                          <a:latin typeface="Montserrat" panose="00000500000000000000" pitchFamily="2" charset="0"/>
                        </a:rPr>
                        <a:t>Regioni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III WAVE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152028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Abruzzo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2438049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Basilicata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12272436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Calabria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5869522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Campania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4002702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Emilia-Romagna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81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69191562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Friuli-Venezia Giulia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18751755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Lazio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8563396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Liguria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5285194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Lombardia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219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2718454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Marche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27721626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Molise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6547933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Piemonte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8209922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Puglia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0487649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Sardegna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8157667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Sicilia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68142132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Toscana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186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3003025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Trentino-Alto Adige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818114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Umbria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9698504"/>
                  </a:ext>
                </a:extLst>
              </a:tr>
              <a:tr h="22686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Valle d'Aosta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0714173"/>
                  </a:ext>
                </a:extLst>
              </a:tr>
              <a:tr h="21922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Veneto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98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4529085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D088F91F-3754-3406-CADE-A78B71B28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27234"/>
              </p:ext>
            </p:extLst>
          </p:nvPr>
        </p:nvGraphicFramePr>
        <p:xfrm>
          <a:off x="6462443" y="1484460"/>
          <a:ext cx="5225285" cy="4968098"/>
        </p:xfrm>
        <a:graphic>
          <a:graphicData uri="http://schemas.openxmlformats.org/drawingml/2006/table">
            <a:tbl>
              <a:tblPr firstRow="1" bandRow="1">
                <a:tableStyleId>{8110E397-BD91-41D3-93ED-4592D6605386}</a:tableStyleId>
              </a:tblPr>
              <a:tblGrid>
                <a:gridCol w="1414135">
                  <a:extLst>
                    <a:ext uri="{9D8B030D-6E8A-4147-A177-3AD203B41FA5}">
                      <a16:colId xmlns:a16="http://schemas.microsoft.com/office/drawing/2014/main" val="3422622537"/>
                    </a:ext>
                  </a:extLst>
                </a:gridCol>
                <a:gridCol w="1094132">
                  <a:extLst>
                    <a:ext uri="{9D8B030D-6E8A-4147-A177-3AD203B41FA5}">
                      <a16:colId xmlns:a16="http://schemas.microsoft.com/office/drawing/2014/main" val="472728828"/>
                    </a:ext>
                  </a:extLst>
                </a:gridCol>
                <a:gridCol w="1410696">
                  <a:extLst>
                    <a:ext uri="{9D8B030D-6E8A-4147-A177-3AD203B41FA5}">
                      <a16:colId xmlns:a16="http://schemas.microsoft.com/office/drawing/2014/main" val="3755645969"/>
                    </a:ext>
                  </a:extLst>
                </a:gridCol>
                <a:gridCol w="1306322">
                  <a:extLst>
                    <a:ext uri="{9D8B030D-6E8A-4147-A177-3AD203B41FA5}">
                      <a16:colId xmlns:a16="http://schemas.microsoft.com/office/drawing/2014/main" val="4255605214"/>
                    </a:ext>
                  </a:extLst>
                </a:gridCol>
              </a:tblGrid>
              <a:tr h="569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Montserrat" panose="00000500000000000000" pitchFamily="2" charset="0"/>
                        </a:rPr>
                        <a:t>Regioni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 WAVE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Montserrat" panose="00000500000000000000" pitchFamily="2" charset="0"/>
                        </a:rPr>
                        <a:t>III WAVE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152028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Abruzzo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2438049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Basilicata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12272436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Calabria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5869522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Campania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4002702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Emilia-Romagna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69191562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Friuli-Venezia Giulia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18751755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Lazio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8563396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Liguria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5285194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Lombardia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2718454"/>
                  </a:ext>
                </a:extLst>
              </a:tr>
              <a:tr h="24682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Marche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27721626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Molise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6547933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Piemonte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8209922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Puglia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0487649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Sardegna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8157667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Sicilia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68142132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Toscana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3003025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Trentino-Alto Adige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818114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Umbria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9698504"/>
                  </a:ext>
                </a:extLst>
              </a:tr>
              <a:tr h="24929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Valle d'Aosta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0714173"/>
                  </a:ext>
                </a:extLst>
              </a:tr>
              <a:tr h="2167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Veneto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4529085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9FCF0B-CFA1-EE00-DD3C-A4FD159878C1}"/>
              </a:ext>
            </a:extLst>
          </p:cNvPr>
          <p:cNvSpPr txBox="1"/>
          <p:nvPr/>
        </p:nvSpPr>
        <p:spPr>
          <a:xfrm>
            <a:off x="7970319" y="1065256"/>
            <a:ext cx="26656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Ambito EXTRA URBANO</a:t>
            </a:r>
            <a:r>
              <a:rPr lang="it-IT" dirty="0"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E64B752-A0FC-A8DD-16C5-EB24A61A625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21682" y="942145"/>
            <a:ext cx="470233" cy="47023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41A272F-3A3E-9CCD-AAB2-BCBE8AC0880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47334" y="1007460"/>
            <a:ext cx="404918" cy="40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869605"/>
      </p:ext>
    </p:extLst>
  </p:cSld>
  <p:clrMapOvr>
    <a:masterClrMapping/>
  </p:clrMapOvr>
</p:sld>
</file>

<file path=ppt/theme/theme1.xml><?xml version="1.0" encoding="utf-8"?>
<a:theme xmlns:a="http://schemas.openxmlformats.org/drawingml/2006/main" name="1_PPT VERTICALE MOTUS-E">
  <a:themeElements>
    <a:clrScheme name="Personalizzato 1">
      <a:dk1>
        <a:srgbClr val="32354A"/>
      </a:dk1>
      <a:lt1>
        <a:srgbClr val="111E86"/>
      </a:lt1>
      <a:dk2>
        <a:srgbClr val="66AC40"/>
      </a:dk2>
      <a:lt2>
        <a:srgbClr val="33425B"/>
      </a:lt2>
      <a:accent1>
        <a:srgbClr val="5BABEC"/>
      </a:accent1>
      <a:accent2>
        <a:srgbClr val="526ECF"/>
      </a:accent2>
      <a:accent3>
        <a:srgbClr val="484CB0"/>
      </a:accent3>
      <a:accent4>
        <a:srgbClr val="C1E1AF"/>
      </a:accent4>
      <a:accent5>
        <a:srgbClr val="339966"/>
      </a:accent5>
      <a:accent6>
        <a:srgbClr val="4D6A5F"/>
      </a:accent6>
      <a:hlink>
        <a:srgbClr val="3F52E6"/>
      </a:hlink>
      <a:folHlink>
        <a:srgbClr val="A1D28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</TotalTime>
  <Words>289</Words>
  <Application>Microsoft Office PowerPoint</Application>
  <PresentationFormat>Widescreen</PresentationFormat>
  <Paragraphs>208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Montserrat</vt:lpstr>
      <vt:lpstr>Arial</vt:lpstr>
      <vt:lpstr>Calibri</vt:lpstr>
      <vt:lpstr>1_PPT VERTICALE MOTUS-E</vt:lpstr>
      <vt:lpstr>Presentazione standard di PowerPoint</vt:lpstr>
      <vt:lpstr> ..a livello regionale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di lavoro Mappatura aree idonee HDV</dc:title>
  <dc:creator>sara fratangeli</dc:creator>
  <cp:lastModifiedBy>Francesca Fucile</cp:lastModifiedBy>
  <cp:revision>81</cp:revision>
  <cp:lastPrinted>2024-07-05T14:31:09Z</cp:lastPrinted>
  <dcterms:created xsi:type="dcterms:W3CDTF">2024-01-08T13:06:57Z</dcterms:created>
  <dcterms:modified xsi:type="dcterms:W3CDTF">2024-12-17T11:05:51Z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1_PPT VERTICALE MOTUS-E:3</vt:lpwstr>
  </property>
  <property fmtid="{D5CDD505-2E9C-101B-9397-08002B2CF9AE}" pid="3" name="ClassificationContentMarkingHeaderText">
    <vt:lpwstr>INTERNAL</vt:lpwstr>
  </property>
  <property fmtid="{D5CDD505-2E9C-101B-9397-08002B2CF9AE}" pid="4" name="MSIP_Label_b284f6bf-f638-41cc-935f-2157ddac8142_Enabled">
    <vt:lpwstr>true</vt:lpwstr>
  </property>
  <property fmtid="{D5CDD505-2E9C-101B-9397-08002B2CF9AE}" pid="5" name="MSIP_Label_b284f6bf-f638-41cc-935f-2157ddac8142_SetDate">
    <vt:lpwstr>2024-03-20T16:49:07Z</vt:lpwstr>
  </property>
  <property fmtid="{D5CDD505-2E9C-101B-9397-08002B2CF9AE}" pid="6" name="MSIP_Label_b284f6bf-f638-41cc-935f-2157ddac8142_Method">
    <vt:lpwstr>Privileged</vt:lpwstr>
  </property>
  <property fmtid="{D5CDD505-2E9C-101B-9397-08002B2CF9AE}" pid="7" name="MSIP_Label_b284f6bf-f638-41cc-935f-2157ddac8142_Name">
    <vt:lpwstr>b284f6bf-f638-41cc-935f-2157ddac8142</vt:lpwstr>
  </property>
  <property fmtid="{D5CDD505-2E9C-101B-9397-08002B2CF9AE}" pid="8" name="MSIP_Label_b284f6bf-f638-41cc-935f-2157ddac8142_SiteId">
    <vt:lpwstr>d539d4bf-5610-471a-afc2-1c76685cfefa</vt:lpwstr>
  </property>
  <property fmtid="{D5CDD505-2E9C-101B-9397-08002B2CF9AE}" pid="9" name="MSIP_Label_b284f6bf-f638-41cc-935f-2157ddac8142_ActionId">
    <vt:lpwstr>b6155ccf-6f49-4666-a052-bb6344b30ab9</vt:lpwstr>
  </property>
  <property fmtid="{D5CDD505-2E9C-101B-9397-08002B2CF9AE}" pid="10" name="MSIP_Label_b284f6bf-f638-41cc-935f-2157ddac8142_ContentBits">
    <vt:lpwstr>0</vt:lpwstr>
  </property>
</Properties>
</file>